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sldIdLst>
    <p:sldId id="258" r:id="rId5"/>
    <p:sldId id="256" r:id="rId6"/>
    <p:sldId id="277" r:id="rId7"/>
    <p:sldId id="259" r:id="rId8"/>
    <p:sldId id="260" r:id="rId9"/>
    <p:sldId id="261" r:id="rId10"/>
    <p:sldId id="263" r:id="rId11"/>
    <p:sldId id="265" r:id="rId12"/>
    <p:sldId id="279" r:id="rId13"/>
    <p:sldId id="269" r:id="rId14"/>
    <p:sldId id="282" r:id="rId15"/>
    <p:sldId id="286" r:id="rId16"/>
    <p:sldId id="257" r:id="rId17"/>
    <p:sldId id="284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DAA"/>
    <a:srgbClr val="808080"/>
    <a:srgbClr val="A8189D"/>
    <a:srgbClr val="9817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1F279B-7F24-4F24-A0FD-EF317DC42AD7}" v="1" dt="2026-09-09T14:19:15.8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9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Dhuny" userId="0c099e50-dd1d-4bda-8907-2ae0f37f84c9" providerId="ADAL" clId="{BAB7AB2C-5F13-4864-BED1-828596D20B6E}"/>
    <pc:docChg chg="custSel addSld delSld modSld sldOrd">
      <pc:chgData name="Sarah Dhuny" userId="0c099e50-dd1d-4bda-8907-2ae0f37f84c9" providerId="ADAL" clId="{BAB7AB2C-5F13-4864-BED1-828596D20B6E}" dt="2026-09-09T14:38:42.933" v="161"/>
      <pc:docMkLst>
        <pc:docMk/>
      </pc:docMkLst>
      <pc:sldChg chg="ord">
        <pc:chgData name="Sarah Dhuny" userId="0c099e50-dd1d-4bda-8907-2ae0f37f84c9" providerId="ADAL" clId="{BAB7AB2C-5F13-4864-BED1-828596D20B6E}" dt="2026-09-09T14:38:42.933" v="161"/>
        <pc:sldMkLst>
          <pc:docMk/>
          <pc:sldMk cId="1286578860" sldId="261"/>
        </pc:sldMkLst>
      </pc:sldChg>
      <pc:sldChg chg="modSp mod">
        <pc:chgData name="Sarah Dhuny" userId="0c099e50-dd1d-4bda-8907-2ae0f37f84c9" providerId="ADAL" clId="{BAB7AB2C-5F13-4864-BED1-828596D20B6E}" dt="2026-09-09T14:35:18.988" v="150" actId="20577"/>
        <pc:sldMkLst>
          <pc:docMk/>
          <pc:sldMk cId="2586936904" sldId="263"/>
        </pc:sldMkLst>
        <pc:spChg chg="mod">
          <ac:chgData name="Sarah Dhuny" userId="0c099e50-dd1d-4bda-8907-2ae0f37f84c9" providerId="ADAL" clId="{BAB7AB2C-5F13-4864-BED1-828596D20B6E}" dt="2026-09-09T14:35:18.988" v="150" actId="20577"/>
          <ac:spMkLst>
            <pc:docMk/>
            <pc:sldMk cId="2586936904" sldId="263"/>
            <ac:spMk id="7" creationId="{00000000-0000-0000-0000-000000000000}"/>
          </ac:spMkLst>
        </pc:spChg>
      </pc:sldChg>
      <pc:sldChg chg="addSp modSp mod">
        <pc:chgData name="Sarah Dhuny" userId="0c099e50-dd1d-4bda-8907-2ae0f37f84c9" providerId="ADAL" clId="{BAB7AB2C-5F13-4864-BED1-828596D20B6E}" dt="2026-09-09T14:36:07.348" v="159" actId="1076"/>
        <pc:sldMkLst>
          <pc:docMk/>
          <pc:sldMk cId="1770231783" sldId="265"/>
        </pc:sldMkLst>
        <pc:spChg chg="mod">
          <ac:chgData name="Sarah Dhuny" userId="0c099e50-dd1d-4bda-8907-2ae0f37f84c9" providerId="ADAL" clId="{BAB7AB2C-5F13-4864-BED1-828596D20B6E}" dt="2026-09-09T14:17:17.351" v="46" actId="20577"/>
          <ac:spMkLst>
            <pc:docMk/>
            <pc:sldMk cId="1770231783" sldId="265"/>
            <ac:spMk id="7" creationId="{00000000-0000-0000-0000-000000000000}"/>
          </ac:spMkLst>
        </pc:spChg>
        <pc:picChg chg="add mod modCrop">
          <ac:chgData name="Sarah Dhuny" userId="0c099e50-dd1d-4bda-8907-2ae0f37f84c9" providerId="ADAL" clId="{BAB7AB2C-5F13-4864-BED1-828596D20B6E}" dt="2026-09-09T14:36:07.348" v="159" actId="1076"/>
          <ac:picMkLst>
            <pc:docMk/>
            <pc:sldMk cId="1770231783" sldId="265"/>
            <ac:picMk id="4" creationId="{F446695F-A967-1A7B-48C8-0F20139E4C5C}"/>
          </ac:picMkLst>
        </pc:picChg>
      </pc:sldChg>
      <pc:sldChg chg="modSp mod">
        <pc:chgData name="Sarah Dhuny" userId="0c099e50-dd1d-4bda-8907-2ae0f37f84c9" providerId="ADAL" clId="{BAB7AB2C-5F13-4864-BED1-828596D20B6E}" dt="2026-09-09T14:34:05.194" v="127" actId="20577"/>
        <pc:sldMkLst>
          <pc:docMk/>
          <pc:sldMk cId="0" sldId="277"/>
        </pc:sldMkLst>
        <pc:spChg chg="mod">
          <ac:chgData name="Sarah Dhuny" userId="0c099e50-dd1d-4bda-8907-2ae0f37f84c9" providerId="ADAL" clId="{BAB7AB2C-5F13-4864-BED1-828596D20B6E}" dt="2026-09-09T14:34:05.194" v="127" actId="20577"/>
          <ac:spMkLst>
            <pc:docMk/>
            <pc:sldMk cId="0" sldId="277"/>
            <ac:spMk id="10" creationId="{FF42ACED-C124-563C-6569-22A7EB0ABA21}"/>
          </ac:spMkLst>
        </pc:spChg>
      </pc:sldChg>
      <pc:sldChg chg="new del">
        <pc:chgData name="Sarah Dhuny" userId="0c099e50-dd1d-4bda-8907-2ae0f37f84c9" providerId="ADAL" clId="{BAB7AB2C-5F13-4864-BED1-828596D20B6E}" dt="2026-09-09T14:19:17.479" v="50" actId="47"/>
        <pc:sldMkLst>
          <pc:docMk/>
          <pc:sldMk cId="2775394423" sldId="285"/>
        </pc:sldMkLst>
      </pc:sldChg>
      <pc:sldChg chg="add">
        <pc:chgData name="Sarah Dhuny" userId="0c099e50-dd1d-4bda-8907-2ae0f37f84c9" providerId="ADAL" clId="{BAB7AB2C-5F13-4864-BED1-828596D20B6E}" dt="2026-09-09T14:19:15.806" v="49"/>
        <pc:sldMkLst>
          <pc:docMk/>
          <pc:sldMk cId="1860254712" sldId="286"/>
        </pc:sldMkLst>
      </pc:sldChg>
      <pc:sldChg chg="del">
        <pc:chgData name="Sarah Dhuny" userId="0c099e50-dd1d-4bda-8907-2ae0f37f84c9" providerId="ADAL" clId="{BAB7AB2C-5F13-4864-BED1-828596D20B6E}" dt="2026-09-09T14:19:02.068" v="47" actId="47"/>
        <pc:sldMkLst>
          <pc:docMk/>
          <pc:sldMk cId="49770042" sldId="28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F4895-92EC-47C8-B457-7AECD01A724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2010C-9327-4121-BFF2-ADD89536F5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678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Children learn best when they feel safe, valued and understood.</a:t>
            </a:r>
          </a:p>
          <a:p>
            <a:r>
              <a:rPr lang="en-GB" dirty="0"/>
              <a:t>Our aim is to help every child: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Feel safe and secure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Build positive relationships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Understand and manage their feelings and behaviour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Feel confident and ready to learn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1" dirty="0"/>
          </a:p>
          <a:p>
            <a:r>
              <a:rPr lang="en-GB" b="1" dirty="0"/>
              <a:t>We use a nurturing and trauma-informed approach across our school.</a:t>
            </a:r>
          </a:p>
          <a:p>
            <a:r>
              <a:rPr lang="en-GB" dirty="0"/>
              <a:t>We help children understand emotions, build healthy relationships and develop the skills to cope with difficult moments.</a:t>
            </a:r>
          </a:p>
          <a:p>
            <a:r>
              <a:rPr lang="en-GB" dirty="0"/>
              <a:t>We are proud to have achieved the Nurture UK Award and TENDER Award, recognising our work to support children's wellbeing and understanding of healthy relationships.</a:t>
            </a:r>
          </a:p>
          <a:p>
            <a:r>
              <a:rPr lang="en-GB" dirty="0"/>
              <a:t>We continue to use a trauma informed approach as a whole school approach (all staff have been trained)  - This means we look beyond the behaviour and ask: “What might this child need?”</a:t>
            </a:r>
          </a:p>
          <a:p>
            <a:endParaRPr lang="en-GB" dirty="0"/>
          </a:p>
          <a:p>
            <a:r>
              <a:rPr lang="en-GB" b="1" dirty="0"/>
              <a:t>You know your child best. </a:t>
            </a:r>
          </a:p>
          <a:p>
            <a:r>
              <a:rPr lang="en-GB" dirty="0"/>
              <a:t>By sharing information, communicating openly and working together, we can give your child the support they need to feel safe and learn.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1A2355-669D-4F2E-B98C-912B3592BE2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13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BE70-17B5-4949-BDF0-40C647146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9896F1-32A1-364E-9DB2-B8A3A0367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0DF9-E072-404B-9B8A-976B3B43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50F2B-3F29-5C4F-B67F-1F776681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98806-D9D8-754D-96A4-E75BFE1BF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6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CA0ED-9A22-DD4A-9A4C-99248EDC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66E7D-507A-AB43-ADC9-B8520EE95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0EB65-CF18-8646-949E-BA2074825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636BE-2BBB-CB4C-8E07-C6DAD4FB8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6FB23-2961-FD43-AB35-4A712751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7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7ACE4-7BED-1D40-8B40-67CA084E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0C366-8CD9-FE4C-AA02-F40FF9282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DD214-AD7C-1B4B-9893-EC30C7E1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8282D-00C0-2E4F-BEAC-7DB3BDE7B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FFE3C-5C77-F14D-ACD5-ECD30D01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60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5AA40-3F56-334C-9D5E-A5041D68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EF574-750E-E04C-819A-141EC9616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DC9A3-CAF3-7B44-A05B-01B555404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4602A-0DB4-4946-96BE-97E99D51B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3EDD6-47FE-4740-BAF3-638A6107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0B37C-254E-EF43-95D5-869820AC2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41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849CD-C777-1241-8AE7-743C5813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5DFDF4-1B84-C54B-B361-8134A92FD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6DAD62-B709-204D-8FF5-C75C8FEA2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EF2AEF-BE62-DE46-9CFE-C457A693B1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809120-6473-A840-8984-699E9E9AD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2EF06-7562-F241-9C7B-6AEA84EE5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D92E2-9272-5942-BFED-6A48B2CD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5C674B-3FDD-AF4C-A567-E5C07868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EDB99-30AA-DB4B-9253-8A61F5C8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DBDABE-02AE-9349-9E0B-74D828E56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6E9FC-7DD3-754D-8B7A-D82D9B539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176E2-AC21-F349-965D-56D1E3B2C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38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3436E3-5126-154A-B5DF-8C686EBA5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E89DC-4EEE-4343-9E68-B2836DAD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0FD62-6923-B748-B448-9AC0D8007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83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F61C3-B120-5E4D-9C90-BCBCB60F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CABD9-DC62-BE4F-BC0E-EF34E663B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75E84-7D2F-8244-8E7E-1C52C6727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A61EC-4643-5646-83BD-745A54FB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5A896-9D50-D440-9651-6F699C158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B62C7-45BA-EF4C-A5B5-86CACAFD8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50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844A6-F716-5B41-82FA-0E5BFAAB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F2BFA-C09C-9147-BDBB-9B9B280B2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15CC4-73E6-C04A-8507-479AC70FE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3D700-1742-CB49-9213-25D7BC8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D8436A-27CC-7E49-9B74-844867FDE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FB7F47-BAFB-DA40-8CC1-95241CC7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8957-9CE6-C943-A32D-F7FE5D0B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E09DC-A93C-ED49-97F2-538B9AE09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0EAE0-A337-334B-B971-E9AFEB7F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0E1F7-789A-6840-801E-75B2BA48E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27B-146B-DF45-9832-40F494341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2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D43EB-F77A-5340-BE14-1328F31E88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16568-F36C-C84D-A824-124800DEB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47C96-E804-3D42-B6A1-3DF756DC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84934-412C-A94C-BD4B-D87F3E58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7A664-5B95-4C44-9F6C-FB4137CA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87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18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4355C1-F7BC-0943-B0F5-99CAC302F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86DFF2-C7D8-034D-9F3B-0E7200A67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57DC0-B9AF-A047-AD69-0A2D1761B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6A23F-174C-574C-81AB-2182E3C5DF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BAAAA-FBE3-8B4C-87F0-0F1208784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12B85-073F-C442-8AC1-F2022CE25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cid:3818eb7a-dd50-42c0-9ca5-4eb1b769baaf@GBRP265.PROD.OUTLOOK.CO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1.wdp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3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A9A544CC-411D-4546-BFB9-577777FE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50" y="5730301"/>
            <a:ext cx="1877198" cy="89309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43D84C-B9AC-AC44-BF8A-0CC29FFBCD53}"/>
              </a:ext>
            </a:extLst>
          </p:cNvPr>
          <p:cNvSpPr/>
          <p:nvPr/>
        </p:nvSpPr>
        <p:spPr>
          <a:xfrm>
            <a:off x="0" y="-1"/>
            <a:ext cx="12192000" cy="56354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2FBEC99-C7E1-AB41-9FA9-EAEF61B10209}"/>
              </a:ext>
            </a:extLst>
          </p:cNvPr>
          <p:cNvSpPr txBox="1">
            <a:spLocks/>
          </p:cNvSpPr>
          <p:nvPr/>
        </p:nvSpPr>
        <p:spPr>
          <a:xfrm>
            <a:off x="1524000" y="590768"/>
            <a:ext cx="9144000" cy="2387600"/>
          </a:xfrm>
          <a:prstGeom prst="rect">
            <a:avLst/>
          </a:prstGeom>
        </p:spPr>
        <p:txBody>
          <a:bodyPr anchor="b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9600"/>
              <a:t>Year 2 </a:t>
            </a:r>
            <a:endParaRPr lang="en-US" sz="960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8F226FF-B4FB-914E-91CD-A7E2B3C792AF}"/>
              </a:ext>
            </a:extLst>
          </p:cNvPr>
          <p:cNvSpPr txBox="1">
            <a:spLocks/>
          </p:cNvSpPr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6000"/>
              <a:t>Meet The Team</a:t>
            </a:r>
            <a:endParaRPr lang="en-US" sz="6000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987ADACD-A6F0-FC44-BC8A-259B5F5F1606}"/>
              </a:ext>
            </a:extLst>
          </p:cNvPr>
          <p:cNvSpPr/>
          <p:nvPr/>
        </p:nvSpPr>
        <p:spPr>
          <a:xfrm rot="20557617">
            <a:off x="917775" y="2249071"/>
            <a:ext cx="2625535" cy="2625535"/>
          </a:xfrm>
          <a:prstGeom prst="star5">
            <a:avLst/>
          </a:prstGeom>
          <a:noFill/>
          <a:ln w="381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DB33CE8D-26F0-6643-9E3A-A15AD08369D2}"/>
              </a:ext>
            </a:extLst>
          </p:cNvPr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/>
          </a:prstGeom>
          <a:noFill/>
          <a:ln w="762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6681E509-39E6-6741-8598-FAEBC89518C0}"/>
              </a:ext>
            </a:extLst>
          </p:cNvPr>
          <p:cNvSpPr/>
          <p:nvPr/>
        </p:nvSpPr>
        <p:spPr>
          <a:xfrm rot="20533826">
            <a:off x="3662202" y="3598717"/>
            <a:ext cx="923680" cy="923680"/>
          </a:xfrm>
          <a:prstGeom prst="star5">
            <a:avLst/>
          </a:prstGeom>
          <a:noFill/>
          <a:ln w="127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A7DEEB6-41A1-0640-B9AA-E2B8B4432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849" y="5992042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9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760" y="328183"/>
            <a:ext cx="2492619" cy="785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016428" y="-6498"/>
            <a:ext cx="405522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T</a:t>
            </a:r>
            <a:r>
              <a:rPr lang="en-US" sz="6000">
                <a:ln w="0"/>
                <a:solidFill>
                  <a:srgbClr val="80008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h</a:t>
            </a:r>
            <a:r>
              <a:rPr lang="en-US" sz="6000">
                <a:ln w="0"/>
                <a:solidFill>
                  <a:srgbClr val="9933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e</a:t>
            </a:r>
            <a:r>
              <a:rPr lang="en-US" sz="6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 </a:t>
            </a:r>
            <a:r>
              <a:rPr lang="en-US" sz="6000">
                <a:ln w="0"/>
                <a:solidFill>
                  <a:srgbClr val="99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T</a:t>
            </a:r>
            <a:r>
              <a:rPr lang="en-US" sz="6000">
                <a:ln w="0"/>
                <a:solidFill>
                  <a:srgbClr val="CC00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e</a:t>
            </a:r>
            <a:r>
              <a:rPr lang="en-US" sz="6000">
                <a:ln w="0"/>
                <a:solidFill>
                  <a:srgbClr val="99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am</a:t>
            </a:r>
            <a:endParaRPr lang="en-US" sz="6000" cap="none" spc="0">
              <a:ln w="0"/>
              <a:solidFill>
                <a:srgbClr val="99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4999" y="866051"/>
            <a:ext cx="7056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2B</a:t>
            </a:r>
            <a:endParaRPr lang="en-US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77171" y="4534350"/>
            <a:ext cx="21074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500" dirty="0">
              <a:latin typeface="XCCW Joined 1a" panose="03050602040000000000" pitchFamily="66" charset="0"/>
            </a:endParaRPr>
          </a:p>
          <a:p>
            <a:pPr algn="ctr"/>
            <a:r>
              <a:rPr lang="en-US" sz="1500" b="1" dirty="0" err="1">
                <a:latin typeface="XCCW Joined 1a" panose="03050602040000000000" pitchFamily="66" charset="0"/>
              </a:rPr>
              <a:t>Ms</a:t>
            </a:r>
            <a:r>
              <a:rPr lang="en-US" sz="1500" b="1" dirty="0">
                <a:latin typeface="XCCW Joined 1a" panose="03050602040000000000" pitchFamily="66" charset="0"/>
              </a:rPr>
              <a:t> Kane</a:t>
            </a:r>
            <a:endParaRPr lang="en-US" sz="1500" dirty="0">
              <a:latin typeface="XCCW Joined 1a" panose="03050602040000000000" pitchFamily="66" charset="0"/>
            </a:endParaRPr>
          </a:p>
          <a:p>
            <a:pPr algn="ctr"/>
            <a:r>
              <a:rPr lang="en-US" sz="1500" dirty="0">
                <a:latin typeface="XCCW Joined 1a" panose="03050602040000000000" pitchFamily="66" charset="0"/>
              </a:rPr>
              <a:t>Teaching Assistant</a:t>
            </a:r>
            <a:endParaRPr lang="en-GB" sz="1500" dirty="0">
              <a:latin typeface="XCCW Joined 1a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614767" y="1674460"/>
            <a:ext cx="8418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2O</a:t>
            </a:r>
            <a:endParaRPr lang="en-US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074840" y="1183938"/>
            <a:ext cx="85213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2E</a:t>
            </a:r>
            <a:endParaRPr lang="en-US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5" name="Picture 4" descr="A person wearing a headscarf smiling&#10;&#10;Description automatically generated">
            <a:extLst>
              <a:ext uri="{FF2B5EF4-FFF2-40B4-BE49-F238E27FC236}">
                <a16:creationId xmlns:a16="http://schemas.microsoft.com/office/drawing/2014/main" id="{FE2E579D-DDB1-2B7D-AF15-4EACD12978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82" t="10500" r="23469" b="6000"/>
          <a:stretch/>
        </p:blipFill>
        <p:spPr>
          <a:xfrm rot="5400000">
            <a:off x="131907" y="1755080"/>
            <a:ext cx="2070237" cy="1851540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0" name="Picture 9" descr="A person with blonde hair wearing a black shirt&#10;&#10;Description automatically generated">
            <a:extLst>
              <a:ext uri="{FF2B5EF4-FFF2-40B4-BE49-F238E27FC236}">
                <a16:creationId xmlns:a16="http://schemas.microsoft.com/office/drawing/2014/main" id="{F5402153-5ECF-41FB-BD2E-94470A51AF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509" t="14352" r="23264" b="12037"/>
          <a:stretch/>
        </p:blipFill>
        <p:spPr>
          <a:xfrm rot="5400000">
            <a:off x="5984433" y="2729793"/>
            <a:ext cx="2100270" cy="1689483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2F55EFD-0A34-A344-4603-8E83F023523E}"/>
              </a:ext>
            </a:extLst>
          </p:cNvPr>
          <p:cNvSpPr txBox="1"/>
          <p:nvPr/>
        </p:nvSpPr>
        <p:spPr>
          <a:xfrm>
            <a:off x="-136234" y="3827274"/>
            <a:ext cx="238499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>
                <a:latin typeface="XCCW Joined 1a" panose="03050602040000000000" pitchFamily="66" charset="0"/>
              </a:rPr>
              <a:t>Ms</a:t>
            </a:r>
            <a:r>
              <a:rPr lang="en-US" sz="1600" b="1" dirty="0">
                <a:latin typeface="XCCW Joined 1a" panose="03050602040000000000" pitchFamily="66" charset="0"/>
              </a:rPr>
              <a:t> Dhuny</a:t>
            </a:r>
            <a:r>
              <a:rPr lang="en-US" sz="1600" dirty="0">
                <a:latin typeface="XCCW Joined 1a" panose="03050602040000000000" pitchFamily="66" charset="0"/>
              </a:rPr>
              <a:t> </a:t>
            </a:r>
          </a:p>
          <a:p>
            <a:pPr algn="ctr"/>
            <a:r>
              <a:rPr lang="en-US" sz="1600" dirty="0">
                <a:latin typeface="XCCW Joined 1a" panose="03050602040000000000" pitchFamily="66" charset="0"/>
              </a:rPr>
              <a:t>Class Teacher</a:t>
            </a:r>
          </a:p>
          <a:p>
            <a:pPr algn="ctr"/>
            <a:r>
              <a:rPr lang="en-US" b="1" dirty="0">
                <a:solidFill>
                  <a:srgbClr val="FF0000"/>
                </a:solidFill>
                <a:latin typeface="XCCW Joined 1a" panose="03050602040000000000" pitchFamily="66" charset="0"/>
              </a:rPr>
              <a:t>Year Group Leader</a:t>
            </a:r>
          </a:p>
          <a:p>
            <a:pPr algn="ctr"/>
            <a:endParaRPr lang="en-US" sz="1600" dirty="0">
              <a:latin typeface="XCCW Joined 1a" panose="03050602040000000000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17D6D9F-A868-62B4-0A58-B2CF8F8FF4D9}"/>
              </a:ext>
            </a:extLst>
          </p:cNvPr>
          <p:cNvSpPr txBox="1"/>
          <p:nvPr/>
        </p:nvSpPr>
        <p:spPr>
          <a:xfrm>
            <a:off x="3700327" y="4734684"/>
            <a:ext cx="26311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latin typeface="XCCW Joined 1a" panose="03050602040000000000" pitchFamily="66" charset="0"/>
              </a:rPr>
              <a:t>Miss Mansur</a:t>
            </a:r>
          </a:p>
          <a:p>
            <a:pPr algn="ctr"/>
            <a:r>
              <a:rPr lang="en-US" sz="1400" b="1" dirty="0">
                <a:latin typeface="XCCW Joined 1a" panose="03050602040000000000" pitchFamily="66" charset="0"/>
              </a:rPr>
              <a:t> </a:t>
            </a:r>
            <a:r>
              <a:rPr lang="en-US" sz="1400" dirty="0">
                <a:latin typeface="XCCW Joined 1a" panose="03050602040000000000" pitchFamily="66" charset="0"/>
              </a:rPr>
              <a:t> Class Teacher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171FF3B-F046-0172-E710-CE1E47D99DB6}"/>
              </a:ext>
            </a:extLst>
          </p:cNvPr>
          <p:cNvSpPr txBox="1"/>
          <p:nvPr/>
        </p:nvSpPr>
        <p:spPr>
          <a:xfrm>
            <a:off x="7783076" y="4854682"/>
            <a:ext cx="2950238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XCCW Joined 1a" panose="03050602040000000000" pitchFamily="66" charset="0"/>
              </a:rPr>
              <a:t>Miss Hiley</a:t>
            </a:r>
            <a:r>
              <a:rPr lang="en-US" sz="1600" dirty="0">
                <a:latin typeface="XCCW Joined 1a" panose="03050602040000000000" pitchFamily="66" charset="0"/>
              </a:rPr>
              <a:t> </a:t>
            </a:r>
          </a:p>
          <a:p>
            <a:pPr algn="ctr"/>
            <a:r>
              <a:rPr lang="en-US" sz="1600" dirty="0">
                <a:latin typeface="XCCW Joined 1a" panose="03050602040000000000" pitchFamily="66" charset="0"/>
              </a:rPr>
              <a:t>Class Teacher</a:t>
            </a:r>
            <a:br>
              <a:rPr lang="en-US" sz="1600" dirty="0">
                <a:latin typeface="XCCW Joined 1a" panose="03050602040000000000" pitchFamily="66" charset="0"/>
              </a:rPr>
            </a:br>
            <a:r>
              <a:rPr lang="en-GB" sz="1200" dirty="0">
                <a:solidFill>
                  <a:srgbClr val="FF0000"/>
                </a:solidFill>
                <a:latin typeface="XCCW Joined 1a" panose="03050602040000000000" pitchFamily="66" charset="0"/>
              </a:rPr>
              <a:t>Associate Assistant Headteacher </a:t>
            </a:r>
            <a:br>
              <a:rPr lang="en-GB" sz="1200" dirty="0">
                <a:solidFill>
                  <a:srgbClr val="FF0000"/>
                </a:solidFill>
                <a:latin typeface="XCCW Joined 1a" panose="03050602040000000000" pitchFamily="66" charset="0"/>
              </a:rPr>
            </a:br>
            <a:r>
              <a:rPr lang="en-GB" sz="1200" dirty="0">
                <a:solidFill>
                  <a:srgbClr val="FF0000"/>
                </a:solidFill>
                <a:latin typeface="XCCW Joined 1a" panose="03050602040000000000" pitchFamily="66" charset="0"/>
              </a:rPr>
              <a:t>Maths Middle Leader</a:t>
            </a:r>
            <a:endParaRPr lang="en-US" sz="1600" dirty="0">
              <a:solidFill>
                <a:srgbClr val="FF000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12" name="Picture 11" descr="A person smiling for a selfie&#10;&#10;AI-generated content may be incorrect.">
            <a:extLst>
              <a:ext uri="{FF2B5EF4-FFF2-40B4-BE49-F238E27FC236}">
                <a16:creationId xmlns:a16="http://schemas.microsoft.com/office/drawing/2014/main" id="{D4BAE4F7-90E5-D20C-6E35-E2D842E9AC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19657" y="1893869"/>
            <a:ext cx="1716783" cy="2374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99202" y="4258838"/>
            <a:ext cx="22088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500" dirty="0">
              <a:latin typeface="XCCW Joined 1a" panose="03050602040000000000" pitchFamily="66" charset="0"/>
            </a:endParaRPr>
          </a:p>
          <a:p>
            <a:pPr algn="ctr"/>
            <a:r>
              <a:rPr lang="en-US" sz="1500" b="1" dirty="0">
                <a:latin typeface="XCCW Joined 1a" panose="03050602040000000000" pitchFamily="66" charset="0"/>
              </a:rPr>
              <a:t>Miss Naz </a:t>
            </a:r>
            <a:endParaRPr lang="en-US" sz="1500" dirty="0">
              <a:latin typeface="XCCW Joined 1a" panose="03050602040000000000" pitchFamily="66" charset="0"/>
            </a:endParaRPr>
          </a:p>
          <a:p>
            <a:pPr algn="ctr"/>
            <a:r>
              <a:rPr lang="en-US" sz="1500" dirty="0">
                <a:latin typeface="XCCW Joined 1a" panose="03050602040000000000" pitchFamily="66" charset="0"/>
              </a:rPr>
              <a:t>Teaching Assistant</a:t>
            </a:r>
            <a:endParaRPr lang="en-GB" sz="1500" dirty="0">
              <a:latin typeface="XCCW Joined 1a" panose="03050602040000000000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FF140F-497A-D3B1-11B4-015FA934FD69}"/>
              </a:ext>
            </a:extLst>
          </p:cNvPr>
          <p:cNvSpPr txBox="1"/>
          <p:nvPr/>
        </p:nvSpPr>
        <p:spPr>
          <a:xfrm>
            <a:off x="2092798" y="3773273"/>
            <a:ext cx="21074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500" dirty="0">
              <a:latin typeface="XCCW Joined 1a" panose="03050602040000000000" pitchFamily="66" charset="0"/>
            </a:endParaRPr>
          </a:p>
          <a:p>
            <a:pPr algn="ctr"/>
            <a:r>
              <a:rPr lang="en-US" sz="1500" b="1" dirty="0">
                <a:latin typeface="XCCW Joined 1a" panose="03050602040000000000" pitchFamily="66" charset="0"/>
              </a:rPr>
              <a:t>Miss Meric</a:t>
            </a:r>
            <a:endParaRPr lang="en-US" sz="1500" dirty="0">
              <a:latin typeface="XCCW Joined 1a" panose="03050602040000000000" pitchFamily="66" charset="0"/>
            </a:endParaRPr>
          </a:p>
          <a:p>
            <a:pPr algn="ctr"/>
            <a:r>
              <a:rPr lang="en-US" sz="1500" dirty="0">
                <a:latin typeface="XCCW Joined 1a" panose="03050602040000000000" pitchFamily="66" charset="0"/>
              </a:rPr>
              <a:t>Teaching Assistant</a:t>
            </a:r>
            <a:endParaRPr lang="en-GB" sz="1500" dirty="0">
              <a:latin typeface="XCCW Joined 1a" panose="03050602040000000000" pitchFamily="66" charset="0"/>
            </a:endParaRP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7F792C6D-4845-0293-B04F-6C1F87DF1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3744" y="-33835748"/>
            <a:ext cx="45719" cy="55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BA6762EF-C1E4-882A-FD0F-22EFFBC6C8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8" r="7153"/>
          <a:stretch>
            <a:fillRect/>
          </a:stretch>
        </p:blipFill>
        <p:spPr bwMode="auto">
          <a:xfrm>
            <a:off x="4309463" y="2664446"/>
            <a:ext cx="1783355" cy="207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1E37AE9-04E5-9C03-D717-E034ABBFADA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6688"/>
          <a:stretch>
            <a:fillRect/>
          </a:stretch>
        </p:blipFill>
        <p:spPr>
          <a:xfrm rot="5400000">
            <a:off x="2116632" y="1906989"/>
            <a:ext cx="2070236" cy="211790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D373505-8516-CD49-F902-00684DBB8C9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55137" y="2320791"/>
            <a:ext cx="1872362" cy="244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72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nt">
            <a:extLst>
              <a:ext uri="{FF2B5EF4-FFF2-40B4-BE49-F238E27FC236}">
                <a16:creationId xmlns:a16="http://schemas.microsoft.com/office/drawing/2014/main" id="{BC84AE2F-44F4-4DB9-AA52-F1DF1D835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9D38F80-A0D0-4062-8B61-16440AC9D8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59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90B6B893-A22E-3404-0752-819EE7049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758952" y="312347"/>
            <a:ext cx="10591989" cy="10898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+mj-lt"/>
                <a:ea typeface="+mj-ea"/>
                <a:cs typeface="+mj-cs"/>
              </a:rPr>
              <a:t>Average day at Woodpecker Hall</a:t>
            </a:r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6EAD8385-0B0A-78BD-824F-9C37692D0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0290" y="173387"/>
            <a:ext cx="4007539" cy="871641"/>
          </a:xfrm>
          <a:prstGeom prst="rect">
            <a:avLst/>
          </a:prstGeom>
        </p:spPr>
      </p:pic>
      <p:pic>
        <p:nvPicPr>
          <p:cNvPr id="3" name="Picture 2" descr="A parking lot with trees and buildings in the background&#10;&#10;AI-generated content may be incorrect.">
            <a:extLst>
              <a:ext uri="{FF2B5EF4-FFF2-40B4-BE49-F238E27FC236}">
                <a16:creationId xmlns:a16="http://schemas.microsoft.com/office/drawing/2014/main" id="{4CF4F773-2EA7-DBAB-C0A0-DB9DE7D25B2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60" t="14001" b="14001"/>
          <a:stretch>
            <a:fillRect/>
          </a:stretch>
        </p:blipFill>
        <p:spPr>
          <a:xfrm>
            <a:off x="244582" y="2757424"/>
            <a:ext cx="3721934" cy="3788229"/>
          </a:xfrm>
          <a:prstGeom prst="rect">
            <a:avLst/>
          </a:prstGeom>
        </p:spPr>
      </p:pic>
      <p:pic>
        <p:nvPicPr>
          <p:cNvPr id="11" name="Picture 10" descr="A clock with colorful numbers&#10;&#10;AI-generated content may be incorrect.">
            <a:extLst>
              <a:ext uri="{FF2B5EF4-FFF2-40B4-BE49-F238E27FC236}">
                <a16:creationId xmlns:a16="http://schemas.microsoft.com/office/drawing/2014/main" id="{4B9F3BCE-E78D-F47C-3CA8-5AF7A443E9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6782" y="1835373"/>
            <a:ext cx="1858164" cy="185816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42ACED-C124-563C-6569-22A7EB0ABA21}"/>
              </a:ext>
            </a:extLst>
          </p:cNvPr>
          <p:cNvSpPr txBox="1"/>
          <p:nvPr/>
        </p:nvSpPr>
        <p:spPr>
          <a:xfrm>
            <a:off x="6680578" y="2248619"/>
            <a:ext cx="4673222" cy="3991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8.50- Registration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9.00- 9:30 Guided Reading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9:30- 10:30 English/Writing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10:30 – 10:45 Break Time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10:45 – 11:45 </a:t>
            </a:r>
            <a:r>
              <a:rPr lang="en-US" sz="1600" dirty="0" err="1"/>
              <a:t>Maths</a:t>
            </a:r>
            <a:endParaRPr lang="en-US" sz="1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12:00 – 13:00 Lunch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13:00 - 13:30 phonics /  spelling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13:30-14:00 handwriting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14:00 – 15:10 Learning Journey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15:10 – 15:25 Story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15:25 – Home time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Assembly on a Friday 2:45 – 3:15.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72763" y="606668"/>
            <a:ext cx="888902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School Uniform</a:t>
            </a:r>
            <a:endParaRPr lang="en-US" sz="6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43832" y="1520791"/>
            <a:ext cx="4388829" cy="45550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 must come to school dressed in their full uniform on all days other than PE days.</a:t>
            </a:r>
          </a:p>
          <a:p>
            <a:pPr algn="ctr"/>
            <a:r>
              <a:rPr lang="en-US" sz="1400" b="0" u="sng" cap="none" spc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School jumpers MUST have schoo</a:t>
            </a:r>
            <a:r>
              <a:rPr lang="en-US" sz="1400" u="sng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 logo.</a:t>
            </a:r>
          </a:p>
          <a:p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 </a:t>
            </a:r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shirt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(long or short sleeved)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School tie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V-neck purple jumper or cardigan (school logo)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skirt </a:t>
            </a:r>
            <a:endParaRPr lang="en-GB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trousers – </a:t>
            </a:r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leggings </a:t>
            </a:r>
            <a:endParaRPr lang="en-GB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Shorts </a:t>
            </a:r>
            <a:endParaRPr lang="en-GB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pinafore </a:t>
            </a:r>
            <a:endParaRPr lang="en-GB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 socks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White, grey or black tights/ socks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Purple gingham dress (Summer)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Black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shoes – </a:t>
            </a:r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laces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lang="en-US" sz="1400" b="0" u="sng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865" y="17585"/>
            <a:ext cx="2492619" cy="668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788" y="4232543"/>
            <a:ext cx="1325060" cy="1782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640" y="2754086"/>
            <a:ext cx="1084763" cy="14760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015" y="4126919"/>
            <a:ext cx="1266825" cy="18881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49431" y="4560832"/>
            <a:ext cx="1262227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1263" y="4589799"/>
            <a:ext cx="1262227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55508" y="2818386"/>
            <a:ext cx="1207752" cy="1592211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17198" y="2804643"/>
            <a:ext cx="1262227" cy="160262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49726" y="4560832"/>
            <a:ext cx="1209383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71703" y="2702365"/>
            <a:ext cx="1135873" cy="1502630"/>
          </a:xfrm>
          <a:prstGeom prst="rect">
            <a:avLst/>
          </a:prstGeom>
        </p:spPr>
      </p:pic>
      <p:pic>
        <p:nvPicPr>
          <p:cNvPr id="4098" name="Picture 2" descr="Kickers Girls Kick Patent T-bar School Shoes - Black | very.co.uk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829" b="88836" l="946" r="100000">
                        <a14:foregroundMark x1="50355" y1="71734" x2="50355" y2="71734"/>
                        <a14:foregroundMark x1="29078" y1="60333" x2="29078" y2="60333"/>
                        <a14:foregroundMark x1="75650" y1="57482" x2="75650" y2="57482"/>
                        <a14:foregroundMark x1="74232" y1="60808" x2="74232" y2="622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61" b="10073"/>
          <a:stretch/>
        </p:blipFill>
        <p:spPr bwMode="auto">
          <a:xfrm>
            <a:off x="1056385" y="1413647"/>
            <a:ext cx="1249419" cy="12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larks REFLECT ACE INFANT BOYS SCHOOL SHOE - Boys Footwear from WJ French  and Son UK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782" y="1499173"/>
            <a:ext cx="1150444" cy="115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24648" y="3577227"/>
            <a:ext cx="876795" cy="209055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7D8395-3065-C1EE-E817-7026F2D5C2E5}"/>
              </a:ext>
            </a:extLst>
          </p:cNvPr>
          <p:cNvSpPr txBox="1"/>
          <p:nvPr/>
        </p:nvSpPr>
        <p:spPr>
          <a:xfrm>
            <a:off x="5553957" y="2167122"/>
            <a:ext cx="2029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>
                <a:solidFill>
                  <a:srgbClr val="FF0000"/>
                </a:solidFill>
              </a:rPr>
              <a:t>NO JEWELLERY </a:t>
            </a:r>
          </a:p>
        </p:txBody>
      </p:sp>
    </p:spTree>
    <p:extLst>
      <p:ext uri="{BB962C8B-B14F-4D97-AF65-F5344CB8AC3E}">
        <p14:creationId xmlns:p14="http://schemas.microsoft.com/office/powerpoint/2010/main" val="1897360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15" y="606668"/>
            <a:ext cx="2492619" cy="940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94107" y="606668"/>
            <a:ext cx="76786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P</a:t>
            </a:r>
            <a:r>
              <a:rPr lang="en-US" sz="8000" b="0" cap="none" spc="0">
                <a:ln w="0"/>
                <a:solidFill>
                  <a:srgbClr val="80008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E </a:t>
            </a:r>
            <a:r>
              <a:rPr lang="en-US" sz="8000">
                <a:ln w="0"/>
                <a:solidFill>
                  <a:srgbClr val="9900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K</a:t>
            </a:r>
            <a:r>
              <a:rPr lang="en-US" sz="8000">
                <a:ln w="0"/>
                <a:solidFill>
                  <a:srgbClr val="9933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I</a:t>
            </a:r>
            <a:r>
              <a:rPr lang="en-US" sz="8000">
                <a:ln w="0"/>
                <a:solidFill>
                  <a:srgbClr val="99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T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1674" y="1156478"/>
            <a:ext cx="6318674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PE days:</a:t>
            </a: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 must come to school dressed in their PE kits on their PE days.</a:t>
            </a:r>
            <a:endParaRPr lang="en-US" sz="2000" b="1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Plain White PE T-Shirt - Forest View Primary School - Primary School -  School Unifor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5" t="11477" r="16616" b="8741"/>
          <a:stretch/>
        </p:blipFill>
        <p:spPr bwMode="auto">
          <a:xfrm>
            <a:off x="8637901" y="4198046"/>
            <a:ext cx="1468633" cy="2325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avy Joggers | Kids | George at ASD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2"/>
          <a:stretch/>
        </p:blipFill>
        <p:spPr bwMode="auto">
          <a:xfrm>
            <a:off x="10191997" y="4275345"/>
            <a:ext cx="1427037" cy="217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id&amp;#39;s Zip Up Hoodle in Navy by Kids Wholesale Clothi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72"/>
          <a:stretch/>
        </p:blipFill>
        <p:spPr bwMode="auto">
          <a:xfrm>
            <a:off x="6472484" y="3510968"/>
            <a:ext cx="1322701" cy="192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hop Nike Kids Air Max 270 BG Black | Platypus Shoe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08" r="1552"/>
          <a:stretch/>
        </p:blipFill>
        <p:spPr bwMode="auto">
          <a:xfrm>
            <a:off x="10106534" y="1885080"/>
            <a:ext cx="1481817" cy="10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Boys School Shoes Kids Girls Trainers Mecury MX2 Childrens Velcro Back to  School Touch Strap Size (UK 1/33, Black): Amazon.co.uk: Shoes &amp;amp; Bag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347" y="3004230"/>
            <a:ext cx="1241004" cy="705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062424"/>
              </p:ext>
            </p:extLst>
          </p:nvPr>
        </p:nvGraphicFramePr>
        <p:xfrm>
          <a:off x="221674" y="2580852"/>
          <a:ext cx="6021690" cy="267041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07230">
                  <a:extLst>
                    <a:ext uri="{9D8B030D-6E8A-4147-A177-3AD203B41FA5}">
                      <a16:colId xmlns:a16="http://schemas.microsoft.com/office/drawing/2014/main" val="4217042073"/>
                    </a:ext>
                  </a:extLst>
                </a:gridCol>
                <a:gridCol w="2007230">
                  <a:extLst>
                    <a:ext uri="{9D8B030D-6E8A-4147-A177-3AD203B41FA5}">
                      <a16:colId xmlns:a16="http://schemas.microsoft.com/office/drawing/2014/main" val="4155657166"/>
                    </a:ext>
                  </a:extLst>
                </a:gridCol>
                <a:gridCol w="2007230">
                  <a:extLst>
                    <a:ext uri="{9D8B030D-6E8A-4147-A177-3AD203B41FA5}">
                      <a16:colId xmlns:a16="http://schemas.microsoft.com/office/drawing/2014/main" val="2717918975"/>
                    </a:ext>
                  </a:extLst>
                </a:gridCol>
              </a:tblGrid>
              <a:tr h="423907"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Comic Sans MS" panose="030F0702030302020204" pitchFamily="66" charset="0"/>
                        </a:rPr>
                        <a:t>CLASS</a:t>
                      </a:r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Comic Sans MS" panose="030F0702030302020204" pitchFamily="66" charset="0"/>
                        </a:rPr>
                        <a:t>INDOOR</a:t>
                      </a:r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Comic Sans MS" panose="030F0702030302020204" pitchFamily="66" charset="0"/>
                        </a:rPr>
                        <a:t>OUTDOOR</a:t>
                      </a:r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2810968"/>
                  </a:ext>
                </a:extLst>
              </a:tr>
              <a:tr h="748837"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2O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FRIDAY 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Comic Sans MS" panose="030F0702030302020204" pitchFamily="66" charset="0"/>
                        </a:rPr>
                        <a:t>WEDNESDAY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534406"/>
                  </a:ext>
                </a:extLst>
              </a:tr>
              <a:tr h="748837"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2B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Comic Sans MS" panose="030F0702030302020204" pitchFamily="66" charset="0"/>
                        </a:rPr>
                        <a:t>WEDNESDAY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906046"/>
                  </a:ext>
                </a:extLst>
              </a:tr>
              <a:tr h="748837"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2E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THURSDAY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Comic Sans MS" panose="030F0702030302020204" pitchFamily="66" charset="0"/>
                        </a:rPr>
                        <a:t>WEDNESDAY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3450539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332581" y="1756642"/>
            <a:ext cx="3352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Navy blue shorts or joggers.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No</a:t>
            </a:r>
            <a:r>
              <a:rPr lang="en-US"/>
              <a:t> cycling shorts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White t-shirt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Navy hoodie/jumper.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Trainers – no laces </a:t>
            </a:r>
          </a:p>
          <a:p>
            <a:endParaRPr lang="en-GB"/>
          </a:p>
        </p:txBody>
      </p:sp>
      <p:pic>
        <p:nvPicPr>
          <p:cNvPr id="3" name="Picture 2" descr="Plain Navy PE Shadow Shorts">
            <a:extLst>
              <a:ext uri="{FF2B5EF4-FFF2-40B4-BE49-F238E27FC236}">
                <a16:creationId xmlns:a16="http://schemas.microsoft.com/office/drawing/2014/main" id="{F962D5E4-56BF-9CCC-738C-91E9B82AD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902" y="2753177"/>
            <a:ext cx="1426134" cy="142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ds fashion cycling shorts ...">
            <a:extLst>
              <a:ext uri="{FF2B5EF4-FFF2-40B4-BE49-F238E27FC236}">
                <a16:creationId xmlns:a16="http://schemas.microsoft.com/office/drawing/2014/main" id="{D656A39B-AA6C-36E6-8D4A-52CF24F6A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377" y="5235267"/>
            <a:ext cx="1496333" cy="149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A39898C-A54A-CA0F-57C5-3F56756F7F07}"/>
              </a:ext>
            </a:extLst>
          </p:cNvPr>
          <p:cNvCxnSpPr/>
          <p:nvPr/>
        </p:nvCxnSpPr>
        <p:spPr>
          <a:xfrm>
            <a:off x="7615382" y="5198235"/>
            <a:ext cx="1280160" cy="1497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2849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94107" y="606668"/>
            <a:ext cx="76786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R</a:t>
            </a:r>
            <a:r>
              <a:rPr lang="en-US" sz="8000" b="0" cap="none" spc="0">
                <a:ln w="0"/>
                <a:solidFill>
                  <a:srgbClr val="80008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EADING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9383" y="1850127"/>
            <a:ext cx="4388829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 Extra Light" panose="020F0502020204030204" pitchFamily="34" charset="0"/>
              </a:rPr>
              <a:t>Reading expectations:</a:t>
            </a: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 must have their orange book (READING RECORD) in their bag every day &amp; it </a:t>
            </a:r>
            <a:r>
              <a:rPr lang="en-US" sz="2400" b="1" u="sng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be signed daily.</a:t>
            </a:r>
          </a:p>
          <a:p>
            <a:pPr algn="ctr"/>
            <a:endParaRPr lang="en-US" sz="2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Reading Record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Home Reading Book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School Library Book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Phonics book (some children)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Children&amp;#39;s Reading Record Books - 21 x 15cm - Pack of 2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5" r="11435"/>
          <a:stretch/>
        </p:blipFill>
        <p:spPr bwMode="auto">
          <a:xfrm>
            <a:off x="5259267" y="1986700"/>
            <a:ext cx="3297115" cy="382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Oxford Reading Tree: Level 4: Stories: Come In!: (Oxford Reading Tree) by  Roderick Hunt | WHSmit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220" y="2061512"/>
            <a:ext cx="1449264" cy="204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Zog by Julia Donaldson, Axel Scheffler | Waterston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1017" y="2061512"/>
            <a:ext cx="1371600" cy="204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578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062624" y="219680"/>
            <a:ext cx="870951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LEARNING WEB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3169" y="1411907"/>
            <a:ext cx="4388829" cy="61016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" panose="020B0604020104020204" pitchFamily="34" charset="0"/>
              </a:rPr>
              <a:t>Half termly</a:t>
            </a:r>
          </a:p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" panose="020B0604020104020204" pitchFamily="34" charset="0"/>
              </a:rPr>
              <a:t>Overview</a:t>
            </a:r>
          </a:p>
          <a:p>
            <a:pPr algn="ctr"/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Outlines what the children will be learning during the half term.</a:t>
            </a:r>
          </a:p>
          <a:p>
            <a:pPr algn="ctr"/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If you would like to volunteer on our trips this year, please can you let your child’s class teacher know. </a:t>
            </a:r>
          </a:p>
          <a:p>
            <a:pPr algn="ctr"/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(Our first trip will be end of September)</a:t>
            </a:r>
          </a:p>
          <a:p>
            <a:pPr algn="ctr"/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05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70EBBA-F862-7A31-66F5-D4E5BD250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2323" y="1924492"/>
            <a:ext cx="6939030" cy="432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936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729959" y="59598"/>
            <a:ext cx="971745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HOME LEARNING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83106"/>
            <a:ext cx="12191999" cy="50539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" panose="020B0604020104020204" pitchFamily="34" charset="0"/>
              </a:rPr>
              <a:t>Expectations: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What A Time" panose="02000506000000020003" pitchFamily="2" charset="2"/>
            </a:endParaRP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Google classroom  </a:t>
            </a:r>
            <a:b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(Logins are stuck at the back of reading records)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Set on Fridays</a:t>
            </a: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Due on Tuesdays</a:t>
            </a: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Either </a:t>
            </a:r>
            <a:r>
              <a:rPr lang="en-US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or English per week</a:t>
            </a: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Reading (every day)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Times table rock star (every day) Username password in reading records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choice out of 3 learning journey projects to be completed by the end of the half term (show and tell).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75462" y="6083821"/>
            <a:ext cx="7626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rgbClr val="FF0000"/>
                </a:solidFill>
              </a:rPr>
              <a:t>If you don’t have access to the internet or a device for your child to do the homework, please speak to the office.</a:t>
            </a:r>
            <a:endParaRPr lang="en-GB" sz="2000" b="1">
              <a:solidFill>
                <a:srgbClr val="FF0000"/>
              </a:solidFill>
            </a:endParaRPr>
          </a:p>
        </p:txBody>
      </p:sp>
      <p:pic>
        <p:nvPicPr>
          <p:cNvPr id="8" name="Picture 2" descr="Google Classroom Refresh – St. Anthony's High School">
            <a:extLst>
              <a:ext uri="{FF2B5EF4-FFF2-40B4-BE49-F238E27FC236}">
                <a16:creationId xmlns:a16="http://schemas.microsoft.com/office/drawing/2014/main" id="{50F608CF-9CB4-3B3C-BD15-96FF83FB9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814" y="1303708"/>
            <a:ext cx="2743201" cy="212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446695F-A967-1A7B-48C8-0F20139E4C5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758" b="11270"/>
          <a:stretch>
            <a:fillRect/>
          </a:stretch>
        </p:blipFill>
        <p:spPr>
          <a:xfrm>
            <a:off x="579118" y="1469329"/>
            <a:ext cx="2949335" cy="328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231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94107" y="606668"/>
            <a:ext cx="76786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NO SATS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70437" y="1864989"/>
            <a:ext cx="9996345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The children will no longer be sitting SATS in Year 2.</a:t>
            </a:r>
          </a:p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cs typeface="Arial" panose="020B0604020202020204" pitchFamily="34" charset="0"/>
              </a:rPr>
              <a:t>It is no longer statutory.</a:t>
            </a:r>
          </a:p>
          <a:p>
            <a:pPr algn="ctr"/>
            <a:endParaRPr lang="en-US" sz="4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cs typeface="Arial" panose="020B0604020202020204" pitchFamily="34" charset="0"/>
              </a:rPr>
              <a:t>We will continue with our in-school assessments to ensure children are on track and making expected progress.</a:t>
            </a:r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199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795519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Communication is key: Arbor</a:t>
            </a:r>
            <a:endParaRPr lang="en-US" sz="80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 descr="A picture containing logo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29" y="5697415"/>
            <a:ext cx="1887170" cy="817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7ED3D6-5015-34A8-38A9-23BDDA9D5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2706" y="2003553"/>
            <a:ext cx="2281115" cy="10104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2C70128-7C89-F1BB-9102-2490E3C823B8}"/>
              </a:ext>
            </a:extLst>
          </p:cNvPr>
          <p:cNvSpPr txBox="1"/>
          <p:nvPr/>
        </p:nvSpPr>
        <p:spPr>
          <a:xfrm>
            <a:off x="248179" y="2372139"/>
            <a:ext cx="10283687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-To pay for a school trip, a club or school meals, this can be done through Arbor. </a:t>
            </a:r>
          </a:p>
          <a:p>
            <a:r>
              <a:rPr lang="en-GB" sz="2800"/>
              <a:t>-Please can you download the app as the school will be sending important messages through this. </a:t>
            </a:r>
          </a:p>
          <a:p>
            <a:r>
              <a:rPr lang="en-GB" sz="2800">
                <a:latin typeface="Letter-join Basic 40" panose="02000505000000020003" pitchFamily="2" charset="0"/>
              </a:rPr>
              <a:t>-</a:t>
            </a:r>
            <a:r>
              <a:rPr lang="en-US" sz="2800"/>
              <a:t>Check your emails for your username, this will have a link to click on. </a:t>
            </a:r>
          </a:p>
          <a:p>
            <a:r>
              <a:rPr lang="en-US" sz="2800"/>
              <a:t>If you need any help, please go to the office – they are the experts.</a:t>
            </a:r>
          </a:p>
          <a:p>
            <a:endParaRPr lang="en-GB" sz="2800"/>
          </a:p>
          <a:p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628411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icture containing logo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29" y="5697415"/>
            <a:ext cx="1887170" cy="817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812E71A-2EB7-25C5-EBD6-52BC10283B52}"/>
              </a:ext>
            </a:extLst>
          </p:cNvPr>
          <p:cNvSpPr/>
          <p:nvPr/>
        </p:nvSpPr>
        <p:spPr>
          <a:xfrm>
            <a:off x="729959" y="59598"/>
            <a:ext cx="971745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RESOURCES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D5402F-A388-DB04-8F8F-09CAE5C3D8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327" b="10853"/>
          <a:stretch/>
        </p:blipFill>
        <p:spPr>
          <a:xfrm>
            <a:off x="493851" y="1383038"/>
            <a:ext cx="5695950" cy="35600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35A42F-AB02-1F80-3E69-45CCD5EDE5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6050" y="1819481"/>
            <a:ext cx="5695950" cy="34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35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0C79B8-4E78-44F9-6757-8A38EB518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982" y="1539264"/>
            <a:ext cx="3019790" cy="21502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9504C6-1EF6-342C-A293-E123F514D5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255" y="3689543"/>
            <a:ext cx="4839244" cy="13234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1AD810-8435-4F57-E04C-EA633DB130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456" y="5423944"/>
            <a:ext cx="4539343" cy="9473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4F64C0-2F02-227E-DE25-0FCE03B19C9C}"/>
              </a:ext>
            </a:extLst>
          </p:cNvPr>
          <p:cNvSpPr txBox="1"/>
          <p:nvPr/>
        </p:nvSpPr>
        <p:spPr>
          <a:xfrm>
            <a:off x="5748914" y="2166184"/>
            <a:ext cx="5845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Trauma Informed Approach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1616815-41E0-8309-414A-29764498C849}"/>
              </a:ext>
            </a:extLst>
          </p:cNvPr>
          <p:cNvSpPr txBox="1"/>
          <p:nvPr/>
        </p:nvSpPr>
        <p:spPr>
          <a:xfrm>
            <a:off x="5748914" y="5423944"/>
            <a:ext cx="4931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Healthy relationships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C740A0-5540-836D-5CCB-3F9B1B497D3D}"/>
              </a:ext>
            </a:extLst>
          </p:cNvPr>
          <p:cNvSpPr txBox="1"/>
          <p:nvPr/>
        </p:nvSpPr>
        <p:spPr>
          <a:xfrm>
            <a:off x="5748914" y="3812653"/>
            <a:ext cx="4626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Belonging and emotional wellbeing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590C0C-D2D9-1D53-F9DB-E3BB8CF847FF}"/>
              </a:ext>
            </a:extLst>
          </p:cNvPr>
          <p:cNvSpPr txBox="1"/>
          <p:nvPr/>
        </p:nvSpPr>
        <p:spPr>
          <a:xfrm>
            <a:off x="250369" y="96029"/>
            <a:ext cx="1173480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7030A0"/>
                </a:solidFill>
              </a:rPr>
              <a:t>Supporting children to feel safe, understood and ready to learn</a:t>
            </a:r>
          </a:p>
        </p:txBody>
      </p:sp>
    </p:spTree>
    <p:extLst>
      <p:ext uri="{BB962C8B-B14F-4D97-AF65-F5344CB8AC3E}">
        <p14:creationId xmlns:p14="http://schemas.microsoft.com/office/powerpoint/2010/main" val="1860254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5569" y="4284857"/>
            <a:ext cx="8180863" cy="2573143"/>
            <a:chOff x="0" y="0"/>
            <a:chExt cx="2831344" cy="890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344" cy="890548"/>
            </a:xfrm>
            <a:custGeom>
              <a:avLst/>
              <a:gdLst/>
              <a:ahLst/>
              <a:cxnLst/>
              <a:rect l="l" t="t" r="r" b="b"/>
              <a:pathLst>
                <a:path w="2831344" h="890548">
                  <a:moveTo>
                    <a:pt x="0" y="0"/>
                  </a:moveTo>
                  <a:lnTo>
                    <a:pt x="2831344" y="0"/>
                  </a:lnTo>
                  <a:lnTo>
                    <a:pt x="2831344" y="890548"/>
                  </a:lnTo>
                  <a:lnTo>
                    <a:pt x="0" y="8905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831344" cy="928648"/>
            </a:xfrm>
            <a:prstGeom prst="rect">
              <a:avLst/>
            </a:prstGeom>
          </p:spPr>
          <p:txBody>
            <a:bodyPr lIns="38658" tIns="38658" rIns="38658" bIns="38658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024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Freeform 6"/>
          <p:cNvSpPr/>
          <p:nvPr/>
        </p:nvSpPr>
        <p:spPr>
          <a:xfrm>
            <a:off x="3457600" y="5027329"/>
            <a:ext cx="4176717" cy="1518806"/>
          </a:xfrm>
          <a:custGeom>
            <a:avLst/>
            <a:gdLst/>
            <a:ahLst/>
            <a:cxnLst/>
            <a:rect l="l" t="t" r="r" b="b"/>
            <a:pathLst>
              <a:path w="4571185" h="1662249">
                <a:moveTo>
                  <a:pt x="0" y="0"/>
                </a:moveTo>
                <a:lnTo>
                  <a:pt x="4571185" y="0"/>
                </a:lnTo>
                <a:lnTo>
                  <a:pt x="4571185" y="1662249"/>
                </a:lnTo>
                <a:lnTo>
                  <a:pt x="0" y="166224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7696054" y="2858222"/>
            <a:ext cx="4072397" cy="4118732"/>
          </a:xfrm>
          <a:custGeom>
            <a:avLst/>
            <a:gdLst/>
            <a:ahLst/>
            <a:cxnLst/>
            <a:rect l="l" t="t" r="r" b="b"/>
            <a:pathLst>
              <a:path w="4457012" h="4507723">
                <a:moveTo>
                  <a:pt x="0" y="0"/>
                </a:moveTo>
                <a:lnTo>
                  <a:pt x="4457011" y="0"/>
                </a:lnTo>
                <a:lnTo>
                  <a:pt x="4457011" y="4507723"/>
                </a:lnTo>
                <a:lnTo>
                  <a:pt x="0" y="45077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57810" y="2169175"/>
            <a:ext cx="3232047" cy="2743200"/>
          </a:xfrm>
          <a:custGeom>
            <a:avLst/>
            <a:gdLst/>
            <a:ahLst/>
            <a:cxnLst/>
            <a:rect l="l" t="t" r="r" b="b"/>
            <a:pathLst>
              <a:path w="3537296" h="3002280">
                <a:moveTo>
                  <a:pt x="0" y="0"/>
                </a:moveTo>
                <a:lnTo>
                  <a:pt x="3537296" y="0"/>
                </a:lnTo>
                <a:lnTo>
                  <a:pt x="3537296" y="3002280"/>
                </a:lnTo>
                <a:lnTo>
                  <a:pt x="0" y="300228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90618" y="265736"/>
            <a:ext cx="6558755" cy="17697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FRIENDS OF </a:t>
            </a:r>
          </a:p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WOODPECKER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883525" y="2503029"/>
            <a:ext cx="3503757" cy="16772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CALLING ALL PARENTS &amp; CARERS! </a:t>
            </a:r>
          </a:p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WE NEED YOUR HELP</a:t>
            </a:r>
            <a:r>
              <a:rPr kumimoji="0" lang="en-US" sz="1827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06732" y="3473359"/>
            <a:ext cx="2934202" cy="1135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55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Are you interested in becoming a Class Rep?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033384" y="3851279"/>
            <a:ext cx="3265195" cy="2753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1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We need you to help spread the word and drum up support for the events run by our Parent Teacher Association  throughout the year. </a:t>
            </a: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3829463" y="5163099"/>
            <a:ext cx="3557819" cy="1247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5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24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Let your class teacher know if you would like to volunteer!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87B0F82-0A8A-3DE5-3679-6DE1AF72C7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2186" y="115277"/>
            <a:ext cx="2900131" cy="290013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2B5B06-ED0A-5FA2-D1CF-4E2FA90EA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662" y="4267832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Any questions</a:t>
            </a:r>
          </a:p>
        </p:txBody>
      </p:sp>
      <p:pic>
        <p:nvPicPr>
          <p:cNvPr id="7" name="Graphic 6" descr="Help">
            <a:extLst>
              <a:ext uri="{FF2B5EF4-FFF2-40B4-BE49-F238E27FC236}">
                <a16:creationId xmlns:a16="http://schemas.microsoft.com/office/drawing/2014/main" id="{25C3DC4D-54C4-8969-131A-6F19FA2FCA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736680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EBA2EB4D77AF458D0D9FE8E00DA4F4" ma:contentTypeVersion="15" ma:contentTypeDescription="Create a new document." ma:contentTypeScope="" ma:versionID="895115c2aa85c65d1e22503a4e584842">
  <xsd:schema xmlns:xsd="http://www.w3.org/2001/XMLSchema" xmlns:xs="http://www.w3.org/2001/XMLSchema" xmlns:p="http://schemas.microsoft.com/office/2006/metadata/properties" xmlns:ns2="cd7f7c8a-c8d0-4a3a-89b8-482271a8509b" xmlns:ns3="822bd001-b475-4de8-9e6b-fe2612c29544" targetNamespace="http://schemas.microsoft.com/office/2006/metadata/properties" ma:root="true" ma:fieldsID="f806671755801c76668680d4d427cd0f" ns2:_="" ns3:_="">
    <xsd:import namespace="cd7f7c8a-c8d0-4a3a-89b8-482271a8509b"/>
    <xsd:import namespace="822bd001-b475-4de8-9e6b-fe2612c29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BillingMetadata" minOccurs="0"/>
                <xsd:element ref="ns2:FolderSiz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f7c8a-c8d0-4a3a-89b8-482271a850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FolderSize" ma:index="22" nillable="true" ma:displayName="Folder Size" ma:format="Dropdown" ma:internalName="FolderSize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2bd001-b475-4de8-9e6b-fe2612c2954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c439b2c-5b81-40b0-9de4-77621dbefbf2}" ma:internalName="TaxCatchAll" ma:showField="CatchAllData" ma:web="822bd001-b475-4de8-9e6b-fe2612c29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2bd001-b475-4de8-9e6b-fe2612c29544" xsi:nil="true"/>
    <lcf76f155ced4ddcb4097134ff3c332f xmlns="cd7f7c8a-c8d0-4a3a-89b8-482271a8509b">
      <Terms xmlns="http://schemas.microsoft.com/office/infopath/2007/PartnerControls"/>
    </lcf76f155ced4ddcb4097134ff3c332f>
    <FolderSize xmlns="cd7f7c8a-c8d0-4a3a-89b8-482271a8509b" xsi:nil="true"/>
  </documentManagement>
</p:properties>
</file>

<file path=customXml/itemProps1.xml><?xml version="1.0" encoding="utf-8"?>
<ds:datastoreItem xmlns:ds="http://schemas.openxmlformats.org/officeDocument/2006/customXml" ds:itemID="{C4DBA3E5-EECB-4660-8FF0-4FE94C1799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7f7c8a-c8d0-4a3a-89b8-482271a8509b"/>
    <ds:schemaRef ds:uri="822bd001-b475-4de8-9e6b-fe2612c295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4319E2-CE64-47AB-951A-36255A49D7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10A0F8-3E48-41CD-B02F-EFC4B91E6B61}">
  <ds:schemaRefs>
    <ds:schemaRef ds:uri="http://purl.org/dc/terms/"/>
    <ds:schemaRef ds:uri="http://www.w3.org/XML/1998/namespace"/>
    <ds:schemaRef ds:uri="http://purl.org/dc/elements/1.1/"/>
    <ds:schemaRef ds:uri="cd7f7c8a-c8d0-4a3a-89b8-482271a8509b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822bd001-b475-4de8-9e6b-fe2612c29544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</TotalTime>
  <Words>788</Words>
  <Application>Microsoft Office PowerPoint</Application>
  <PresentationFormat>Widescreen</PresentationFormat>
  <Paragraphs>150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Abadi</vt:lpstr>
      <vt:lpstr>Abadi Extra Light</vt:lpstr>
      <vt:lpstr>Aptos</vt:lpstr>
      <vt:lpstr>Arial</vt:lpstr>
      <vt:lpstr>Big Shoulders Display Bold</vt:lpstr>
      <vt:lpstr>Calibri</vt:lpstr>
      <vt:lpstr>Calibri Light</vt:lpstr>
      <vt:lpstr>Century Gothic</vt:lpstr>
      <vt:lpstr>Comic Sans MS</vt:lpstr>
      <vt:lpstr>KG Red Hands Outline</vt:lpstr>
      <vt:lpstr>KG What A Time</vt:lpstr>
      <vt:lpstr>Letter-join Basic 40</vt:lpstr>
      <vt:lpstr>Poppins</vt:lpstr>
      <vt:lpstr>Poppins Bold</vt:lpstr>
      <vt:lpstr>Wingdings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Marino - Creative Link</dc:creator>
  <cp:lastModifiedBy>Sarah Dhuny</cp:lastModifiedBy>
  <cp:revision>1</cp:revision>
  <cp:lastPrinted>2023-09-07T12:04:53Z</cp:lastPrinted>
  <dcterms:created xsi:type="dcterms:W3CDTF">2021-05-26T17:13:06Z</dcterms:created>
  <dcterms:modified xsi:type="dcterms:W3CDTF">2026-09-09T14:38:51Z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0x0101001DEBA2EB4D77AF458D0D9FE8E00DA4F4</vt:lpwstr>
  </property>
  <property fmtid="{D5CDD505-2E9C-101B-9397-08002B2CF9AE}" pid="3" name="MediaServiceImageTags">
    <vt:lpwstr/>
  </property>
</Properties>
</file>