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58" r:id="rId5"/>
    <p:sldId id="259" r:id="rId6"/>
    <p:sldId id="260" r:id="rId7"/>
    <p:sldId id="269" r:id="rId8"/>
    <p:sldId id="278" r:id="rId9"/>
    <p:sldId id="268" r:id="rId10"/>
    <p:sldId id="271" r:id="rId11"/>
    <p:sldId id="272" r:id="rId12"/>
    <p:sldId id="267" r:id="rId13"/>
    <p:sldId id="266" r:id="rId14"/>
    <p:sldId id="265" r:id="rId15"/>
    <p:sldId id="281" r:id="rId16"/>
    <p:sldId id="279" r:id="rId17"/>
    <p:sldId id="262" r:id="rId18"/>
    <p:sldId id="256" r:id="rId19"/>
    <p:sldId id="280"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178D"/>
    <a:srgbClr val="F233C2"/>
    <a:srgbClr val="A8189D"/>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6BD200-24E4-DDFB-15CE-E2926D88253C}" v="42" dt="2026-09-18T17:05:23.1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Mansfield" userId="24023043-f5aa-4bc9-9ea5-ef497676c3ba" providerId="ADAL" clId="{F1C3F1F4-18C6-40F0-80BF-9FCA0F4D515B}"/>
    <pc:docChg chg="undo custSel delSld modSld sldOrd">
      <pc:chgData name="James Mansfield" userId="24023043-f5aa-4bc9-9ea5-ef497676c3ba" providerId="ADAL" clId="{F1C3F1F4-18C6-40F0-80BF-9FCA0F4D515B}" dt="2026-09-11T15:33:23.711" v="351" actId="20577"/>
      <pc:docMkLst>
        <pc:docMk/>
      </pc:docMkLst>
      <pc:sldChg chg="addSp delSp modSp mod">
        <pc:chgData name="James Mansfield" userId="24023043-f5aa-4bc9-9ea5-ef497676c3ba" providerId="ADAL" clId="{F1C3F1F4-18C6-40F0-80BF-9FCA0F4D515B}" dt="2026-09-07T15:17:31.640" v="258" actId="732"/>
        <pc:sldMkLst>
          <pc:docMk/>
          <pc:sldMk cId="3967055527" sldId="259"/>
        </pc:sldMkLst>
        <pc:spChg chg="mod">
          <ac:chgData name="James Mansfield" userId="24023043-f5aa-4bc9-9ea5-ef497676c3ba" providerId="ADAL" clId="{F1C3F1F4-18C6-40F0-80BF-9FCA0F4D515B}" dt="2026-09-07T14:56:47.016" v="143" actId="20577"/>
          <ac:spMkLst>
            <pc:docMk/>
            <pc:sldMk cId="3967055527" sldId="259"/>
            <ac:spMk id="3" creationId="{59925BD3-2145-9243-9CD2-052983E48199}"/>
          </ac:spMkLst>
        </pc:spChg>
        <pc:picChg chg="mod modCrop">
          <ac:chgData name="James Mansfield" userId="24023043-f5aa-4bc9-9ea5-ef497676c3ba" providerId="ADAL" clId="{F1C3F1F4-18C6-40F0-80BF-9FCA0F4D515B}" dt="2026-09-07T14:57:58.123" v="152" actId="18131"/>
          <ac:picMkLst>
            <pc:docMk/>
            <pc:sldMk cId="3967055527" sldId="259"/>
            <ac:picMk id="9" creationId="{8DFC4D4F-9878-5EE1-75CF-69C39E564CAE}"/>
          </ac:picMkLst>
        </pc:picChg>
        <pc:picChg chg="mod">
          <ac:chgData name="James Mansfield" userId="24023043-f5aa-4bc9-9ea5-ef497676c3ba" providerId="ADAL" clId="{F1C3F1F4-18C6-40F0-80BF-9FCA0F4D515B}" dt="2026-09-07T15:16:46.292" v="252" actId="18131"/>
          <ac:picMkLst>
            <pc:docMk/>
            <pc:sldMk cId="3967055527" sldId="259"/>
            <ac:picMk id="10" creationId="{D8AAD0B8-153D-C476-3DFF-10DE7B343D81}"/>
          </ac:picMkLst>
        </pc:picChg>
        <pc:picChg chg="mod modCrop">
          <ac:chgData name="James Mansfield" userId="24023043-f5aa-4bc9-9ea5-ef497676c3ba" providerId="ADAL" clId="{F1C3F1F4-18C6-40F0-80BF-9FCA0F4D515B}" dt="2026-09-07T15:17:31.640" v="258" actId="732"/>
          <ac:picMkLst>
            <pc:docMk/>
            <pc:sldMk cId="3967055527" sldId="259"/>
            <ac:picMk id="15" creationId="{2EA780D5-A279-1089-3038-3EDBD85484CB}"/>
          </ac:picMkLst>
        </pc:picChg>
        <pc:picChg chg="mod modCrop">
          <ac:chgData name="James Mansfield" userId="24023043-f5aa-4bc9-9ea5-ef497676c3ba" providerId="ADAL" clId="{F1C3F1F4-18C6-40F0-80BF-9FCA0F4D515B}" dt="2026-09-07T15:17:21.567" v="256" actId="1076"/>
          <ac:picMkLst>
            <pc:docMk/>
            <pc:sldMk cId="3967055527" sldId="259"/>
            <ac:picMk id="17" creationId="{9EE5D195-7892-875E-8948-C77DD7177437}"/>
          </ac:picMkLst>
        </pc:picChg>
      </pc:sldChg>
      <pc:sldChg chg="modSp mod">
        <pc:chgData name="James Mansfield" userId="24023043-f5aa-4bc9-9ea5-ef497676c3ba" providerId="ADAL" clId="{F1C3F1F4-18C6-40F0-80BF-9FCA0F4D515B}" dt="2026-09-11T15:33:23.711" v="351" actId="20577"/>
        <pc:sldMkLst>
          <pc:docMk/>
          <pc:sldMk cId="1437867261" sldId="267"/>
        </pc:sldMkLst>
        <pc:spChg chg="mod">
          <ac:chgData name="James Mansfield" userId="24023043-f5aa-4bc9-9ea5-ef497676c3ba" providerId="ADAL" clId="{F1C3F1F4-18C6-40F0-80BF-9FCA0F4D515B}" dt="2026-09-11T15:33:23.711" v="351" actId="20577"/>
          <ac:spMkLst>
            <pc:docMk/>
            <pc:sldMk cId="1437867261" sldId="267"/>
            <ac:spMk id="3" creationId="{59925BD3-2145-9243-9CD2-052983E48199}"/>
          </ac:spMkLst>
        </pc:spChg>
      </pc:sldChg>
      <pc:sldChg chg="modSp mod">
        <pc:chgData name="James Mansfield" userId="24023043-f5aa-4bc9-9ea5-ef497676c3ba" providerId="ADAL" clId="{F1C3F1F4-18C6-40F0-80BF-9FCA0F4D515B}" dt="2026-09-07T15:09:48.404" v="246" actId="20577"/>
        <pc:sldMkLst>
          <pc:docMk/>
          <pc:sldMk cId="71701498" sldId="271"/>
        </pc:sldMkLst>
        <pc:spChg chg="mod">
          <ac:chgData name="James Mansfield" userId="24023043-f5aa-4bc9-9ea5-ef497676c3ba" providerId="ADAL" clId="{F1C3F1F4-18C6-40F0-80BF-9FCA0F4D515B}" dt="2026-09-07T15:09:48.404" v="246" actId="20577"/>
          <ac:spMkLst>
            <pc:docMk/>
            <pc:sldMk cId="71701498" sldId="271"/>
            <ac:spMk id="3" creationId="{59925BD3-2145-9243-9CD2-052983E48199}"/>
          </ac:spMkLst>
        </pc:spChg>
      </pc:sldChg>
      <pc:sldChg chg="modSp mod">
        <pc:chgData name="James Mansfield" userId="24023043-f5aa-4bc9-9ea5-ef497676c3ba" providerId="ADAL" clId="{F1C3F1F4-18C6-40F0-80BF-9FCA0F4D515B}" dt="2026-09-11T14:51:22.829" v="301" actId="1076"/>
        <pc:sldMkLst>
          <pc:docMk/>
          <pc:sldMk cId="1742234606" sldId="272"/>
        </pc:sldMkLst>
        <pc:spChg chg="mod">
          <ac:chgData name="James Mansfield" userId="24023043-f5aa-4bc9-9ea5-ef497676c3ba" providerId="ADAL" clId="{F1C3F1F4-18C6-40F0-80BF-9FCA0F4D515B}" dt="2026-09-07T15:35:51.604" v="300" actId="20577"/>
          <ac:spMkLst>
            <pc:docMk/>
            <pc:sldMk cId="1742234606" sldId="272"/>
            <ac:spMk id="9" creationId="{DE2583F4-2496-B527-6CFD-BBCEFEE76CF3}"/>
          </ac:spMkLst>
        </pc:spChg>
        <pc:picChg chg="mod">
          <ac:chgData name="James Mansfield" userId="24023043-f5aa-4bc9-9ea5-ef497676c3ba" providerId="ADAL" clId="{F1C3F1F4-18C6-40F0-80BF-9FCA0F4D515B}" dt="2026-09-11T14:51:22.829" v="301" actId="1076"/>
          <ac:picMkLst>
            <pc:docMk/>
            <pc:sldMk cId="1742234606" sldId="272"/>
            <ac:picMk id="6" creationId="{18545C9E-9F8A-C28A-FF8D-2A191C93FDB0}"/>
          </ac:picMkLst>
        </pc:picChg>
      </pc:sldChg>
      <pc:sldChg chg="addSp delSp modSp mod">
        <pc:chgData name="James Mansfield" userId="24023043-f5aa-4bc9-9ea5-ef497676c3ba" providerId="ADAL" clId="{F1C3F1F4-18C6-40F0-80BF-9FCA0F4D515B}" dt="2026-09-11T15:06:17.239" v="304"/>
        <pc:sldMkLst>
          <pc:docMk/>
          <pc:sldMk cId="49770042" sldId="281"/>
        </pc:sldMkLst>
        <pc:spChg chg="add mod">
          <ac:chgData name="James Mansfield" userId="24023043-f5aa-4bc9-9ea5-ef497676c3ba" providerId="ADAL" clId="{F1C3F1F4-18C6-40F0-80BF-9FCA0F4D515B}" dt="2026-09-11T15:06:17.239" v="304"/>
          <ac:spMkLst>
            <pc:docMk/>
            <pc:sldMk cId="49770042" sldId="281"/>
            <ac:spMk id="6" creationId="{FD4F64C0-2F02-227E-DE25-0FCE03B19C9C}"/>
          </ac:spMkLst>
        </pc:spChg>
        <pc:spChg chg="add mod">
          <ac:chgData name="James Mansfield" userId="24023043-f5aa-4bc9-9ea5-ef497676c3ba" providerId="ADAL" clId="{F1C3F1F4-18C6-40F0-80BF-9FCA0F4D515B}" dt="2026-09-11T15:06:17.239" v="304"/>
          <ac:spMkLst>
            <pc:docMk/>
            <pc:sldMk cId="49770042" sldId="281"/>
            <ac:spMk id="8" creationId="{A1616815-41E0-8309-414A-29764498C849}"/>
          </ac:spMkLst>
        </pc:spChg>
        <pc:spChg chg="add mod">
          <ac:chgData name="James Mansfield" userId="24023043-f5aa-4bc9-9ea5-ef497676c3ba" providerId="ADAL" clId="{F1C3F1F4-18C6-40F0-80BF-9FCA0F4D515B}" dt="2026-09-11T15:06:17.239" v="304"/>
          <ac:spMkLst>
            <pc:docMk/>
            <pc:sldMk cId="49770042" sldId="281"/>
            <ac:spMk id="10" creationId="{0BC740A0-5540-836D-5CCB-3F9B1B497D3D}"/>
          </ac:spMkLst>
        </pc:spChg>
        <pc:spChg chg="add mod">
          <ac:chgData name="James Mansfield" userId="24023043-f5aa-4bc9-9ea5-ef497676c3ba" providerId="ADAL" clId="{F1C3F1F4-18C6-40F0-80BF-9FCA0F4D515B}" dt="2026-09-11T15:06:17.239" v="304"/>
          <ac:spMkLst>
            <pc:docMk/>
            <pc:sldMk cId="49770042" sldId="281"/>
            <ac:spMk id="12" creationId="{54590C0C-D2D9-1D53-F9DB-E3BB8CF847FF}"/>
          </ac:spMkLst>
        </pc:spChg>
        <pc:picChg chg="add mod">
          <ac:chgData name="James Mansfield" userId="24023043-f5aa-4bc9-9ea5-ef497676c3ba" providerId="ADAL" clId="{F1C3F1F4-18C6-40F0-80BF-9FCA0F4D515B}" dt="2026-09-11T15:06:17.239" v="304"/>
          <ac:picMkLst>
            <pc:docMk/>
            <pc:sldMk cId="49770042" sldId="281"/>
            <ac:picMk id="3" creationId="{CD0C79B8-4E78-44F9-6757-8A38EB518302}"/>
          </ac:picMkLst>
        </pc:picChg>
        <pc:picChg chg="add mod">
          <ac:chgData name="James Mansfield" userId="24023043-f5aa-4bc9-9ea5-ef497676c3ba" providerId="ADAL" clId="{F1C3F1F4-18C6-40F0-80BF-9FCA0F4D515B}" dt="2026-09-11T15:06:17.239" v="304"/>
          <ac:picMkLst>
            <pc:docMk/>
            <pc:sldMk cId="49770042" sldId="281"/>
            <ac:picMk id="4" creationId="{329504C6-1EF6-342C-A293-E123F514D56B}"/>
          </ac:picMkLst>
        </pc:picChg>
        <pc:picChg chg="add mod">
          <ac:chgData name="James Mansfield" userId="24023043-f5aa-4bc9-9ea5-ef497676c3ba" providerId="ADAL" clId="{F1C3F1F4-18C6-40F0-80BF-9FCA0F4D515B}" dt="2026-09-11T15:06:17.239" v="304"/>
          <ac:picMkLst>
            <pc:docMk/>
            <pc:sldMk cId="49770042" sldId="281"/>
            <ac:picMk id="5" creationId="{B11AD810-8435-4F57-E04C-EA633DB1302E}"/>
          </ac:picMkLst>
        </pc:picChg>
      </pc:sldChg>
    </pc:docChg>
  </pc:docChgLst>
  <pc:docChgLst>
    <pc:chgData name="Nicky Ross" userId="S::nross@northstartrust.org.uk::3637140e-7d15-4010-b0a2-d1c028e38286" providerId="AD" clId="Web-{0E6BD200-24E4-DDFB-15CE-E2926D88253C}"/>
    <pc:docChg chg="modSld">
      <pc:chgData name="Nicky Ross" userId="S::nross@northstartrust.org.uk::3637140e-7d15-4010-b0a2-d1c028e38286" providerId="AD" clId="Web-{0E6BD200-24E4-DDFB-15CE-E2926D88253C}" dt="2026-09-18T17:05:22.980" v="38" actId="1076"/>
      <pc:docMkLst>
        <pc:docMk/>
      </pc:docMkLst>
      <pc:sldChg chg="modSp">
        <pc:chgData name="Nicky Ross" userId="S::nross@northstartrust.org.uk::3637140e-7d15-4010-b0a2-d1c028e38286" providerId="AD" clId="Web-{0E6BD200-24E4-DDFB-15CE-E2926D88253C}" dt="2026-09-18T17:05:22.980" v="38" actId="1076"/>
        <pc:sldMkLst>
          <pc:docMk/>
          <pc:sldMk cId="2190098928" sldId="268"/>
        </pc:sldMkLst>
        <pc:spChg chg="mod">
          <ac:chgData name="Nicky Ross" userId="S::nross@northstartrust.org.uk::3637140e-7d15-4010-b0a2-d1c028e38286" providerId="AD" clId="Web-{0E6BD200-24E4-DDFB-15CE-E2926D88253C}" dt="2026-09-18T17:05:20.574" v="37" actId="20577"/>
          <ac:spMkLst>
            <pc:docMk/>
            <pc:sldMk cId="2190098928" sldId="268"/>
            <ac:spMk id="3" creationId="{59925BD3-2145-9243-9CD2-052983E48199}"/>
          </ac:spMkLst>
        </pc:spChg>
        <pc:picChg chg="mod">
          <ac:chgData name="Nicky Ross" userId="S::nross@northstartrust.org.uk::3637140e-7d15-4010-b0a2-d1c028e38286" providerId="AD" clId="Web-{0E6BD200-24E4-DDFB-15CE-E2926D88253C}" dt="2026-09-18T17:05:22.980" v="38" actId="1076"/>
          <ac:picMkLst>
            <pc:docMk/>
            <pc:sldMk cId="2190098928" sldId="268"/>
            <ac:picMk id="11" creationId="{3C16C22A-4244-9EB7-AD59-77188164AA1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AD22A2-9D4A-4CE7-9907-65437D0684ED}" type="datetimeFigureOut">
              <a:t>9/18/2026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6B462F-B343-48D4-AB5C-4F8BDB2CB9C7}" type="slidenum">
              <a:t>‹#›</a:t>
            </a:fld>
            <a:endParaRPr lang="en-GB"/>
          </a:p>
        </p:txBody>
      </p:sp>
    </p:spTree>
    <p:extLst>
      <p:ext uri="{BB962C8B-B14F-4D97-AF65-F5344CB8AC3E}">
        <p14:creationId xmlns:p14="http://schemas.microsoft.com/office/powerpoint/2010/main" val="4134346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1</a:t>
            </a:fld>
            <a:endParaRPr lang="en-GB"/>
          </a:p>
        </p:txBody>
      </p:sp>
    </p:spTree>
    <p:extLst>
      <p:ext uri="{BB962C8B-B14F-4D97-AF65-F5344CB8AC3E}">
        <p14:creationId xmlns:p14="http://schemas.microsoft.com/office/powerpoint/2010/main" val="3328591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2</a:t>
            </a:fld>
            <a:endParaRPr lang="en-GB"/>
          </a:p>
        </p:txBody>
      </p:sp>
    </p:spTree>
    <p:extLst>
      <p:ext uri="{BB962C8B-B14F-4D97-AF65-F5344CB8AC3E}">
        <p14:creationId xmlns:p14="http://schemas.microsoft.com/office/powerpoint/2010/main" val="2473596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a:p>
            <a:r>
              <a:rPr lang="en-US">
                <a:cs typeface="Calibri"/>
              </a:rPr>
              <a:t>No </a:t>
            </a:r>
            <a:r>
              <a:rPr lang="en-US" err="1">
                <a:cs typeface="Calibri"/>
              </a:rPr>
              <a:t>Jewellery</a:t>
            </a:r>
            <a:r>
              <a:rPr lang="en-US">
                <a:cs typeface="Calibri"/>
              </a:rPr>
              <a:t> &amp; Hair tied back</a:t>
            </a:r>
          </a:p>
        </p:txBody>
      </p:sp>
      <p:sp>
        <p:nvSpPr>
          <p:cNvPr id="4" name="Slide Number Placeholder 3"/>
          <p:cNvSpPr>
            <a:spLocks noGrp="1"/>
          </p:cNvSpPr>
          <p:nvPr>
            <p:ph type="sldNum" sz="quarter" idx="5"/>
          </p:nvPr>
        </p:nvSpPr>
        <p:spPr/>
        <p:txBody>
          <a:bodyPr/>
          <a:lstStyle/>
          <a:p>
            <a:fld id="{806B462F-B343-48D4-AB5C-4F8BDB2CB9C7}" type="slidenum">
              <a:t>3</a:t>
            </a:fld>
            <a:endParaRPr lang="en-GB"/>
          </a:p>
        </p:txBody>
      </p:sp>
    </p:spTree>
    <p:extLst>
      <p:ext uri="{BB962C8B-B14F-4D97-AF65-F5344CB8AC3E}">
        <p14:creationId xmlns:p14="http://schemas.microsoft.com/office/powerpoint/2010/main" val="926483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cs typeface="Calibri"/>
              </a:rPr>
              <a:t>Oyku</a:t>
            </a:r>
          </a:p>
          <a:p>
            <a:endParaRPr lang="en-US">
              <a:cs typeface="Calibri"/>
            </a:endParaRPr>
          </a:p>
        </p:txBody>
      </p:sp>
      <p:sp>
        <p:nvSpPr>
          <p:cNvPr id="4" name="Slide Number Placeholder 3"/>
          <p:cNvSpPr>
            <a:spLocks noGrp="1"/>
          </p:cNvSpPr>
          <p:nvPr>
            <p:ph type="sldNum" sz="quarter" idx="5"/>
          </p:nvPr>
        </p:nvSpPr>
        <p:spPr/>
        <p:txBody>
          <a:bodyPr/>
          <a:lstStyle/>
          <a:p>
            <a:fld id="{806B462F-B343-48D4-AB5C-4F8BDB2CB9C7}" type="slidenum">
              <a:t>4</a:t>
            </a:fld>
            <a:endParaRPr lang="en-GB"/>
          </a:p>
        </p:txBody>
      </p:sp>
    </p:spTree>
    <p:extLst>
      <p:ext uri="{BB962C8B-B14F-4D97-AF65-F5344CB8AC3E}">
        <p14:creationId xmlns:p14="http://schemas.microsoft.com/office/powerpoint/2010/main" val="2381223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a:p>
            <a:r>
              <a:rPr lang="en-US">
                <a:cs typeface="Calibri"/>
              </a:rPr>
              <a:t>No </a:t>
            </a:r>
            <a:r>
              <a:rPr lang="en-US" err="1">
                <a:cs typeface="Calibri"/>
              </a:rPr>
              <a:t>Jewellery</a:t>
            </a:r>
            <a:r>
              <a:rPr lang="en-US">
                <a:cs typeface="Calibri"/>
              </a:rPr>
              <a:t> &amp; Hair tied back</a:t>
            </a:r>
          </a:p>
        </p:txBody>
      </p:sp>
      <p:sp>
        <p:nvSpPr>
          <p:cNvPr id="4" name="Slide Number Placeholder 3"/>
          <p:cNvSpPr>
            <a:spLocks noGrp="1"/>
          </p:cNvSpPr>
          <p:nvPr>
            <p:ph type="sldNum" sz="quarter" idx="5"/>
          </p:nvPr>
        </p:nvSpPr>
        <p:spPr/>
        <p:txBody>
          <a:bodyPr/>
          <a:lstStyle/>
          <a:p>
            <a:fld id="{806B462F-B343-48D4-AB5C-4F8BDB2CB9C7}" type="slidenum">
              <a:t>5</a:t>
            </a:fld>
            <a:endParaRPr lang="en-GB"/>
          </a:p>
        </p:txBody>
      </p:sp>
    </p:spTree>
    <p:extLst>
      <p:ext uri="{BB962C8B-B14F-4D97-AF65-F5344CB8AC3E}">
        <p14:creationId xmlns:p14="http://schemas.microsoft.com/office/powerpoint/2010/main" val="97114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6</a:t>
            </a:fld>
            <a:endParaRPr lang="en-GB"/>
          </a:p>
        </p:txBody>
      </p:sp>
    </p:spTree>
    <p:extLst>
      <p:ext uri="{BB962C8B-B14F-4D97-AF65-F5344CB8AC3E}">
        <p14:creationId xmlns:p14="http://schemas.microsoft.com/office/powerpoint/2010/main" val="3932155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a:p>
            <a:r>
              <a:rPr lang="en-US"/>
              <a:t>The pseudo words will be shown to your child with a picture of an alien. This provides the children with a context for the pseudo word which is independent from any existing vocabulary they may have. Pseudo words are included because they will be new to all pupils; they do not </a:t>
            </a:r>
            <a:r>
              <a:rPr lang="en-US" err="1"/>
              <a:t>favour</a:t>
            </a:r>
            <a:r>
              <a:rPr lang="en-US"/>
              <a:t> children with a good vocabulary knowledge or visual memory of words. </a:t>
            </a:r>
            <a:endParaRPr lang="en-US">
              <a:cs typeface="Calibri"/>
            </a:endParaRPr>
          </a:p>
        </p:txBody>
      </p:sp>
      <p:sp>
        <p:nvSpPr>
          <p:cNvPr id="4" name="Slide Number Placeholder 3"/>
          <p:cNvSpPr>
            <a:spLocks noGrp="1"/>
          </p:cNvSpPr>
          <p:nvPr>
            <p:ph type="sldNum" sz="quarter" idx="5"/>
          </p:nvPr>
        </p:nvSpPr>
        <p:spPr/>
        <p:txBody>
          <a:bodyPr/>
          <a:lstStyle/>
          <a:p>
            <a:fld id="{806B462F-B343-48D4-AB5C-4F8BDB2CB9C7}" type="slidenum">
              <a:t>7</a:t>
            </a:fld>
            <a:endParaRPr lang="en-GB"/>
          </a:p>
        </p:txBody>
      </p:sp>
    </p:spTree>
    <p:extLst>
      <p:ext uri="{BB962C8B-B14F-4D97-AF65-F5344CB8AC3E}">
        <p14:creationId xmlns:p14="http://schemas.microsoft.com/office/powerpoint/2010/main" val="3814688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8</a:t>
            </a:fld>
            <a:endParaRPr lang="en-GB"/>
          </a:p>
        </p:txBody>
      </p:sp>
    </p:spTree>
    <p:extLst>
      <p:ext uri="{BB962C8B-B14F-4D97-AF65-F5344CB8AC3E}">
        <p14:creationId xmlns:p14="http://schemas.microsoft.com/office/powerpoint/2010/main" val="2089718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p:txBody>
      </p:sp>
      <p:sp>
        <p:nvSpPr>
          <p:cNvPr id="4" name="Slide Number Placeholder 3"/>
          <p:cNvSpPr>
            <a:spLocks noGrp="1"/>
          </p:cNvSpPr>
          <p:nvPr>
            <p:ph type="sldNum" sz="quarter" idx="5"/>
          </p:nvPr>
        </p:nvSpPr>
        <p:spPr/>
        <p:txBody>
          <a:bodyPr/>
          <a:lstStyle/>
          <a:p>
            <a:fld id="{806B462F-B343-48D4-AB5C-4F8BDB2CB9C7}" type="slidenum">
              <a:t>9</a:t>
            </a:fld>
            <a:endParaRPr lang="en-GB"/>
          </a:p>
        </p:txBody>
      </p:sp>
    </p:spTree>
    <p:extLst>
      <p:ext uri="{BB962C8B-B14F-4D97-AF65-F5344CB8AC3E}">
        <p14:creationId xmlns:p14="http://schemas.microsoft.com/office/powerpoint/2010/main" val="1006870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cs typeface="Calibri"/>
              </a:rPr>
              <a:t>Oyku</a:t>
            </a:r>
          </a:p>
        </p:txBody>
      </p:sp>
      <p:sp>
        <p:nvSpPr>
          <p:cNvPr id="4" name="Slide Number Placeholder 3"/>
          <p:cNvSpPr>
            <a:spLocks noGrp="1"/>
          </p:cNvSpPr>
          <p:nvPr>
            <p:ph type="sldNum" sz="quarter" idx="5"/>
          </p:nvPr>
        </p:nvSpPr>
        <p:spPr/>
        <p:txBody>
          <a:bodyPr/>
          <a:lstStyle/>
          <a:p>
            <a:fld id="{806B462F-B343-48D4-AB5C-4F8BDB2CB9C7}" type="slidenum">
              <a:t>10</a:t>
            </a:fld>
            <a:endParaRPr lang="en-GB"/>
          </a:p>
        </p:txBody>
      </p:sp>
    </p:spTree>
    <p:extLst>
      <p:ext uri="{BB962C8B-B14F-4D97-AF65-F5344CB8AC3E}">
        <p14:creationId xmlns:p14="http://schemas.microsoft.com/office/powerpoint/2010/main" val="3550743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11</a:t>
            </a:fld>
            <a:endParaRPr lang="en-GB"/>
          </a:p>
        </p:txBody>
      </p:sp>
    </p:spTree>
    <p:extLst>
      <p:ext uri="{BB962C8B-B14F-4D97-AF65-F5344CB8AC3E}">
        <p14:creationId xmlns:p14="http://schemas.microsoft.com/office/powerpoint/2010/main" val="3719514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Children learn best when they feel safe, valued and understood.</a:t>
            </a:r>
          </a:p>
          <a:p>
            <a:r>
              <a:rPr lang="en-GB" dirty="0"/>
              <a:t>Our aim is to help every child:</a:t>
            </a:r>
          </a:p>
          <a:p>
            <a:pPr marL="171450" indent="-171450">
              <a:buFont typeface="Arial" panose="020B0604020202020204" pitchFamily="34" charset="0"/>
              <a:buChar char="•"/>
            </a:pPr>
            <a:r>
              <a:rPr lang="en-GB" dirty="0"/>
              <a:t>Feel safe and secure</a:t>
            </a:r>
          </a:p>
          <a:p>
            <a:pPr marL="171450" indent="-171450">
              <a:buFont typeface="Arial" panose="020B0604020202020204" pitchFamily="34" charset="0"/>
              <a:buChar char="•"/>
            </a:pPr>
            <a:r>
              <a:rPr lang="en-GB" dirty="0"/>
              <a:t>Build positive relationships</a:t>
            </a:r>
          </a:p>
          <a:p>
            <a:pPr marL="171450" indent="-171450">
              <a:buFont typeface="Arial" panose="020B0604020202020204" pitchFamily="34" charset="0"/>
              <a:buChar char="•"/>
            </a:pPr>
            <a:r>
              <a:rPr lang="en-GB" dirty="0"/>
              <a:t>Understand and manage their feelings and behaviour</a:t>
            </a:r>
          </a:p>
          <a:p>
            <a:pPr marL="171450" indent="-171450">
              <a:buFont typeface="Arial" panose="020B0604020202020204" pitchFamily="34" charset="0"/>
              <a:buChar char="•"/>
            </a:pPr>
            <a:r>
              <a:rPr lang="en-GB" dirty="0"/>
              <a:t>Feel confident and ready to learn</a:t>
            </a:r>
          </a:p>
          <a:p>
            <a:pPr marL="0" indent="0">
              <a:buFont typeface="Arial" panose="020B0604020202020204" pitchFamily="34" charset="0"/>
              <a:buNone/>
            </a:pPr>
            <a:endParaRPr lang="en-GB" b="1" dirty="0"/>
          </a:p>
          <a:p>
            <a:r>
              <a:rPr lang="en-GB" b="1" dirty="0"/>
              <a:t>We use a nurturing and trauma-informed approach across our school.</a:t>
            </a:r>
          </a:p>
          <a:p>
            <a:r>
              <a:rPr lang="en-GB" dirty="0"/>
              <a:t>We help children understand emotions, build healthy relationships and develop the skills to cope with difficult moments.</a:t>
            </a:r>
          </a:p>
          <a:p>
            <a:r>
              <a:rPr lang="en-GB" dirty="0"/>
              <a:t>We are proud to have achieved the Nurture UK Award and TENDER Award, recognising our work to support children's wellbeing and understanding of healthy relationships.</a:t>
            </a:r>
          </a:p>
          <a:p>
            <a:r>
              <a:rPr lang="en-GB" dirty="0"/>
              <a:t>We continue to use a trauma informed approach as a whole school approach (all staff have been trained)  - This means we look beyond the behaviour and ask: “What might this child need?”</a:t>
            </a:r>
          </a:p>
          <a:p>
            <a:endParaRPr lang="en-GB" dirty="0"/>
          </a:p>
          <a:p>
            <a:r>
              <a:rPr lang="en-GB" b="1" dirty="0"/>
              <a:t>You know your child best. </a:t>
            </a:r>
          </a:p>
          <a:p>
            <a:r>
              <a:rPr lang="en-GB" dirty="0"/>
              <a:t>By sharing information, communicating openly and working together, we can give your child the support they need to feel safe and learn.</a:t>
            </a:r>
          </a:p>
          <a:p>
            <a:endParaRPr lang="en-GB" dirty="0"/>
          </a:p>
        </p:txBody>
      </p:sp>
      <p:sp>
        <p:nvSpPr>
          <p:cNvPr id="4" name="Slide Number Placeholder 3"/>
          <p:cNvSpPr>
            <a:spLocks noGrp="1"/>
          </p:cNvSpPr>
          <p:nvPr>
            <p:ph type="sldNum" sz="quarter" idx="5"/>
          </p:nvPr>
        </p:nvSpPr>
        <p:spPr/>
        <p:txBody>
          <a:bodyPr/>
          <a:lstStyle/>
          <a:p>
            <a:fld id="{806B462F-B343-48D4-AB5C-4F8BDB2CB9C7}" type="slidenum">
              <a:rPr lang="en-GB" smtClean="0"/>
              <a:t>12</a:t>
            </a:fld>
            <a:endParaRPr lang="en-GB"/>
          </a:p>
        </p:txBody>
      </p:sp>
    </p:spTree>
    <p:extLst>
      <p:ext uri="{BB962C8B-B14F-4D97-AF65-F5344CB8AC3E}">
        <p14:creationId xmlns:p14="http://schemas.microsoft.com/office/powerpoint/2010/main" val="1988781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13</a:t>
            </a:fld>
            <a:endParaRPr lang="en-GB"/>
          </a:p>
        </p:txBody>
      </p:sp>
    </p:spTree>
    <p:extLst>
      <p:ext uri="{BB962C8B-B14F-4D97-AF65-F5344CB8AC3E}">
        <p14:creationId xmlns:p14="http://schemas.microsoft.com/office/powerpoint/2010/main" val="2754943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p:txBody>
      </p:sp>
      <p:sp>
        <p:nvSpPr>
          <p:cNvPr id="4" name="Slide Number Placeholder 3"/>
          <p:cNvSpPr>
            <a:spLocks noGrp="1"/>
          </p:cNvSpPr>
          <p:nvPr>
            <p:ph type="sldNum" sz="quarter" idx="5"/>
          </p:nvPr>
        </p:nvSpPr>
        <p:spPr/>
        <p:txBody>
          <a:bodyPr/>
          <a:lstStyle/>
          <a:p>
            <a:fld id="{806B462F-B343-48D4-AB5C-4F8BDB2CB9C7}" type="slidenum">
              <a:t>14</a:t>
            </a:fld>
            <a:endParaRPr lang="en-GB"/>
          </a:p>
        </p:txBody>
      </p:sp>
    </p:spTree>
    <p:extLst>
      <p:ext uri="{BB962C8B-B14F-4D97-AF65-F5344CB8AC3E}">
        <p14:creationId xmlns:p14="http://schemas.microsoft.com/office/powerpoint/2010/main" val="13105790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p:txBody>
      </p:sp>
      <p:sp>
        <p:nvSpPr>
          <p:cNvPr id="4" name="Slide Number Placeholder 3"/>
          <p:cNvSpPr>
            <a:spLocks noGrp="1"/>
          </p:cNvSpPr>
          <p:nvPr>
            <p:ph type="sldNum" sz="quarter" idx="5"/>
          </p:nvPr>
        </p:nvSpPr>
        <p:spPr/>
        <p:txBody>
          <a:bodyPr/>
          <a:lstStyle/>
          <a:p>
            <a:fld id="{806B462F-B343-48D4-AB5C-4F8BDB2CB9C7}" type="slidenum">
              <a:t>16</a:t>
            </a:fld>
            <a:endParaRPr lang="en-GB"/>
          </a:p>
        </p:txBody>
      </p:sp>
    </p:spTree>
    <p:extLst>
      <p:ext uri="{BB962C8B-B14F-4D97-AF65-F5344CB8AC3E}">
        <p14:creationId xmlns:p14="http://schemas.microsoft.com/office/powerpoint/2010/main" val="1053201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9/18/2026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9/18/2026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hyperlink" Target="http://www.ruthmiskin.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sv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3"/>
          <a:stretch>
            <a:fillRect/>
          </a:stretch>
        </p:blipFill>
        <p:spPr>
          <a:xfrm>
            <a:off x="290750" y="5730301"/>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1"/>
            <a:ext cx="12192000" cy="563548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768590" y="546100"/>
            <a:ext cx="10883660" cy="2387600"/>
          </a:xfrm>
          <a:prstGeom prst="rect">
            <a:avLst/>
          </a:prstGeom>
        </p:spPr>
        <p:txBody>
          <a:bodyPr lIns="91440" tIns="45720" rIns="91440" bIns="45720"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a:defRPr/>
            </a:pPr>
            <a:r>
              <a:rPr lang="en-GB" sz="9600"/>
              <a:t>Welcome </a:t>
            </a:r>
            <a:endParaRPr lang="en-US" sz="9600">
              <a:cs typeface="Calibri Light"/>
            </a:endParaRPr>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lIns="91440" tIns="45720" rIns="91440" bIns="45720" anchor="t"/>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sz="4000"/>
              <a:t>Year 1 Meet the Team</a:t>
            </a:r>
            <a:endParaRPr lang="en-US" sz="4000">
              <a:cs typeface="Calibri"/>
            </a:endParaRPr>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icon&#10;&#10;Description automatically generated">
            <a:extLst>
              <a:ext uri="{FF2B5EF4-FFF2-40B4-BE49-F238E27FC236}">
                <a16:creationId xmlns:a16="http://schemas.microsoft.com/office/drawing/2014/main" id="{CA7DEEB6-41A1-0640-B9AA-E2B8B443286B}"/>
              </a:ext>
            </a:extLst>
          </p:cNvPr>
          <p:cNvPicPr>
            <a:picLocks noChangeAspect="1"/>
          </p:cNvPicPr>
          <p:nvPr/>
        </p:nvPicPr>
        <p:blipFill>
          <a:blip r:embed="rId4"/>
          <a:stretch>
            <a:fillRect/>
          </a:stretch>
        </p:blipFill>
        <p:spPr>
          <a:xfrm>
            <a:off x="8715849" y="5992042"/>
            <a:ext cx="2936401" cy="639716"/>
          </a:xfrm>
          <a:prstGeom prst="rect">
            <a:avLst/>
          </a:prstGeom>
        </p:spPr>
      </p:pic>
    </p:spTree>
    <p:extLst>
      <p:ext uri="{BB962C8B-B14F-4D97-AF65-F5344CB8AC3E}">
        <p14:creationId xmlns:p14="http://schemas.microsoft.com/office/powerpoint/2010/main" val="3433359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93700" y="161206"/>
            <a:ext cx="7772400" cy="754063"/>
          </a:xfrm>
        </p:spPr>
        <p:txBody>
          <a:bodyPr/>
          <a:lstStyle/>
          <a:p>
            <a:r>
              <a:rPr lang="en-US">
                <a:solidFill>
                  <a:srgbClr val="808080"/>
                </a:solidFill>
                <a:cs typeface="Calibri Light"/>
              </a:rPr>
              <a:t>The Team</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12785" y="901934"/>
            <a:ext cx="11766430" cy="5925552"/>
          </a:xfrm>
          <a:ln>
            <a:solidFill>
              <a:schemeClr val="bg1"/>
            </a:solidFill>
          </a:ln>
        </p:spPr>
        <p:txBody>
          <a:bodyPr vert="horz" lIns="91440" tIns="45720" rIns="91440" bIns="45720" rtlCol="0" anchor="t">
            <a:normAutofit/>
          </a:bodyPr>
          <a:lstStyle/>
          <a:p>
            <a:pPr marL="0" indent="0">
              <a:buNone/>
            </a:pPr>
            <a:r>
              <a:rPr lang="en-US" dirty="0">
                <a:solidFill>
                  <a:srgbClr val="7030A0"/>
                </a:solidFill>
                <a:cs typeface="Calibri"/>
              </a:rPr>
              <a:t>              </a:t>
            </a:r>
            <a:r>
              <a:rPr lang="en-US" sz="4000" b="1" dirty="0">
                <a:solidFill>
                  <a:srgbClr val="7030A0"/>
                </a:solidFill>
                <a:cs typeface="Calibri"/>
              </a:rPr>
              <a:t>     </a:t>
            </a:r>
            <a:r>
              <a:rPr lang="en-US" sz="3600" b="1" dirty="0">
                <a:solidFill>
                  <a:srgbClr val="7030A0"/>
                </a:solidFill>
                <a:cs typeface="Calibri"/>
              </a:rPr>
              <a:t> 1O                                   1B                                1E</a:t>
            </a:r>
          </a:p>
          <a:p>
            <a:pPr marL="0" indent="0">
              <a:buNone/>
            </a:pPr>
            <a:endParaRPr lang="en-US" sz="3600" b="1" dirty="0">
              <a:solidFill>
                <a:srgbClr val="7030A0"/>
              </a:solidFill>
              <a:cs typeface="Calibri"/>
            </a:endParaRPr>
          </a:p>
          <a:p>
            <a:pPr marL="0" indent="0">
              <a:buNone/>
            </a:pPr>
            <a:endParaRPr lang="en-US" b="1" dirty="0">
              <a:solidFill>
                <a:srgbClr val="7030A0"/>
              </a:solidFill>
              <a:cs typeface="Calibri"/>
            </a:endParaRPr>
          </a:p>
          <a:p>
            <a:pPr marL="0" indent="0">
              <a:buNone/>
            </a:pPr>
            <a:r>
              <a:rPr lang="en-US" b="1" dirty="0">
                <a:solidFill>
                  <a:srgbClr val="7030A0"/>
                </a:solidFill>
                <a:cs typeface="Calibri"/>
              </a:rPr>
              <a:t>           </a:t>
            </a:r>
          </a:p>
          <a:p>
            <a:pPr marL="0" indent="0">
              <a:buNone/>
            </a:pPr>
            <a:endParaRPr lang="en-US" sz="2000" b="1" dirty="0">
              <a:solidFill>
                <a:srgbClr val="7030A0"/>
              </a:solidFill>
              <a:cs typeface="Calibri"/>
            </a:endParaRPr>
          </a:p>
          <a:p>
            <a:pPr marL="0" indent="0">
              <a:buNone/>
            </a:pPr>
            <a:r>
              <a:rPr lang="en-US" b="1" dirty="0">
                <a:solidFill>
                  <a:srgbClr val="7030A0"/>
                </a:solidFill>
                <a:cs typeface="Calibri"/>
              </a:rPr>
              <a:t>   	     Miss Celik		        Miss </a:t>
            </a:r>
            <a:r>
              <a:rPr lang="en-US" b="1" dirty="0" err="1">
                <a:solidFill>
                  <a:srgbClr val="7030A0"/>
                </a:solidFill>
                <a:cs typeface="Calibri"/>
              </a:rPr>
              <a:t>Ertoĝrul</a:t>
            </a:r>
            <a:r>
              <a:rPr lang="en-US" b="1" dirty="0">
                <a:solidFill>
                  <a:srgbClr val="7030A0"/>
                </a:solidFill>
                <a:cs typeface="Calibri"/>
              </a:rPr>
              <a:t>                      </a:t>
            </a:r>
            <a:r>
              <a:rPr lang="en-US" b="1" dirty="0" err="1">
                <a:solidFill>
                  <a:srgbClr val="7030A0"/>
                </a:solidFill>
                <a:cs typeface="Calibri"/>
              </a:rPr>
              <a:t>Mr</a:t>
            </a:r>
            <a:r>
              <a:rPr lang="en-US" b="1" dirty="0">
                <a:solidFill>
                  <a:srgbClr val="7030A0"/>
                </a:solidFill>
                <a:cs typeface="Calibri"/>
              </a:rPr>
              <a:t> Mansfield</a:t>
            </a:r>
            <a:endParaRPr lang="en-US" dirty="0">
              <a:cs typeface="Calibri"/>
            </a:endParaRPr>
          </a:p>
          <a:p>
            <a:pPr marL="0" indent="0">
              <a:buNone/>
            </a:pPr>
            <a:endParaRPr lang="en-US" b="1" dirty="0">
              <a:solidFill>
                <a:srgbClr val="7030A0"/>
              </a:solidFill>
              <a:cs typeface="Calibri"/>
            </a:endParaRPr>
          </a:p>
          <a:p>
            <a:pPr marL="0" indent="0">
              <a:buNone/>
            </a:pPr>
            <a:endParaRPr lang="en-US" b="1" dirty="0">
              <a:solidFill>
                <a:srgbClr val="7030A0"/>
              </a:solidFill>
              <a:cs typeface="Calibri"/>
            </a:endParaRPr>
          </a:p>
          <a:p>
            <a:pPr marL="0" indent="0">
              <a:buNone/>
            </a:pPr>
            <a:endParaRPr lang="en-US" b="1" dirty="0">
              <a:solidFill>
                <a:srgbClr val="7030A0"/>
              </a:solidFill>
              <a:cs typeface="Calibri"/>
            </a:endParaRPr>
          </a:p>
          <a:p>
            <a:pPr marL="0" indent="0">
              <a:buNone/>
            </a:pPr>
            <a:endParaRPr lang="en-US" b="1" dirty="0">
              <a:solidFill>
                <a:srgbClr val="7030A0"/>
              </a:solidFill>
              <a:cs typeface="Calibri"/>
            </a:endParaRPr>
          </a:p>
          <a:p>
            <a:pPr marL="0" indent="0">
              <a:buNone/>
            </a:pPr>
            <a:r>
              <a:rPr lang="en-US" b="1" dirty="0">
                <a:solidFill>
                  <a:srgbClr val="7030A0"/>
                </a:solidFill>
                <a:cs typeface="Calibri"/>
              </a:rPr>
              <a:t>             Miss Woolmer                         Miss Cooper		            Miss </a:t>
            </a:r>
            <a:r>
              <a:rPr lang="en-US" b="1" dirty="0" err="1">
                <a:solidFill>
                  <a:srgbClr val="7030A0"/>
                </a:solidFill>
                <a:cs typeface="Calibri"/>
              </a:rPr>
              <a:t>Ozay</a:t>
            </a:r>
            <a:endParaRPr lang="en-US" b="1" dirty="0">
              <a:solidFill>
                <a:srgbClr val="7030A0"/>
              </a:solidFill>
              <a:cs typeface="Calibri"/>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a:t>
            </a:fld>
            <a:endParaRPr lang="en-US" dirty="0"/>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9" name="Picture 8">
            <a:extLst>
              <a:ext uri="{FF2B5EF4-FFF2-40B4-BE49-F238E27FC236}">
                <a16:creationId xmlns:a16="http://schemas.microsoft.com/office/drawing/2014/main" id="{8DFC4D4F-9878-5EE1-75CF-69C39E564CAE}"/>
              </a:ext>
            </a:extLst>
          </p:cNvPr>
          <p:cNvPicPr>
            <a:picLocks noChangeAspect="1"/>
          </p:cNvPicPr>
          <p:nvPr/>
        </p:nvPicPr>
        <p:blipFill>
          <a:blip r:embed="rId4"/>
          <a:srcRect t="18375" b="16791"/>
          <a:stretch>
            <a:fillRect/>
          </a:stretch>
        </p:blipFill>
        <p:spPr>
          <a:xfrm>
            <a:off x="9435787" y="4204146"/>
            <a:ext cx="1714650" cy="1976255"/>
          </a:xfrm>
          <a:prstGeom prst="rect">
            <a:avLst/>
          </a:prstGeom>
          <a:ln>
            <a:solidFill>
              <a:srgbClr val="7030A0"/>
            </a:solidFill>
          </a:ln>
        </p:spPr>
      </p:pic>
      <p:pic>
        <p:nvPicPr>
          <p:cNvPr id="10" name="54B52947-BD6D-41B6-8751-D5E2B420528F" descr="0b73b626-56be-46e3-967b-0a1fcfc7d138.JPG">
            <a:extLst>
              <a:ext uri="{FF2B5EF4-FFF2-40B4-BE49-F238E27FC236}">
                <a16:creationId xmlns:a16="http://schemas.microsoft.com/office/drawing/2014/main" id="{D8AAD0B8-153D-C476-3DFF-10DE7B343D8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6113" t="25059" r="26497" b="18733"/>
          <a:stretch>
            <a:fillRect/>
          </a:stretch>
        </p:blipFill>
        <p:spPr bwMode="auto">
          <a:xfrm>
            <a:off x="1579033" y="1497505"/>
            <a:ext cx="1643098" cy="203007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5B97380B-FF68-A3F4-BBB1-FEA4E93C2ED7}"/>
              </a:ext>
            </a:extLst>
          </p:cNvPr>
          <p:cNvPicPr>
            <a:picLocks noChangeAspect="1"/>
          </p:cNvPicPr>
          <p:nvPr/>
        </p:nvPicPr>
        <p:blipFill>
          <a:blip r:embed="rId6"/>
          <a:srcRect b="30593"/>
          <a:stretch>
            <a:fillRect/>
          </a:stretch>
        </p:blipFill>
        <p:spPr>
          <a:xfrm>
            <a:off x="1539013" y="4204147"/>
            <a:ext cx="1723138" cy="1976255"/>
          </a:xfrm>
          <a:prstGeom prst="rect">
            <a:avLst/>
          </a:prstGeom>
        </p:spPr>
      </p:pic>
      <p:pic>
        <p:nvPicPr>
          <p:cNvPr id="13" name="Picture 12">
            <a:extLst>
              <a:ext uri="{FF2B5EF4-FFF2-40B4-BE49-F238E27FC236}">
                <a16:creationId xmlns:a16="http://schemas.microsoft.com/office/drawing/2014/main" id="{02451008-447A-F3FB-DC8B-72E4F8B9BFE5}"/>
              </a:ext>
            </a:extLst>
          </p:cNvPr>
          <p:cNvPicPr>
            <a:picLocks noChangeAspect="1"/>
          </p:cNvPicPr>
          <p:nvPr/>
        </p:nvPicPr>
        <p:blipFill>
          <a:blip r:embed="rId7"/>
          <a:srcRect l="25738" t="11105" r="21229" b="42074"/>
          <a:stretch>
            <a:fillRect/>
          </a:stretch>
        </p:blipFill>
        <p:spPr>
          <a:xfrm>
            <a:off x="5589934" y="4204146"/>
            <a:ext cx="1649026" cy="1976255"/>
          </a:xfrm>
          <a:prstGeom prst="rect">
            <a:avLst/>
          </a:prstGeom>
        </p:spPr>
      </p:pic>
      <p:pic>
        <p:nvPicPr>
          <p:cNvPr id="15" name="Picture 14">
            <a:extLst>
              <a:ext uri="{FF2B5EF4-FFF2-40B4-BE49-F238E27FC236}">
                <a16:creationId xmlns:a16="http://schemas.microsoft.com/office/drawing/2014/main" id="{2EA780D5-A279-1089-3038-3EDBD85484CB}"/>
              </a:ext>
            </a:extLst>
          </p:cNvPr>
          <p:cNvPicPr>
            <a:picLocks noChangeAspect="1"/>
          </p:cNvPicPr>
          <p:nvPr/>
        </p:nvPicPr>
        <p:blipFill>
          <a:blip r:embed="rId8"/>
          <a:srcRect l="21778" t="6070" r="21778" b="48434"/>
          <a:stretch>
            <a:fillRect/>
          </a:stretch>
        </p:blipFill>
        <p:spPr>
          <a:xfrm>
            <a:off x="9435787" y="1497504"/>
            <a:ext cx="1714649" cy="2030071"/>
          </a:xfrm>
          <a:prstGeom prst="rect">
            <a:avLst/>
          </a:prstGeom>
        </p:spPr>
      </p:pic>
      <p:pic>
        <p:nvPicPr>
          <p:cNvPr id="17" name="Picture 16">
            <a:extLst>
              <a:ext uri="{FF2B5EF4-FFF2-40B4-BE49-F238E27FC236}">
                <a16:creationId xmlns:a16="http://schemas.microsoft.com/office/drawing/2014/main" id="{9EE5D195-7892-875E-8948-C77DD7177437}"/>
              </a:ext>
            </a:extLst>
          </p:cNvPr>
          <p:cNvPicPr>
            <a:picLocks noChangeAspect="1"/>
          </p:cNvPicPr>
          <p:nvPr/>
        </p:nvPicPr>
        <p:blipFill>
          <a:blip r:embed="rId9"/>
          <a:srcRect l="10994" t="7754" r="5228" b="34018"/>
          <a:stretch>
            <a:fillRect/>
          </a:stretch>
        </p:blipFill>
        <p:spPr>
          <a:xfrm>
            <a:off x="5589934" y="1497505"/>
            <a:ext cx="1643098" cy="2030071"/>
          </a:xfrm>
          <a:prstGeom prst="rect">
            <a:avLst/>
          </a:prstGeom>
        </p:spPr>
      </p:pic>
    </p:spTree>
    <p:extLst>
      <p:ext uri="{BB962C8B-B14F-4D97-AF65-F5344CB8AC3E}">
        <p14:creationId xmlns:p14="http://schemas.microsoft.com/office/powerpoint/2010/main" val="396705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A typical day in Year 1</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566185" y="1836044"/>
            <a:ext cx="9069133" cy="4950678"/>
          </a:xfrm>
        </p:spPr>
        <p:txBody>
          <a:bodyPr vert="horz" lIns="91440" tIns="45720" rIns="91440" bIns="45720" rtlCol="0" anchor="t">
            <a:normAutofit fontScale="77500" lnSpcReduction="20000"/>
          </a:bodyPr>
          <a:lstStyle/>
          <a:p>
            <a:pPr marL="0" indent="0">
              <a:buNone/>
            </a:pPr>
            <a:r>
              <a:rPr lang="en-GB">
                <a:solidFill>
                  <a:srgbClr val="7030A0"/>
                </a:solidFill>
                <a:cs typeface="Calibri" panose="020F0502020204030204"/>
              </a:rPr>
              <a:t>8.45 – 8:55 - Registration </a:t>
            </a:r>
          </a:p>
          <a:p>
            <a:pPr marL="0" indent="0">
              <a:buNone/>
            </a:pPr>
            <a:r>
              <a:rPr lang="en-GB">
                <a:solidFill>
                  <a:srgbClr val="7030A0"/>
                </a:solidFill>
                <a:cs typeface="Calibri" panose="020F0502020204030204"/>
              </a:rPr>
              <a:t>9:00 - 9:30 - Guided Reading</a:t>
            </a:r>
          </a:p>
          <a:p>
            <a:pPr marL="0" indent="0">
              <a:buNone/>
            </a:pPr>
            <a:r>
              <a:rPr lang="en-GB">
                <a:solidFill>
                  <a:srgbClr val="7030A0"/>
                </a:solidFill>
                <a:cs typeface="Calibri" panose="020F0502020204030204"/>
              </a:rPr>
              <a:t>9:30 - 10:30 – English (Writing)</a:t>
            </a:r>
          </a:p>
          <a:p>
            <a:pPr marL="0" indent="0">
              <a:buNone/>
            </a:pPr>
            <a:r>
              <a:rPr lang="en-GB">
                <a:solidFill>
                  <a:srgbClr val="7030A0"/>
                </a:solidFill>
                <a:cs typeface="Calibri" panose="020F0502020204030204"/>
              </a:rPr>
              <a:t>10:30 – 10:45 - Break time with snack</a:t>
            </a:r>
          </a:p>
          <a:p>
            <a:pPr marL="0" indent="0">
              <a:buNone/>
            </a:pPr>
            <a:r>
              <a:rPr lang="en-GB">
                <a:solidFill>
                  <a:srgbClr val="7030A0"/>
                </a:solidFill>
                <a:cs typeface="Calibri" panose="020F0502020204030204"/>
              </a:rPr>
              <a:t>10:45 – 11:50 - Maths</a:t>
            </a:r>
          </a:p>
          <a:p>
            <a:pPr marL="0" indent="0">
              <a:buNone/>
            </a:pPr>
            <a:r>
              <a:rPr lang="en-GB">
                <a:solidFill>
                  <a:srgbClr val="7030A0"/>
                </a:solidFill>
                <a:cs typeface="Calibri" panose="020F0502020204030204"/>
              </a:rPr>
              <a:t>11:50 – 12:50 - Lunch </a:t>
            </a:r>
          </a:p>
          <a:p>
            <a:pPr marL="0" indent="0">
              <a:buNone/>
            </a:pPr>
            <a:r>
              <a:rPr lang="en-GB">
                <a:solidFill>
                  <a:srgbClr val="7030A0"/>
                </a:solidFill>
                <a:cs typeface="Calibri" panose="020F0502020204030204"/>
              </a:rPr>
              <a:t>13:00 – 13:30 - Phonics </a:t>
            </a:r>
          </a:p>
          <a:p>
            <a:pPr marL="0" indent="0">
              <a:buNone/>
            </a:pPr>
            <a:r>
              <a:rPr lang="en-GB">
                <a:solidFill>
                  <a:srgbClr val="7030A0"/>
                </a:solidFill>
                <a:cs typeface="Calibri" panose="020F0502020204030204"/>
              </a:rPr>
              <a:t>13:30 – 14:00 – Handwriting </a:t>
            </a:r>
          </a:p>
          <a:p>
            <a:pPr marL="0" indent="0">
              <a:buNone/>
            </a:pPr>
            <a:r>
              <a:rPr lang="en-GB">
                <a:solidFill>
                  <a:srgbClr val="7030A0"/>
                </a:solidFill>
                <a:cs typeface="Calibri" panose="020F0502020204030204"/>
              </a:rPr>
              <a:t>14:00 – 15:10 – Learning Journey </a:t>
            </a:r>
          </a:p>
          <a:p>
            <a:pPr marL="0" indent="0">
              <a:buNone/>
            </a:pPr>
            <a:r>
              <a:rPr lang="en-GB">
                <a:solidFill>
                  <a:srgbClr val="7030A0"/>
                </a:solidFill>
                <a:cs typeface="Calibri" panose="020F0502020204030204"/>
              </a:rPr>
              <a:t>15:10 – 15:20 – Story time</a:t>
            </a:r>
          </a:p>
          <a:p>
            <a:pPr marL="0" indent="0">
              <a:buNone/>
            </a:pPr>
            <a:r>
              <a:rPr lang="en-GB">
                <a:solidFill>
                  <a:srgbClr val="7030A0"/>
                </a:solidFill>
                <a:cs typeface="Calibri" panose="020F0502020204030204"/>
              </a:rPr>
              <a:t>15:25 – Home time</a:t>
            </a:r>
          </a:p>
          <a:p>
            <a:pPr marL="0" indent="0">
              <a:buNone/>
            </a:pPr>
            <a:endParaRPr lang="en-GB">
              <a:solidFill>
                <a:srgbClr val="7030A0"/>
              </a:solidFill>
              <a:cs typeface="Calibri" panose="020F0502020204030204"/>
            </a:endParaRPr>
          </a:p>
          <a:p>
            <a:pPr marL="0" indent="0">
              <a:buNone/>
            </a:pPr>
            <a:r>
              <a:rPr lang="en-GB">
                <a:solidFill>
                  <a:srgbClr val="7030A0"/>
                </a:solidFill>
                <a:cs typeface="Calibri" panose="020F0502020204030204"/>
              </a:rPr>
              <a:t>Assembly on a Friday 2:45 – 3:15.</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3</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3</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2050" name="Picture 2" descr="Alarm Clock Clipart Free Stock Photo - Public Domain Pictures">
            <a:extLst>
              <a:ext uri="{FF2B5EF4-FFF2-40B4-BE49-F238E27FC236}">
                <a16:creationId xmlns:a16="http://schemas.microsoft.com/office/drawing/2014/main" id="{522D082E-E8A2-316B-8AEE-27782ED939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2231" y="1690688"/>
            <a:ext cx="2893851" cy="3746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539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154105"/>
            <a:ext cx="7772400" cy="1325563"/>
          </a:xfrm>
        </p:spPr>
        <p:txBody>
          <a:bodyPr/>
          <a:lstStyle/>
          <a:p>
            <a:r>
              <a:rPr lang="en-US">
                <a:solidFill>
                  <a:srgbClr val="808080"/>
                </a:solidFill>
                <a:cs typeface="Calibri Light"/>
              </a:rPr>
              <a:t>School Uniform</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897039"/>
            <a:ext cx="10515600" cy="3919192"/>
          </a:xfrm>
        </p:spPr>
        <p:txBody>
          <a:bodyPr vert="horz" lIns="91440" tIns="45720" rIns="91440" bIns="45720" rtlCol="0" anchor="t">
            <a:normAutofit/>
          </a:bodyPr>
          <a:lstStyle/>
          <a:p>
            <a:pPr marL="0" indent="0" algn="ctr">
              <a:buNone/>
            </a:pPr>
            <a:r>
              <a:rPr lang="en-US">
                <a:solidFill>
                  <a:srgbClr val="7030A0"/>
                </a:solidFill>
                <a:cs typeface="Calibri"/>
              </a:rPr>
              <a:t>Children must come to school dressed in their full uniform on all days other than PE days.</a:t>
            </a:r>
          </a:p>
          <a:p>
            <a:pPr marL="0" indent="0" algn="ctr">
              <a:buNone/>
            </a:pPr>
            <a:r>
              <a:rPr lang="en-US">
                <a:solidFill>
                  <a:srgbClr val="7030A0"/>
                </a:solidFill>
                <a:cs typeface="Calibri"/>
              </a:rPr>
              <a:t>School jumpers MUST have the school logo.</a:t>
            </a:r>
          </a:p>
          <a:p>
            <a:pPr marL="0" indent="0" algn="ctr">
              <a:buNone/>
            </a:pPr>
            <a:r>
              <a:rPr lang="en-US">
                <a:solidFill>
                  <a:srgbClr val="7030A0"/>
                </a:solidFill>
                <a:cs typeface="Calibri"/>
              </a:rPr>
              <a:t>Please write your child’s name in EVERYTHING!</a:t>
            </a:r>
          </a:p>
          <a:p>
            <a:pPr marL="0" indent="0" algn="ctr">
              <a:buNone/>
            </a:pPr>
            <a:endParaRPr lang="en-US">
              <a:solidFill>
                <a:srgbClr val="7030A0"/>
              </a:solidFill>
              <a:cs typeface="Calibri"/>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4</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4</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A pair of pants and a hat&#10;&#10;Description automatically generated">
            <a:extLst>
              <a:ext uri="{FF2B5EF4-FFF2-40B4-BE49-F238E27FC236}">
                <a16:creationId xmlns:a16="http://schemas.microsoft.com/office/drawing/2014/main" id="{0883EA21-1DD3-8071-C530-A7BBEAB5B443}"/>
              </a:ext>
            </a:extLst>
          </p:cNvPr>
          <p:cNvPicPr>
            <a:picLocks noChangeAspect="1"/>
          </p:cNvPicPr>
          <p:nvPr/>
        </p:nvPicPr>
        <p:blipFill>
          <a:blip r:embed="rId4"/>
          <a:stretch>
            <a:fillRect/>
          </a:stretch>
        </p:blipFill>
        <p:spPr>
          <a:xfrm>
            <a:off x="9488608" y="2148427"/>
            <a:ext cx="2330030" cy="4573976"/>
          </a:xfrm>
          <a:prstGeom prst="rect">
            <a:avLst/>
          </a:prstGeom>
        </p:spPr>
      </p:pic>
      <p:pic>
        <p:nvPicPr>
          <p:cNvPr id="6" name="Picture 5" descr="A collage of different clothes&#10;&#10;Description automatically generated">
            <a:extLst>
              <a:ext uri="{FF2B5EF4-FFF2-40B4-BE49-F238E27FC236}">
                <a16:creationId xmlns:a16="http://schemas.microsoft.com/office/drawing/2014/main" id="{7E4E57E0-A361-1081-C9E5-116BF254BDCD}"/>
              </a:ext>
            </a:extLst>
          </p:cNvPr>
          <p:cNvPicPr>
            <a:picLocks noChangeAspect="1"/>
          </p:cNvPicPr>
          <p:nvPr/>
        </p:nvPicPr>
        <p:blipFill>
          <a:blip r:embed="rId5"/>
          <a:stretch>
            <a:fillRect/>
          </a:stretch>
        </p:blipFill>
        <p:spPr>
          <a:xfrm>
            <a:off x="3473570" y="2868549"/>
            <a:ext cx="5273615" cy="3809469"/>
          </a:xfrm>
          <a:prstGeom prst="rect">
            <a:avLst/>
          </a:prstGeom>
        </p:spPr>
      </p:pic>
      <p:pic>
        <p:nvPicPr>
          <p:cNvPr id="9" name="Picture 8" descr="A collage of a child&amp;#39;s outfit&#10;&#10;Description automatically generated">
            <a:extLst>
              <a:ext uri="{FF2B5EF4-FFF2-40B4-BE49-F238E27FC236}">
                <a16:creationId xmlns:a16="http://schemas.microsoft.com/office/drawing/2014/main" id="{E56038C5-0722-2943-915B-09D737BABFDF}"/>
              </a:ext>
            </a:extLst>
          </p:cNvPr>
          <p:cNvPicPr>
            <a:picLocks noChangeAspect="1"/>
          </p:cNvPicPr>
          <p:nvPr/>
        </p:nvPicPr>
        <p:blipFill>
          <a:blip r:embed="rId6"/>
          <a:stretch>
            <a:fillRect/>
          </a:stretch>
        </p:blipFill>
        <p:spPr>
          <a:xfrm>
            <a:off x="356559" y="2018580"/>
            <a:ext cx="2392392" cy="4632384"/>
          </a:xfrm>
          <a:prstGeom prst="rect">
            <a:avLst/>
          </a:prstGeom>
        </p:spPr>
      </p:pic>
    </p:spTree>
    <p:extLst>
      <p:ext uri="{BB962C8B-B14F-4D97-AF65-F5344CB8AC3E}">
        <p14:creationId xmlns:p14="http://schemas.microsoft.com/office/powerpoint/2010/main" val="85465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PE Kits</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10515600" cy="3919192"/>
          </a:xfrm>
        </p:spPr>
        <p:txBody>
          <a:bodyPr vert="horz" lIns="91440" tIns="45720" rIns="91440" bIns="45720" rtlCol="0" anchor="t">
            <a:normAutofit/>
          </a:bodyPr>
          <a:lstStyle/>
          <a:p>
            <a:pPr marL="0" indent="0">
              <a:buNone/>
            </a:pPr>
            <a:r>
              <a:rPr lang="en-US">
                <a:solidFill>
                  <a:srgbClr val="7030A0"/>
                </a:solidFill>
                <a:cs typeface="Calibri" panose="020F0502020204030204"/>
              </a:rPr>
              <a:t>PE Days</a:t>
            </a:r>
            <a:endParaRPr lang="en-US"/>
          </a:p>
          <a:p>
            <a:endParaRPr lang="en-US">
              <a:solidFill>
                <a:srgbClr val="7030A0"/>
              </a:solidFill>
              <a:cs typeface="Calibri" panose="020F0502020204030204"/>
            </a:endParaRPr>
          </a:p>
          <a:p>
            <a:r>
              <a:rPr lang="en-US">
                <a:solidFill>
                  <a:srgbClr val="7030A0"/>
                </a:solidFill>
                <a:cs typeface="Calibri" panose="020F0502020204030204"/>
              </a:rPr>
              <a:t>1O – Wednesday &amp; Friday</a:t>
            </a:r>
            <a:endParaRPr lang="en-US">
              <a:solidFill>
                <a:srgbClr val="7030A0"/>
              </a:solidFill>
              <a:ea typeface="Calibri"/>
              <a:cs typeface="Calibri" panose="020F0502020204030204"/>
            </a:endParaRPr>
          </a:p>
          <a:p>
            <a:r>
              <a:rPr lang="en-US">
                <a:solidFill>
                  <a:srgbClr val="7030A0"/>
                </a:solidFill>
                <a:cs typeface="Calibri" panose="020F0502020204030204"/>
              </a:rPr>
              <a:t>1B – Wednesday &amp; Thursday </a:t>
            </a:r>
          </a:p>
          <a:p>
            <a:r>
              <a:rPr lang="en-US">
                <a:solidFill>
                  <a:srgbClr val="7030A0"/>
                </a:solidFill>
                <a:cs typeface="Calibri" panose="020F0502020204030204"/>
              </a:rPr>
              <a:t>1E – Tuesday &amp; Wednesday </a:t>
            </a:r>
          </a:p>
          <a:p>
            <a:pPr marL="0" indent="0">
              <a:buNone/>
            </a:pPr>
            <a:r>
              <a:rPr lang="en-US">
                <a:solidFill>
                  <a:srgbClr val="7030A0"/>
                </a:solidFill>
                <a:cs typeface="Calibri" panose="020F0502020204030204"/>
              </a:rPr>
              <a:t>Children must come to school dressed in their PE kits on their PE days.</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5</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5</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a:extLst>
              <a:ext uri="{FF2B5EF4-FFF2-40B4-BE49-F238E27FC236}">
                <a16:creationId xmlns:a16="http://schemas.microsoft.com/office/drawing/2014/main" id="{51663514-D30C-7E64-169B-FC374AFE1A9C}"/>
              </a:ext>
            </a:extLst>
          </p:cNvPr>
          <p:cNvPicPr>
            <a:picLocks noChangeAspect="1"/>
          </p:cNvPicPr>
          <p:nvPr/>
        </p:nvPicPr>
        <p:blipFill rotWithShape="1">
          <a:blip r:embed="rId4"/>
          <a:srcRect l="41480" t="57809" r="20690" b="13264"/>
          <a:stretch/>
        </p:blipFill>
        <p:spPr>
          <a:xfrm>
            <a:off x="5792011" y="1280622"/>
            <a:ext cx="5815007" cy="2504599"/>
          </a:xfrm>
          <a:prstGeom prst="rect">
            <a:avLst/>
          </a:prstGeom>
        </p:spPr>
      </p:pic>
    </p:spTree>
    <p:extLst>
      <p:ext uri="{BB962C8B-B14F-4D97-AF65-F5344CB8AC3E}">
        <p14:creationId xmlns:p14="http://schemas.microsoft.com/office/powerpoint/2010/main" val="3328047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Expectations</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437437"/>
            <a:ext cx="10515600" cy="5328172"/>
          </a:xfrm>
        </p:spPr>
        <p:txBody>
          <a:bodyPr vert="horz" lIns="91440" tIns="45720" rIns="91440" bIns="45720" rtlCol="0" anchor="t">
            <a:normAutofit/>
          </a:bodyPr>
          <a:lstStyle/>
          <a:p>
            <a:pPr marL="0" indent="0">
              <a:buNone/>
            </a:pPr>
            <a:r>
              <a:rPr lang="en-US" dirty="0">
                <a:solidFill>
                  <a:srgbClr val="7030A0"/>
                </a:solidFill>
                <a:cs typeface="Calibri"/>
              </a:rPr>
              <a:t>Children MUST come to school with a book bag, a water bottle, reading book and reading record DAILY.</a:t>
            </a:r>
            <a:endParaRPr lang="en-US" dirty="0">
              <a:cs typeface="Calibri"/>
            </a:endParaRPr>
          </a:p>
          <a:p>
            <a:pPr marL="0" indent="0">
              <a:buNone/>
            </a:pPr>
            <a:endParaRPr lang="en-US" dirty="0">
              <a:solidFill>
                <a:srgbClr val="7030A0"/>
              </a:solidFill>
              <a:cs typeface="Calibri" panose="020F0502020204030204"/>
            </a:endParaRPr>
          </a:p>
          <a:p>
            <a:pPr marL="0" indent="0">
              <a:buNone/>
            </a:pPr>
            <a:endParaRPr lang="en-US" dirty="0">
              <a:solidFill>
                <a:srgbClr val="7030A0"/>
              </a:solidFill>
              <a:cs typeface="Calibri" panose="020F0502020204030204"/>
            </a:endParaRPr>
          </a:p>
          <a:p>
            <a:pPr marL="0" indent="0">
              <a:buNone/>
            </a:pPr>
            <a:endParaRPr lang="en-US" dirty="0">
              <a:solidFill>
                <a:srgbClr val="7030A0"/>
              </a:solidFill>
              <a:cs typeface="Calibri" panose="020F0502020204030204"/>
            </a:endParaRPr>
          </a:p>
          <a:p>
            <a:pPr marL="0" indent="0">
              <a:buNone/>
            </a:pPr>
            <a:r>
              <a:rPr lang="en-US" dirty="0">
                <a:solidFill>
                  <a:srgbClr val="7030A0"/>
                </a:solidFill>
                <a:cs typeface="Calibri" panose="020F0502020204030204"/>
              </a:rPr>
              <a:t>Reading records (orange book) must be in their bag every day and it must be signed daily.</a:t>
            </a:r>
            <a:endParaRPr lang="en-US">
              <a:solidFill>
                <a:srgbClr val="7030A0"/>
              </a:solidFill>
              <a:ea typeface="Calibri"/>
              <a:cs typeface="Calibri" panose="020F0502020204030204"/>
            </a:endParaRPr>
          </a:p>
          <a:p>
            <a:pPr marL="0" indent="0">
              <a:buNone/>
            </a:pPr>
            <a:r>
              <a:rPr lang="en-US" dirty="0">
                <a:solidFill>
                  <a:srgbClr val="7030A0"/>
                </a:solidFill>
                <a:cs typeface="Calibri" panose="020F0502020204030204"/>
              </a:rPr>
              <a:t>Phonics books will be brought home every Friday </a:t>
            </a:r>
          </a:p>
          <a:p>
            <a:pPr marL="0" indent="0">
              <a:buNone/>
            </a:pPr>
            <a:r>
              <a:rPr lang="en-US" dirty="0">
                <a:solidFill>
                  <a:srgbClr val="7030A0"/>
                </a:solidFill>
                <a:cs typeface="Calibri" panose="020F0502020204030204"/>
              </a:rPr>
              <a:t>and must be returned on a Monday. </a:t>
            </a:r>
            <a:endParaRPr lang="en-US" dirty="0">
              <a:solidFill>
                <a:srgbClr val="000000"/>
              </a:solidFill>
              <a:cs typeface="Calibri" panose="020F0502020204030204"/>
            </a:endParaRPr>
          </a:p>
          <a:p>
            <a:pPr marL="0" indent="0">
              <a:buNone/>
            </a:pPr>
            <a:r>
              <a:rPr lang="en-US" dirty="0">
                <a:solidFill>
                  <a:srgbClr val="7030A0"/>
                </a:solidFill>
                <a:cs typeface="Calibri" panose="020F0502020204030204"/>
              </a:rPr>
              <a:t>Children will change books in class regularly each week. </a:t>
            </a:r>
            <a:endParaRPr lang="en-US">
              <a:solidFill>
                <a:srgbClr val="000000"/>
              </a:solidFill>
              <a:ea typeface="Calibri"/>
              <a:cs typeface="Calibri" panose="020F0502020204030204"/>
            </a:endParaRPr>
          </a:p>
          <a:p>
            <a:pPr marL="0" indent="0">
              <a:buNone/>
            </a:pPr>
            <a:endParaRPr lang="en-US">
              <a:ea typeface="Calibri"/>
              <a:cs typeface="Calibri"/>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6</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6</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6" name="Picture 5" descr="A5 Reading Record Book - Herts FullStop">
            <a:extLst>
              <a:ext uri="{FF2B5EF4-FFF2-40B4-BE49-F238E27FC236}">
                <a16:creationId xmlns:a16="http://schemas.microsoft.com/office/drawing/2014/main" id="{D366FA9B-B53B-37A0-3AE9-AE3FA0FDEA8E}"/>
              </a:ext>
            </a:extLst>
          </p:cNvPr>
          <p:cNvPicPr>
            <a:picLocks noChangeAspect="1"/>
          </p:cNvPicPr>
          <p:nvPr/>
        </p:nvPicPr>
        <p:blipFill>
          <a:blip r:embed="rId4"/>
          <a:stretch>
            <a:fillRect/>
          </a:stretch>
        </p:blipFill>
        <p:spPr>
          <a:xfrm>
            <a:off x="7089716" y="2612366"/>
            <a:ext cx="1450197" cy="1461220"/>
          </a:xfrm>
          <a:prstGeom prst="rect">
            <a:avLst/>
          </a:prstGeom>
        </p:spPr>
      </p:pic>
      <p:pic>
        <p:nvPicPr>
          <p:cNvPr id="9" name="Picture 8" descr="Plain Purple Book Bag">
            <a:extLst>
              <a:ext uri="{FF2B5EF4-FFF2-40B4-BE49-F238E27FC236}">
                <a16:creationId xmlns:a16="http://schemas.microsoft.com/office/drawing/2014/main" id="{FCCCBFD6-2017-712E-E127-943792F33EED}"/>
              </a:ext>
            </a:extLst>
          </p:cNvPr>
          <p:cNvPicPr>
            <a:picLocks noChangeAspect="1"/>
          </p:cNvPicPr>
          <p:nvPr/>
        </p:nvPicPr>
        <p:blipFill rotWithShape="1">
          <a:blip r:embed="rId5"/>
          <a:srcRect l="7619" t="10476" r="8206" b="17498"/>
          <a:stretch/>
        </p:blipFill>
        <p:spPr>
          <a:xfrm>
            <a:off x="2226215" y="2528139"/>
            <a:ext cx="1644219" cy="1434219"/>
          </a:xfrm>
          <a:prstGeom prst="rect">
            <a:avLst/>
          </a:prstGeom>
        </p:spPr>
      </p:pic>
      <p:pic>
        <p:nvPicPr>
          <p:cNvPr id="11" name="Picture 10" descr="Read Write Inc. Phonics: Red Ditty Book 1 Pin It On - Munton, Gill:  9780198371199 - AbeBooks">
            <a:extLst>
              <a:ext uri="{FF2B5EF4-FFF2-40B4-BE49-F238E27FC236}">
                <a16:creationId xmlns:a16="http://schemas.microsoft.com/office/drawing/2014/main" id="{3C16C22A-4244-9EB7-AD59-77188164AA13}"/>
              </a:ext>
            </a:extLst>
          </p:cNvPr>
          <p:cNvPicPr>
            <a:picLocks noChangeAspect="1"/>
          </p:cNvPicPr>
          <p:nvPr/>
        </p:nvPicPr>
        <p:blipFill>
          <a:blip r:embed="rId6"/>
          <a:stretch>
            <a:fillRect/>
          </a:stretch>
        </p:blipFill>
        <p:spPr>
          <a:xfrm>
            <a:off x="9579808" y="4861648"/>
            <a:ext cx="1985754" cy="1429110"/>
          </a:xfrm>
          <a:prstGeom prst="rect">
            <a:avLst/>
          </a:prstGeom>
        </p:spPr>
      </p:pic>
      <p:pic>
        <p:nvPicPr>
          <p:cNvPr id="5" name="Picture 4" descr="PM Magenta: Animal Eggs (PM) Level 2 - Scholastic Shop">
            <a:extLst>
              <a:ext uri="{FF2B5EF4-FFF2-40B4-BE49-F238E27FC236}">
                <a16:creationId xmlns:a16="http://schemas.microsoft.com/office/drawing/2014/main" id="{8ADC4294-4425-AB98-7547-83C89E67BA76}"/>
              </a:ext>
            </a:extLst>
          </p:cNvPr>
          <p:cNvPicPr>
            <a:picLocks noChangeAspect="1"/>
          </p:cNvPicPr>
          <p:nvPr/>
        </p:nvPicPr>
        <p:blipFill>
          <a:blip r:embed="rId7"/>
          <a:stretch>
            <a:fillRect/>
          </a:stretch>
        </p:blipFill>
        <p:spPr>
          <a:xfrm>
            <a:off x="4666891" y="2704342"/>
            <a:ext cx="1621767" cy="1262410"/>
          </a:xfrm>
          <a:prstGeom prst="rect">
            <a:avLst/>
          </a:prstGeom>
        </p:spPr>
      </p:pic>
      <p:sp>
        <p:nvSpPr>
          <p:cNvPr id="12" name="Rectangle 11">
            <a:extLst>
              <a:ext uri="{FF2B5EF4-FFF2-40B4-BE49-F238E27FC236}">
                <a16:creationId xmlns:a16="http://schemas.microsoft.com/office/drawing/2014/main" id="{376923FA-F304-7CA9-F2E2-64C08855360B}"/>
              </a:ext>
            </a:extLst>
          </p:cNvPr>
          <p:cNvSpPr/>
          <p:nvPr/>
        </p:nvSpPr>
        <p:spPr>
          <a:xfrm>
            <a:off x="4667658" y="2705506"/>
            <a:ext cx="369683" cy="203702"/>
          </a:xfrm>
          <a:prstGeom prst="rect">
            <a:avLst/>
          </a:prstGeom>
          <a:solidFill>
            <a:srgbClr val="F233C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0098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63747" y="192597"/>
            <a:ext cx="7772400" cy="1325563"/>
          </a:xfrm>
        </p:spPr>
        <p:txBody>
          <a:bodyPr/>
          <a:lstStyle/>
          <a:p>
            <a:r>
              <a:rPr lang="en-US">
                <a:solidFill>
                  <a:srgbClr val="808080"/>
                </a:solidFill>
                <a:cs typeface="Calibri Light"/>
              </a:rPr>
              <a:t>Phonics Screening</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91861" y="1408682"/>
            <a:ext cx="11522014" cy="5011870"/>
          </a:xfrm>
        </p:spPr>
        <p:txBody>
          <a:bodyPr vert="horz" lIns="91440" tIns="45720" rIns="91440" bIns="45720" rtlCol="0" anchor="t">
            <a:normAutofit/>
          </a:bodyPr>
          <a:lstStyle/>
          <a:p>
            <a:pPr marL="0" indent="0">
              <a:buNone/>
            </a:pPr>
            <a:r>
              <a:rPr lang="en-US" dirty="0">
                <a:solidFill>
                  <a:srgbClr val="7030A0"/>
                </a:solidFill>
                <a:cs typeface="Calibri"/>
              </a:rPr>
              <a:t>Children in Year 1 throughout the country will all be taking part in a phonics screening check during the same week in June. </a:t>
            </a:r>
            <a:endParaRPr lang="en-US" dirty="0">
              <a:solidFill>
                <a:srgbClr val="000000"/>
              </a:solidFill>
              <a:cs typeface="Calibri" panose="020F0502020204030204"/>
            </a:endParaRPr>
          </a:p>
          <a:p>
            <a:pPr marL="0" indent="0">
              <a:buNone/>
            </a:pPr>
            <a:r>
              <a:rPr lang="en-US" dirty="0">
                <a:solidFill>
                  <a:srgbClr val="7030A0"/>
                </a:solidFill>
                <a:cs typeface="Calibri" panose="020F0502020204030204"/>
              </a:rPr>
              <a:t>The phonics screening check is designed to confirm whether individual children know their sounds and can use their phonic decoding and blending skills to an appropriate standard.</a:t>
            </a:r>
          </a:p>
          <a:p>
            <a:pPr marL="0" indent="0">
              <a:buNone/>
            </a:pPr>
            <a:r>
              <a:rPr lang="en-US" dirty="0">
                <a:solidFill>
                  <a:srgbClr val="7030A0"/>
                </a:solidFill>
                <a:cs typeface="Calibri" panose="020F0502020204030204"/>
              </a:rPr>
              <a:t>The test contains 40 words. Each child will sit one-to-one and read each word aloud to a teacher. The test will take approximately 10 minutes per child.</a:t>
            </a:r>
            <a:endParaRPr lang="en-US" dirty="0">
              <a:solidFill>
                <a:srgbClr val="000000"/>
              </a:solidFill>
              <a:cs typeface="Calibri" panose="020F0502020204030204"/>
            </a:endParaRPr>
          </a:p>
          <a:p>
            <a:pPr marL="0" indent="0">
              <a:buNone/>
            </a:pPr>
            <a:r>
              <a:rPr lang="en-US" dirty="0">
                <a:solidFill>
                  <a:srgbClr val="7030A0"/>
                </a:solidFill>
                <a:cs typeface="Calibri"/>
              </a:rPr>
              <a:t>The list of words the children read is a combination of 20 real words and 20 pseudo words (nonsense words).</a:t>
            </a:r>
            <a:endParaRPr lang="en-US" dirty="0"/>
          </a:p>
          <a:p>
            <a:pPr marL="0" indent="0">
              <a:buNone/>
            </a:pPr>
            <a:r>
              <a:rPr lang="en-US" dirty="0">
                <a:solidFill>
                  <a:srgbClr val="7030A0"/>
                </a:solidFill>
                <a:cs typeface="Calibri"/>
              </a:rPr>
              <a:t>You will receive your child's result by the end of the summer term.</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7</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7</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71701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What Can You Do?</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91861" y="1408682"/>
            <a:ext cx="11522014" cy="5011870"/>
          </a:xfrm>
        </p:spPr>
        <p:txBody>
          <a:bodyPr vert="horz" lIns="91440" tIns="45720" rIns="91440" bIns="45720" rtlCol="0" anchor="t">
            <a:normAutofit/>
          </a:bodyPr>
          <a:lstStyle/>
          <a:p>
            <a:pPr marL="0" indent="0">
              <a:buNone/>
            </a:pPr>
            <a:endParaRPr lang="en-US">
              <a:solidFill>
                <a:srgbClr val="7030A0"/>
              </a:solidFill>
              <a:cs typeface="Calibri"/>
            </a:endParaRPr>
          </a:p>
          <a:p>
            <a:pPr marL="0" indent="0">
              <a:buNone/>
            </a:pPr>
            <a:endParaRPr lang="en-US">
              <a:solidFill>
                <a:srgbClr val="7030A0"/>
              </a:solidFill>
              <a:cs typeface="Calibri"/>
            </a:endParaRPr>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8</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sp>
        <p:nvSpPr>
          <p:cNvPr id="9" name="TextBox 8">
            <a:extLst>
              <a:ext uri="{FF2B5EF4-FFF2-40B4-BE49-F238E27FC236}">
                <a16:creationId xmlns:a16="http://schemas.microsoft.com/office/drawing/2014/main" id="{DE2583F4-2496-B527-6CFD-BBCEFEE76CF3}"/>
              </a:ext>
            </a:extLst>
          </p:cNvPr>
          <p:cNvSpPr txBox="1"/>
          <p:nvPr/>
        </p:nvSpPr>
        <p:spPr>
          <a:xfrm>
            <a:off x="468703" y="1705155"/>
            <a:ext cx="10967047"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dirty="0">
                <a:solidFill>
                  <a:srgbClr val="7030A0"/>
                </a:solidFill>
                <a:ea typeface="+mn-lt"/>
                <a:cs typeface="+mn-lt"/>
              </a:rPr>
              <a:t>Play lots of sound and listening games with your child. </a:t>
            </a:r>
            <a:endParaRPr lang="en-GB" dirty="0">
              <a:solidFill>
                <a:srgbClr val="000000"/>
              </a:solidFill>
              <a:ea typeface="+mn-lt"/>
              <a:cs typeface="+mn-lt"/>
            </a:endParaRPr>
          </a:p>
          <a:p>
            <a:pPr marL="457200" indent="-457200">
              <a:buFont typeface="Arial"/>
              <a:buChar char="•"/>
            </a:pPr>
            <a:r>
              <a:rPr lang="en-GB" sz="2800" dirty="0">
                <a:solidFill>
                  <a:srgbClr val="7030A0"/>
                </a:solidFill>
                <a:ea typeface="+mn-lt"/>
                <a:cs typeface="+mn-lt"/>
              </a:rPr>
              <a:t>Read as much as possible- to and with your child. </a:t>
            </a:r>
            <a:endParaRPr lang="en-GB" dirty="0">
              <a:solidFill>
                <a:srgbClr val="000000"/>
              </a:solidFill>
              <a:ea typeface="+mn-lt"/>
              <a:cs typeface="+mn-lt"/>
            </a:endParaRPr>
          </a:p>
          <a:p>
            <a:pPr marL="457200" indent="-457200">
              <a:buFont typeface="Arial"/>
              <a:buChar char="•"/>
            </a:pPr>
            <a:r>
              <a:rPr lang="en-GB" sz="2800" dirty="0">
                <a:solidFill>
                  <a:srgbClr val="7030A0"/>
                </a:solidFill>
                <a:ea typeface="+mn-lt"/>
                <a:cs typeface="+mn-lt"/>
              </a:rPr>
              <a:t>Encourage and praise - get them to have a ‘good guess’. </a:t>
            </a:r>
            <a:endParaRPr lang="en-GB" dirty="0">
              <a:solidFill>
                <a:srgbClr val="000000"/>
              </a:solidFill>
              <a:ea typeface="+mn-lt"/>
              <a:cs typeface="+mn-lt"/>
            </a:endParaRPr>
          </a:p>
          <a:p>
            <a:pPr marL="457200" indent="-457200">
              <a:buFont typeface="Arial"/>
              <a:buChar char="•"/>
            </a:pPr>
            <a:r>
              <a:rPr lang="en-GB" sz="2800" dirty="0">
                <a:solidFill>
                  <a:srgbClr val="7030A0"/>
                </a:solidFill>
                <a:ea typeface="+mn-lt"/>
                <a:cs typeface="+mn-lt"/>
              </a:rPr>
              <a:t>If your child is struggling to decode a word, help them by encouraging them to say each sound in the word from left to right, e.g. c/a/t</a:t>
            </a:r>
            <a:endParaRPr lang="en-GB" dirty="0">
              <a:solidFill>
                <a:srgbClr val="000000"/>
              </a:solidFill>
              <a:ea typeface="+mn-lt"/>
              <a:cs typeface="+mn-lt"/>
            </a:endParaRPr>
          </a:p>
          <a:p>
            <a:pPr marL="457200" indent="-457200">
              <a:buFont typeface="Arial"/>
              <a:buChar char="•"/>
            </a:pPr>
            <a:r>
              <a:rPr lang="en-GB" sz="2800" dirty="0">
                <a:solidFill>
                  <a:srgbClr val="7030A0"/>
                </a:solidFill>
                <a:ea typeface="+mn-lt"/>
                <a:cs typeface="+mn-lt"/>
              </a:rPr>
              <a:t>Discuss the meaning of words if your child does not know what they have read.</a:t>
            </a:r>
          </a:p>
          <a:p>
            <a:pPr marL="457200" indent="-457200">
              <a:buFont typeface="Arial"/>
              <a:buChar char="•"/>
            </a:pPr>
            <a:r>
              <a:rPr lang="en-GB" sz="2800" dirty="0">
                <a:solidFill>
                  <a:srgbClr val="7030A0"/>
                </a:solidFill>
                <a:cs typeface="Calibri"/>
              </a:rPr>
              <a:t>Visit </a:t>
            </a:r>
            <a:r>
              <a:rPr lang="en-GB" sz="2800" dirty="0">
                <a:solidFill>
                  <a:srgbClr val="7030A0"/>
                </a:solidFill>
                <a:cs typeface="Calibri"/>
                <a:hlinkClick r:id="rId4"/>
              </a:rPr>
              <a:t>www.ruthmiskin.com</a:t>
            </a:r>
            <a:r>
              <a:rPr lang="en-GB" sz="2800" dirty="0">
                <a:solidFill>
                  <a:srgbClr val="7030A0"/>
                </a:solidFill>
                <a:cs typeface="Calibri"/>
              </a:rPr>
              <a:t> for videos on how we teach phonics at school.</a:t>
            </a:r>
          </a:p>
          <a:p>
            <a:pPr marL="457200" indent="-457200">
              <a:buFont typeface="Arial"/>
              <a:buChar char="•"/>
            </a:pPr>
            <a:r>
              <a:rPr lang="en-GB" sz="2800" dirty="0">
                <a:solidFill>
                  <a:srgbClr val="7030A0"/>
                </a:solidFill>
                <a:cs typeface="Calibri"/>
              </a:rPr>
              <a:t>Practice writing letters and numbers using the ‘correct’ formation</a:t>
            </a:r>
          </a:p>
          <a:p>
            <a:pPr marL="457200" indent="-457200">
              <a:buFont typeface="Arial"/>
              <a:buChar char="•"/>
            </a:pPr>
            <a:r>
              <a:rPr lang="en-GB" sz="2800" dirty="0">
                <a:solidFill>
                  <a:srgbClr val="7030A0"/>
                </a:solidFill>
                <a:cs typeface="Calibri"/>
              </a:rPr>
              <a:t>Allow your child to become independent.</a:t>
            </a:r>
          </a:p>
        </p:txBody>
      </p:sp>
      <p:pic>
        <p:nvPicPr>
          <p:cNvPr id="6" name="Picture 5" descr="Home - Ruth Miskin Literacy">
            <a:extLst>
              <a:ext uri="{FF2B5EF4-FFF2-40B4-BE49-F238E27FC236}">
                <a16:creationId xmlns:a16="http://schemas.microsoft.com/office/drawing/2014/main" id="{18545C9E-9F8A-C28A-FF8D-2A191C93FDB0}"/>
              </a:ext>
            </a:extLst>
          </p:cNvPr>
          <p:cNvPicPr>
            <a:picLocks noChangeAspect="1"/>
          </p:cNvPicPr>
          <p:nvPr/>
        </p:nvPicPr>
        <p:blipFill>
          <a:blip r:embed="rId5"/>
          <a:stretch>
            <a:fillRect/>
          </a:stretch>
        </p:blipFill>
        <p:spPr>
          <a:xfrm>
            <a:off x="9448802" y="5927606"/>
            <a:ext cx="2743198" cy="1014825"/>
          </a:xfrm>
          <a:prstGeom prst="rect">
            <a:avLst/>
          </a:prstGeom>
        </p:spPr>
      </p:pic>
      <p:pic>
        <p:nvPicPr>
          <p:cNvPr id="10" name="Picture 9" descr="Phonics - Tangmere Primary Academy">
            <a:extLst>
              <a:ext uri="{FF2B5EF4-FFF2-40B4-BE49-F238E27FC236}">
                <a16:creationId xmlns:a16="http://schemas.microsoft.com/office/drawing/2014/main" id="{EFEB0F9A-8992-5FBD-86EA-AECAC7ABFBF7}"/>
              </a:ext>
            </a:extLst>
          </p:cNvPr>
          <p:cNvPicPr>
            <a:picLocks noChangeAspect="1"/>
          </p:cNvPicPr>
          <p:nvPr/>
        </p:nvPicPr>
        <p:blipFill>
          <a:blip r:embed="rId6"/>
          <a:stretch>
            <a:fillRect/>
          </a:stretch>
        </p:blipFill>
        <p:spPr>
          <a:xfrm>
            <a:off x="9224514" y="1708852"/>
            <a:ext cx="2743197" cy="852372"/>
          </a:xfrm>
          <a:prstGeom prst="rect">
            <a:avLst/>
          </a:prstGeom>
        </p:spPr>
      </p:pic>
    </p:spTree>
    <p:extLst>
      <p:ext uri="{BB962C8B-B14F-4D97-AF65-F5344CB8AC3E}">
        <p14:creationId xmlns:p14="http://schemas.microsoft.com/office/powerpoint/2010/main" val="1742234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Home Learning</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480568"/>
            <a:ext cx="10515600" cy="5040625"/>
          </a:xfrm>
        </p:spPr>
        <p:txBody>
          <a:bodyPr vert="horz" lIns="91440" tIns="45720" rIns="91440" bIns="45720" rtlCol="0" anchor="t">
            <a:normAutofit lnSpcReduction="10000"/>
          </a:bodyPr>
          <a:lstStyle/>
          <a:p>
            <a:r>
              <a:rPr lang="en-US" dirty="0">
                <a:solidFill>
                  <a:srgbClr val="7030A0"/>
                </a:solidFill>
                <a:cs typeface="Calibri"/>
              </a:rPr>
              <a:t>Read daily for 10 minutes.</a:t>
            </a:r>
          </a:p>
          <a:p>
            <a:r>
              <a:rPr lang="en-US" dirty="0">
                <a:solidFill>
                  <a:srgbClr val="7030A0"/>
                </a:solidFill>
                <a:cs typeface="Calibri"/>
              </a:rPr>
              <a:t>Complete weekly homework on Google Classroom. This will be set every Friday and due by Tuesday.</a:t>
            </a:r>
          </a:p>
          <a:p>
            <a:r>
              <a:rPr lang="en-US" dirty="0">
                <a:solidFill>
                  <a:srgbClr val="7030A0"/>
                </a:solidFill>
                <a:cs typeface="Calibri"/>
              </a:rPr>
              <a:t>Daily spelling and number bonds.</a:t>
            </a:r>
          </a:p>
          <a:p>
            <a:r>
              <a:rPr lang="en-US" dirty="0" err="1">
                <a:solidFill>
                  <a:srgbClr val="7030A0"/>
                </a:solidFill>
                <a:cs typeface="Calibri"/>
              </a:rPr>
              <a:t>Numbots</a:t>
            </a:r>
            <a:r>
              <a:rPr lang="en-US" dirty="0">
                <a:solidFill>
                  <a:srgbClr val="7030A0"/>
                </a:solidFill>
                <a:cs typeface="Calibri"/>
              </a:rPr>
              <a:t> games to practice </a:t>
            </a:r>
            <a:r>
              <a:rPr lang="en-US" dirty="0" err="1">
                <a:solidFill>
                  <a:srgbClr val="7030A0"/>
                </a:solidFill>
                <a:cs typeface="Calibri"/>
              </a:rPr>
              <a:t>maths</a:t>
            </a:r>
            <a:r>
              <a:rPr lang="en-US">
                <a:solidFill>
                  <a:srgbClr val="7030A0"/>
                </a:solidFill>
                <a:cs typeface="Calibri"/>
              </a:rPr>
              <a:t> skills.</a:t>
            </a:r>
            <a:endParaRPr lang="en-US" dirty="0">
              <a:solidFill>
                <a:srgbClr val="7030A0"/>
              </a:solidFill>
              <a:cs typeface="Calibri"/>
            </a:endParaRPr>
          </a:p>
          <a:p>
            <a:r>
              <a:rPr lang="en-US" dirty="0">
                <a:solidFill>
                  <a:srgbClr val="7030A0"/>
                </a:solidFill>
                <a:cs typeface="Calibri"/>
              </a:rPr>
              <a:t>Half termly projects.</a:t>
            </a:r>
          </a:p>
          <a:p>
            <a:endParaRPr lang="en-US" dirty="0">
              <a:solidFill>
                <a:srgbClr val="7030A0"/>
              </a:solidFill>
              <a:cs typeface="Calibri"/>
            </a:endParaRPr>
          </a:p>
          <a:p>
            <a:endParaRPr lang="en-US" dirty="0">
              <a:solidFill>
                <a:srgbClr val="7030A0"/>
              </a:solidFill>
              <a:cs typeface="Calibri"/>
            </a:endParaRPr>
          </a:p>
          <a:p>
            <a:pPr marL="0" indent="0">
              <a:buNone/>
            </a:pPr>
            <a:endParaRPr lang="en-US" dirty="0">
              <a:solidFill>
                <a:srgbClr val="7030A0"/>
              </a:solidFill>
              <a:cs typeface="Calibri"/>
            </a:endParaRPr>
          </a:p>
          <a:p>
            <a:pPr marL="0" indent="0">
              <a:buNone/>
            </a:pPr>
            <a:r>
              <a:rPr lang="en-US" dirty="0">
                <a:solidFill>
                  <a:srgbClr val="7030A0"/>
                </a:solidFill>
                <a:cs typeface="Calibri"/>
              </a:rPr>
              <a:t>If you do not have access to the internet or need help using Google Classroom, we can support you at the end.</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9</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9</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Google Classroom Refresh – St. Anthony's High School">
            <a:extLst>
              <a:ext uri="{FF2B5EF4-FFF2-40B4-BE49-F238E27FC236}">
                <a16:creationId xmlns:a16="http://schemas.microsoft.com/office/drawing/2014/main" id="{5242CE77-6BEA-9AA5-C897-B985D40B8C31}"/>
              </a:ext>
            </a:extLst>
          </p:cNvPr>
          <p:cNvPicPr>
            <a:picLocks noChangeAspect="1"/>
          </p:cNvPicPr>
          <p:nvPr/>
        </p:nvPicPr>
        <p:blipFill>
          <a:blip r:embed="rId4"/>
          <a:stretch>
            <a:fillRect/>
          </a:stretch>
        </p:blipFill>
        <p:spPr>
          <a:xfrm>
            <a:off x="8103079" y="3070821"/>
            <a:ext cx="2743199" cy="2125339"/>
          </a:xfrm>
          <a:prstGeom prst="rect">
            <a:avLst/>
          </a:prstGeom>
        </p:spPr>
      </p:pic>
    </p:spTree>
    <p:extLst>
      <p:ext uri="{BB962C8B-B14F-4D97-AF65-F5344CB8AC3E}">
        <p14:creationId xmlns:p14="http://schemas.microsoft.com/office/powerpoint/2010/main" val="1437867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2204049" y="-103098"/>
            <a:ext cx="7772400" cy="1325563"/>
          </a:xfrm>
        </p:spPr>
        <p:txBody>
          <a:bodyPr/>
          <a:lstStyle/>
          <a:p>
            <a:pPr algn="ctr"/>
            <a:r>
              <a:rPr lang="en-US">
                <a:solidFill>
                  <a:srgbClr val="808080"/>
                </a:solidFill>
                <a:cs typeface="Calibri Light"/>
              </a:rPr>
              <a:t>Google Classroom</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10</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10</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12" name="Content Placeholder 11" descr="Google Classroom Resources - Central Private School">
            <a:extLst>
              <a:ext uri="{FF2B5EF4-FFF2-40B4-BE49-F238E27FC236}">
                <a16:creationId xmlns:a16="http://schemas.microsoft.com/office/drawing/2014/main" id="{A6C3B941-8681-0172-421C-ADAA466976BC}"/>
              </a:ext>
            </a:extLst>
          </p:cNvPr>
          <p:cNvPicPr>
            <a:picLocks noGrp="1" noChangeAspect="1"/>
          </p:cNvPicPr>
          <p:nvPr>
            <p:ph idx="1"/>
          </p:nvPr>
        </p:nvPicPr>
        <p:blipFill rotWithShape="1">
          <a:blip r:embed="rId4"/>
          <a:srcRect l="3724" t="45611" r="51296" b="41223"/>
          <a:stretch/>
        </p:blipFill>
        <p:spPr>
          <a:xfrm>
            <a:off x="83586" y="2854325"/>
            <a:ext cx="3074844" cy="1163889"/>
          </a:xfrm>
        </p:spPr>
      </p:pic>
      <p:pic>
        <p:nvPicPr>
          <p:cNvPr id="14" name="Content Placeholder 11" descr="Google Classroom Resources - Central Private School">
            <a:extLst>
              <a:ext uri="{FF2B5EF4-FFF2-40B4-BE49-F238E27FC236}">
                <a16:creationId xmlns:a16="http://schemas.microsoft.com/office/drawing/2014/main" id="{30663180-E1FB-E0E6-60CA-0B977B13EC4A}"/>
              </a:ext>
            </a:extLst>
          </p:cNvPr>
          <p:cNvPicPr>
            <a:picLocks noChangeAspect="1"/>
          </p:cNvPicPr>
          <p:nvPr/>
        </p:nvPicPr>
        <p:blipFill rotWithShape="1">
          <a:blip r:embed="rId4"/>
          <a:srcRect l="4596" t="9661" r="51316" b="74407"/>
          <a:stretch/>
        </p:blipFill>
        <p:spPr>
          <a:xfrm>
            <a:off x="147086" y="1012825"/>
            <a:ext cx="3009053" cy="1408971"/>
          </a:xfrm>
          <a:prstGeom prst="rect">
            <a:avLst/>
          </a:prstGeom>
        </p:spPr>
      </p:pic>
      <p:pic>
        <p:nvPicPr>
          <p:cNvPr id="16" name="Content Placeholder 11" descr="Google Classroom Resources - Central Private School">
            <a:extLst>
              <a:ext uri="{FF2B5EF4-FFF2-40B4-BE49-F238E27FC236}">
                <a16:creationId xmlns:a16="http://schemas.microsoft.com/office/drawing/2014/main" id="{CBDC6647-3D01-5717-F689-73933FCA5DAA}"/>
              </a:ext>
            </a:extLst>
          </p:cNvPr>
          <p:cNvPicPr>
            <a:picLocks noChangeAspect="1"/>
          </p:cNvPicPr>
          <p:nvPr/>
        </p:nvPicPr>
        <p:blipFill rotWithShape="1">
          <a:blip r:embed="rId4"/>
          <a:srcRect l="51974" t="9322" r="3728" b="73898"/>
          <a:stretch/>
        </p:blipFill>
        <p:spPr>
          <a:xfrm>
            <a:off x="3157501" y="1012825"/>
            <a:ext cx="3008536" cy="1459705"/>
          </a:xfrm>
          <a:prstGeom prst="rect">
            <a:avLst/>
          </a:prstGeom>
        </p:spPr>
      </p:pic>
      <p:pic>
        <p:nvPicPr>
          <p:cNvPr id="18" name="Content Placeholder 11" descr="Google Classroom Resources - Central Private School">
            <a:extLst>
              <a:ext uri="{FF2B5EF4-FFF2-40B4-BE49-F238E27FC236}">
                <a16:creationId xmlns:a16="http://schemas.microsoft.com/office/drawing/2014/main" id="{699F1CA7-4189-9871-6AFC-62CAD6FFF1DF}"/>
              </a:ext>
            </a:extLst>
          </p:cNvPr>
          <p:cNvPicPr>
            <a:picLocks noChangeAspect="1"/>
          </p:cNvPicPr>
          <p:nvPr/>
        </p:nvPicPr>
        <p:blipFill rotWithShape="1">
          <a:blip r:embed="rId4"/>
          <a:srcRect l="3947" t="26825" r="3728" b="54329"/>
          <a:stretch/>
        </p:blipFill>
        <p:spPr>
          <a:xfrm>
            <a:off x="6217686" y="1012825"/>
            <a:ext cx="5343841" cy="1411194"/>
          </a:xfrm>
          <a:prstGeom prst="rect">
            <a:avLst/>
          </a:prstGeom>
        </p:spPr>
      </p:pic>
      <p:pic>
        <p:nvPicPr>
          <p:cNvPr id="20" name="Content Placeholder 11" descr="Google Classroom Resources - Central Private School">
            <a:extLst>
              <a:ext uri="{FF2B5EF4-FFF2-40B4-BE49-F238E27FC236}">
                <a16:creationId xmlns:a16="http://schemas.microsoft.com/office/drawing/2014/main" id="{C57A0123-F6C9-402A-3A57-B02CEFA7DF62}"/>
              </a:ext>
            </a:extLst>
          </p:cNvPr>
          <p:cNvPicPr>
            <a:picLocks noChangeAspect="1"/>
          </p:cNvPicPr>
          <p:nvPr/>
        </p:nvPicPr>
        <p:blipFill rotWithShape="1">
          <a:blip r:embed="rId4"/>
          <a:srcRect l="3153" t="58813" r="2768" b="18136"/>
          <a:stretch/>
        </p:blipFill>
        <p:spPr>
          <a:xfrm>
            <a:off x="6223000" y="2473325"/>
            <a:ext cx="5445376" cy="1726123"/>
          </a:xfrm>
          <a:prstGeom prst="rect">
            <a:avLst/>
          </a:prstGeom>
        </p:spPr>
      </p:pic>
      <p:pic>
        <p:nvPicPr>
          <p:cNvPr id="22" name="Content Placeholder 11" descr="Google Classroom Resources - Central Private School">
            <a:extLst>
              <a:ext uri="{FF2B5EF4-FFF2-40B4-BE49-F238E27FC236}">
                <a16:creationId xmlns:a16="http://schemas.microsoft.com/office/drawing/2014/main" id="{4AA84434-100E-C384-27F8-C4BEEB36E6BB}"/>
              </a:ext>
            </a:extLst>
          </p:cNvPr>
          <p:cNvPicPr>
            <a:picLocks noChangeAspect="1"/>
          </p:cNvPicPr>
          <p:nvPr/>
        </p:nvPicPr>
        <p:blipFill rotWithShape="1">
          <a:blip r:embed="rId4"/>
          <a:srcRect l="51974" t="45763" r="3289" b="40847"/>
          <a:stretch/>
        </p:blipFill>
        <p:spPr>
          <a:xfrm>
            <a:off x="3170201" y="2816225"/>
            <a:ext cx="3046656" cy="1231248"/>
          </a:xfrm>
          <a:prstGeom prst="rect">
            <a:avLst/>
          </a:prstGeom>
        </p:spPr>
      </p:pic>
      <p:pic>
        <p:nvPicPr>
          <p:cNvPr id="24" name="Picture 23" descr="Google Classroom Resources - Central Private School">
            <a:extLst>
              <a:ext uri="{FF2B5EF4-FFF2-40B4-BE49-F238E27FC236}">
                <a16:creationId xmlns:a16="http://schemas.microsoft.com/office/drawing/2014/main" id="{BE26AC3A-44DA-DC69-8E2D-B680C8E938B4}"/>
              </a:ext>
            </a:extLst>
          </p:cNvPr>
          <p:cNvPicPr>
            <a:picLocks noChangeAspect="1"/>
          </p:cNvPicPr>
          <p:nvPr/>
        </p:nvPicPr>
        <p:blipFill rotWithShape="1">
          <a:blip r:embed="rId4"/>
          <a:srcRect l="3764" t="82197" r="51718" b="2904"/>
          <a:stretch/>
        </p:blipFill>
        <p:spPr>
          <a:xfrm>
            <a:off x="2374900" y="4445000"/>
            <a:ext cx="3460070" cy="1498637"/>
          </a:xfrm>
          <a:prstGeom prst="rect">
            <a:avLst/>
          </a:prstGeom>
        </p:spPr>
      </p:pic>
      <p:pic>
        <p:nvPicPr>
          <p:cNvPr id="26" name="Picture 25" descr="Google Classroom Resources - Central Private School">
            <a:extLst>
              <a:ext uri="{FF2B5EF4-FFF2-40B4-BE49-F238E27FC236}">
                <a16:creationId xmlns:a16="http://schemas.microsoft.com/office/drawing/2014/main" id="{B4601B06-7462-177C-60D0-45BEA65C73F8}"/>
              </a:ext>
            </a:extLst>
          </p:cNvPr>
          <p:cNvPicPr>
            <a:picLocks noChangeAspect="1"/>
          </p:cNvPicPr>
          <p:nvPr/>
        </p:nvPicPr>
        <p:blipFill rotWithShape="1">
          <a:blip r:embed="rId4"/>
          <a:srcRect l="49837" t="82197" r="3505" b="2904"/>
          <a:stretch/>
        </p:blipFill>
        <p:spPr>
          <a:xfrm>
            <a:off x="5867399" y="4445000"/>
            <a:ext cx="3626462" cy="1498637"/>
          </a:xfrm>
          <a:prstGeom prst="rect">
            <a:avLst/>
          </a:prstGeom>
        </p:spPr>
      </p:pic>
    </p:spTree>
    <p:extLst>
      <p:ext uri="{BB962C8B-B14F-4D97-AF65-F5344CB8AC3E}">
        <p14:creationId xmlns:p14="http://schemas.microsoft.com/office/powerpoint/2010/main" val="2163982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Learning Web</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48729" y="1825625"/>
            <a:ext cx="11737674" cy="4810588"/>
          </a:xfrm>
        </p:spPr>
        <p:txBody>
          <a:bodyPr vert="horz" lIns="91440" tIns="45720" rIns="91440" bIns="45720" rtlCol="0" anchor="t">
            <a:normAutofit lnSpcReduction="10000"/>
          </a:bodyPr>
          <a:lstStyle/>
          <a:p>
            <a:pPr marL="0" indent="0">
              <a:buNone/>
            </a:pPr>
            <a:r>
              <a:rPr lang="en-US">
                <a:solidFill>
                  <a:srgbClr val="7030A0"/>
                </a:solidFill>
                <a:cs typeface="Calibri" panose="020F0502020204030204"/>
              </a:rPr>
              <a:t>You can find our Learning Webs on our website. These change each half term and explain what your children will be learning.</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This half term: What's the Weather?</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Autumn 2: To Infinity and Beyond</a:t>
            </a:r>
          </a:p>
          <a:p>
            <a:pPr marL="0" indent="0">
              <a:buNone/>
            </a:pPr>
            <a:r>
              <a:rPr lang="en-US">
                <a:solidFill>
                  <a:srgbClr val="7030A0"/>
                </a:solidFill>
                <a:cs typeface="Calibri" panose="020F0502020204030204"/>
              </a:rPr>
              <a:t>Spring 1: London's Burning</a:t>
            </a:r>
          </a:p>
          <a:p>
            <a:pPr marL="0" indent="0">
              <a:buNone/>
            </a:pPr>
            <a:r>
              <a:rPr lang="en-US">
                <a:solidFill>
                  <a:srgbClr val="7030A0"/>
                </a:solidFill>
                <a:cs typeface="Calibri" panose="020F0502020204030204"/>
              </a:rPr>
              <a:t>Spring 2: Animal Kingdom</a:t>
            </a:r>
          </a:p>
          <a:p>
            <a:pPr marL="0" indent="0">
              <a:buNone/>
            </a:pPr>
            <a:r>
              <a:rPr lang="en-US">
                <a:solidFill>
                  <a:srgbClr val="7030A0"/>
                </a:solidFill>
                <a:cs typeface="Calibri" panose="020F0502020204030204"/>
              </a:rPr>
              <a:t>Summer 1: Secret Garden</a:t>
            </a:r>
          </a:p>
          <a:p>
            <a:pPr marL="0" indent="0">
              <a:buNone/>
            </a:pPr>
            <a:r>
              <a:rPr lang="en-US">
                <a:solidFill>
                  <a:srgbClr val="7030A0"/>
                </a:solidFill>
                <a:cs typeface="Calibri" panose="020F0502020204030204"/>
              </a:rPr>
              <a:t>Summer 2: There's No Place Like Home</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11</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11</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9" name="Picture 8">
            <a:extLst>
              <a:ext uri="{FF2B5EF4-FFF2-40B4-BE49-F238E27FC236}">
                <a16:creationId xmlns:a16="http://schemas.microsoft.com/office/drawing/2014/main" id="{6E99F24A-6172-D5E5-AD44-B2674310DDD5}"/>
              </a:ext>
            </a:extLst>
          </p:cNvPr>
          <p:cNvPicPr>
            <a:picLocks noChangeAspect="1"/>
          </p:cNvPicPr>
          <p:nvPr/>
        </p:nvPicPr>
        <p:blipFill>
          <a:blip r:embed="rId4"/>
          <a:srcRect l="23508" t="26609" r="22538" b="9490"/>
          <a:stretch/>
        </p:blipFill>
        <p:spPr>
          <a:xfrm>
            <a:off x="6154949" y="2754701"/>
            <a:ext cx="5506955" cy="3666896"/>
          </a:xfrm>
          <a:prstGeom prst="rect">
            <a:avLst/>
          </a:prstGeom>
        </p:spPr>
      </p:pic>
    </p:spTree>
    <p:extLst>
      <p:ext uri="{BB962C8B-B14F-4D97-AF65-F5344CB8AC3E}">
        <p14:creationId xmlns:p14="http://schemas.microsoft.com/office/powerpoint/2010/main" val="1923900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0C79B8-4E78-44F9-6757-8A38EB518302}"/>
              </a:ext>
            </a:extLst>
          </p:cNvPr>
          <p:cNvPicPr>
            <a:picLocks noChangeAspect="1"/>
          </p:cNvPicPr>
          <p:nvPr/>
        </p:nvPicPr>
        <p:blipFill>
          <a:blip r:embed="rId3"/>
          <a:stretch>
            <a:fillRect/>
          </a:stretch>
        </p:blipFill>
        <p:spPr>
          <a:xfrm>
            <a:off x="1530212" y="1734606"/>
            <a:ext cx="3019790" cy="2150279"/>
          </a:xfrm>
          <a:prstGeom prst="rect">
            <a:avLst/>
          </a:prstGeom>
        </p:spPr>
      </p:pic>
      <p:pic>
        <p:nvPicPr>
          <p:cNvPr id="4" name="Picture 3">
            <a:extLst>
              <a:ext uri="{FF2B5EF4-FFF2-40B4-BE49-F238E27FC236}">
                <a16:creationId xmlns:a16="http://schemas.microsoft.com/office/drawing/2014/main" id="{329504C6-1EF6-342C-A293-E123F514D56B}"/>
              </a:ext>
            </a:extLst>
          </p:cNvPr>
          <p:cNvPicPr>
            <a:picLocks noChangeAspect="1"/>
          </p:cNvPicPr>
          <p:nvPr/>
        </p:nvPicPr>
        <p:blipFill>
          <a:blip r:embed="rId4"/>
          <a:stretch>
            <a:fillRect/>
          </a:stretch>
        </p:blipFill>
        <p:spPr>
          <a:xfrm>
            <a:off x="620485" y="3884885"/>
            <a:ext cx="4839244" cy="1323439"/>
          </a:xfrm>
          <a:prstGeom prst="rect">
            <a:avLst/>
          </a:prstGeom>
        </p:spPr>
      </p:pic>
      <p:pic>
        <p:nvPicPr>
          <p:cNvPr id="5" name="Picture 4">
            <a:extLst>
              <a:ext uri="{FF2B5EF4-FFF2-40B4-BE49-F238E27FC236}">
                <a16:creationId xmlns:a16="http://schemas.microsoft.com/office/drawing/2014/main" id="{B11AD810-8435-4F57-E04C-EA633DB1302E}"/>
              </a:ext>
            </a:extLst>
          </p:cNvPr>
          <p:cNvPicPr>
            <a:picLocks noChangeAspect="1"/>
          </p:cNvPicPr>
          <p:nvPr/>
        </p:nvPicPr>
        <p:blipFill>
          <a:blip r:embed="rId5"/>
          <a:stretch>
            <a:fillRect/>
          </a:stretch>
        </p:blipFill>
        <p:spPr>
          <a:xfrm>
            <a:off x="826686" y="5619286"/>
            <a:ext cx="4539343" cy="947342"/>
          </a:xfrm>
          <a:prstGeom prst="rect">
            <a:avLst/>
          </a:prstGeom>
        </p:spPr>
      </p:pic>
      <p:sp>
        <p:nvSpPr>
          <p:cNvPr id="6" name="TextBox 7">
            <a:extLst>
              <a:ext uri="{FF2B5EF4-FFF2-40B4-BE49-F238E27FC236}">
                <a16:creationId xmlns:a16="http://schemas.microsoft.com/office/drawing/2014/main" id="{FD4F64C0-2F02-227E-DE25-0FCE03B19C9C}"/>
              </a:ext>
            </a:extLst>
          </p:cNvPr>
          <p:cNvSpPr txBox="1"/>
          <p:nvPr/>
        </p:nvSpPr>
        <p:spPr>
          <a:xfrm>
            <a:off x="5727144" y="2361526"/>
            <a:ext cx="5845629"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dirty="0"/>
              <a:t>Trauma Informed Approach </a:t>
            </a:r>
          </a:p>
        </p:txBody>
      </p:sp>
      <p:sp>
        <p:nvSpPr>
          <p:cNvPr id="8" name="TextBox 12">
            <a:extLst>
              <a:ext uri="{FF2B5EF4-FFF2-40B4-BE49-F238E27FC236}">
                <a16:creationId xmlns:a16="http://schemas.microsoft.com/office/drawing/2014/main" id="{A1616815-41E0-8309-414A-29764498C849}"/>
              </a:ext>
            </a:extLst>
          </p:cNvPr>
          <p:cNvSpPr txBox="1"/>
          <p:nvPr/>
        </p:nvSpPr>
        <p:spPr>
          <a:xfrm>
            <a:off x="5727144" y="5619286"/>
            <a:ext cx="4931229"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dirty="0"/>
              <a:t>Healthy relationships</a:t>
            </a:r>
          </a:p>
        </p:txBody>
      </p:sp>
      <p:sp>
        <p:nvSpPr>
          <p:cNvPr id="10" name="TextBox 13">
            <a:extLst>
              <a:ext uri="{FF2B5EF4-FFF2-40B4-BE49-F238E27FC236}">
                <a16:creationId xmlns:a16="http://schemas.microsoft.com/office/drawing/2014/main" id="{0BC740A0-5540-836D-5CCB-3F9B1B497D3D}"/>
              </a:ext>
            </a:extLst>
          </p:cNvPr>
          <p:cNvSpPr txBox="1"/>
          <p:nvPr/>
        </p:nvSpPr>
        <p:spPr>
          <a:xfrm>
            <a:off x="5727144" y="4007995"/>
            <a:ext cx="4626430" cy="120032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dirty="0"/>
              <a:t>Belonging and emotional wellbeing</a:t>
            </a:r>
          </a:p>
        </p:txBody>
      </p:sp>
      <p:sp>
        <p:nvSpPr>
          <p:cNvPr id="12" name="TextBox 15">
            <a:extLst>
              <a:ext uri="{FF2B5EF4-FFF2-40B4-BE49-F238E27FC236}">
                <a16:creationId xmlns:a16="http://schemas.microsoft.com/office/drawing/2014/main" id="{54590C0C-D2D9-1D53-F9DB-E3BB8CF847FF}"/>
              </a:ext>
            </a:extLst>
          </p:cNvPr>
          <p:cNvSpPr txBox="1"/>
          <p:nvPr/>
        </p:nvSpPr>
        <p:spPr>
          <a:xfrm>
            <a:off x="228599" y="291371"/>
            <a:ext cx="11734802" cy="132343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4000" b="1" dirty="0">
                <a:solidFill>
                  <a:srgbClr val="7030A0"/>
                </a:solidFill>
              </a:rPr>
              <a:t>Supporting children to feel safe, understood and ready to learn</a:t>
            </a:r>
          </a:p>
        </p:txBody>
      </p:sp>
    </p:spTree>
    <p:extLst>
      <p:ext uri="{BB962C8B-B14F-4D97-AF65-F5344CB8AC3E}">
        <p14:creationId xmlns:p14="http://schemas.microsoft.com/office/powerpoint/2010/main" val="49770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Trips</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48729" y="1825625"/>
            <a:ext cx="11737674" cy="4810588"/>
          </a:xfrm>
        </p:spPr>
        <p:txBody>
          <a:bodyPr vert="horz" lIns="91440" tIns="45720" rIns="91440" bIns="45720" rtlCol="0" anchor="t">
            <a:normAutofit/>
          </a:bodyPr>
          <a:lstStyle/>
          <a:p>
            <a:pPr marL="0" indent="0">
              <a:buNone/>
            </a:pPr>
            <a:r>
              <a:rPr lang="en-US">
                <a:solidFill>
                  <a:srgbClr val="7030A0"/>
                </a:solidFill>
                <a:cs typeface="Calibri" panose="020F0502020204030204"/>
              </a:rPr>
              <a:t>You will be informed of planned trips via emails and Arbor.  </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You will need to give permission for your child to attend each trip via the Arbor app. </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If you would like to attend the trip to support as a parent volunteer, please speak to your class teacher. We try to accommodate as many parents as we can and will try our best to ensure this remains fair for all. </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13</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13</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Arbor Parent App">
            <a:extLst>
              <a:ext uri="{FF2B5EF4-FFF2-40B4-BE49-F238E27FC236}">
                <a16:creationId xmlns:a16="http://schemas.microsoft.com/office/drawing/2014/main" id="{914743BD-93BA-76EF-3113-F84521994176}"/>
              </a:ext>
            </a:extLst>
          </p:cNvPr>
          <p:cNvPicPr>
            <a:picLocks noChangeAspect="1"/>
          </p:cNvPicPr>
          <p:nvPr/>
        </p:nvPicPr>
        <p:blipFill>
          <a:blip r:embed="rId4"/>
          <a:stretch>
            <a:fillRect/>
          </a:stretch>
        </p:blipFill>
        <p:spPr>
          <a:xfrm>
            <a:off x="9574948" y="1388947"/>
            <a:ext cx="1778852" cy="873355"/>
          </a:xfrm>
          <a:prstGeom prst="rect">
            <a:avLst/>
          </a:prstGeom>
        </p:spPr>
      </p:pic>
    </p:spTree>
    <p:extLst>
      <p:ext uri="{BB962C8B-B14F-4D97-AF65-F5344CB8AC3E}">
        <p14:creationId xmlns:p14="http://schemas.microsoft.com/office/powerpoint/2010/main" val="2253719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Staying Up to Date</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1" y="1825625"/>
            <a:ext cx="10402040" cy="3599151"/>
          </a:xfrm>
        </p:spPr>
        <p:txBody>
          <a:bodyPr vert="horz" lIns="91440" tIns="45720" rIns="91440" bIns="45720" rtlCol="0" anchor="t">
            <a:normAutofit fontScale="92500" lnSpcReduction="10000"/>
          </a:bodyPr>
          <a:lstStyle/>
          <a:p>
            <a:pPr marL="0" indent="0">
              <a:buNone/>
            </a:pPr>
            <a:r>
              <a:rPr lang="en-US">
                <a:solidFill>
                  <a:srgbClr val="7030A0"/>
                </a:solidFill>
                <a:cs typeface="Calibri"/>
              </a:rPr>
              <a:t>The best way to stay updated with school news in through social media.</a:t>
            </a:r>
            <a:endParaRPr lang="en-US"/>
          </a:p>
          <a:p>
            <a:endParaRPr lang="en-US">
              <a:solidFill>
                <a:srgbClr val="7030A0"/>
              </a:solidFill>
              <a:cs typeface="Calibri"/>
            </a:endParaRPr>
          </a:p>
          <a:p>
            <a:pPr marL="0" indent="0">
              <a:buNone/>
            </a:pPr>
            <a:r>
              <a:rPr lang="en-US">
                <a:solidFill>
                  <a:srgbClr val="7030A0"/>
                </a:solidFill>
                <a:cs typeface="Calibri"/>
              </a:rPr>
              <a:t>You can also download the Arbor app on your phone which enables you to receive information from your school about your child. You can also use this app to pay for trips, clubs and lunch meals. </a:t>
            </a:r>
            <a:r>
              <a:rPr lang="en-US">
                <a:solidFill>
                  <a:srgbClr val="7030A0"/>
                </a:solidFill>
              </a:rPr>
              <a:t>Check your emails for your username, this will have a link to click on. </a:t>
            </a:r>
          </a:p>
          <a:p>
            <a:pPr marL="0" indent="0">
              <a:buNone/>
            </a:pPr>
            <a:endParaRPr lang="en-US">
              <a:solidFill>
                <a:srgbClr val="7030A0"/>
              </a:solidFill>
              <a:cs typeface="Calibri"/>
            </a:endParaRPr>
          </a:p>
          <a:p>
            <a:pPr marL="0" indent="0">
              <a:buNone/>
            </a:pPr>
            <a:endParaRPr lang="en-US">
              <a:solidFill>
                <a:srgbClr val="7030A0"/>
              </a:solidFill>
              <a:cs typeface="Calibri"/>
            </a:endParaRPr>
          </a:p>
          <a:p>
            <a:pPr marL="0" indent="0">
              <a:buNone/>
            </a:pPr>
            <a:r>
              <a:rPr lang="en-US">
                <a:solidFill>
                  <a:srgbClr val="7030A0"/>
                </a:solidFill>
                <a:cs typeface="Calibri"/>
              </a:rPr>
              <a:t>If you need help with this, we can support you at the end of the meeting.</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14</a:t>
            </a:fld>
            <a:endParaRPr lang="en-US"/>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Arbor Parent App">
            <a:extLst>
              <a:ext uri="{FF2B5EF4-FFF2-40B4-BE49-F238E27FC236}">
                <a16:creationId xmlns:a16="http://schemas.microsoft.com/office/drawing/2014/main" id="{F5225DB2-9A3A-357D-D5D8-2FF2DF778400}"/>
              </a:ext>
            </a:extLst>
          </p:cNvPr>
          <p:cNvPicPr>
            <a:picLocks noChangeAspect="1"/>
          </p:cNvPicPr>
          <p:nvPr/>
        </p:nvPicPr>
        <p:blipFill>
          <a:blip r:embed="rId4"/>
          <a:stretch>
            <a:fillRect/>
          </a:stretch>
        </p:blipFill>
        <p:spPr>
          <a:xfrm>
            <a:off x="9461388" y="5723105"/>
            <a:ext cx="1778852" cy="873355"/>
          </a:xfrm>
          <a:prstGeom prst="rect">
            <a:avLst/>
          </a:prstGeom>
        </p:spPr>
      </p:pic>
      <p:pic>
        <p:nvPicPr>
          <p:cNvPr id="6" name="Picture 5">
            <a:extLst>
              <a:ext uri="{FF2B5EF4-FFF2-40B4-BE49-F238E27FC236}">
                <a16:creationId xmlns:a16="http://schemas.microsoft.com/office/drawing/2014/main" id="{98343FEC-AD0F-7F14-A36E-B3CFE887EB78}"/>
              </a:ext>
            </a:extLst>
          </p:cNvPr>
          <p:cNvPicPr>
            <a:picLocks noChangeAspect="1"/>
          </p:cNvPicPr>
          <p:nvPr/>
        </p:nvPicPr>
        <p:blipFill>
          <a:blip r:embed="rId5"/>
          <a:stretch>
            <a:fillRect/>
          </a:stretch>
        </p:blipFill>
        <p:spPr>
          <a:xfrm>
            <a:off x="1230701" y="5549788"/>
            <a:ext cx="1061050" cy="1046672"/>
          </a:xfrm>
          <a:prstGeom prst="rect">
            <a:avLst/>
          </a:prstGeom>
        </p:spPr>
      </p:pic>
      <p:pic>
        <p:nvPicPr>
          <p:cNvPr id="9" name="Picture 8">
            <a:extLst>
              <a:ext uri="{FF2B5EF4-FFF2-40B4-BE49-F238E27FC236}">
                <a16:creationId xmlns:a16="http://schemas.microsoft.com/office/drawing/2014/main" id="{75A3E225-E76A-9E41-D0B1-764DD6373F96}"/>
              </a:ext>
            </a:extLst>
          </p:cNvPr>
          <p:cNvPicPr>
            <a:picLocks noChangeAspect="1"/>
          </p:cNvPicPr>
          <p:nvPr/>
        </p:nvPicPr>
        <p:blipFill rotWithShape="1">
          <a:blip r:embed="rId6"/>
          <a:srcRect t="8204" b="9901"/>
          <a:stretch/>
        </p:blipFill>
        <p:spPr>
          <a:xfrm>
            <a:off x="4275587" y="5424776"/>
            <a:ext cx="2743200" cy="1296699"/>
          </a:xfrm>
          <a:prstGeom prst="rect">
            <a:avLst/>
          </a:prstGeom>
        </p:spPr>
      </p:pic>
      <p:pic>
        <p:nvPicPr>
          <p:cNvPr id="10" name="Picture 9" descr="Facebook - Home | Facebook">
            <a:extLst>
              <a:ext uri="{FF2B5EF4-FFF2-40B4-BE49-F238E27FC236}">
                <a16:creationId xmlns:a16="http://schemas.microsoft.com/office/drawing/2014/main" id="{86996878-85B2-09A9-B969-871133A101C1}"/>
              </a:ext>
            </a:extLst>
          </p:cNvPr>
          <p:cNvPicPr>
            <a:picLocks noChangeAspect="1"/>
          </p:cNvPicPr>
          <p:nvPr/>
        </p:nvPicPr>
        <p:blipFill>
          <a:blip r:embed="rId7"/>
          <a:stretch>
            <a:fillRect/>
          </a:stretch>
        </p:blipFill>
        <p:spPr>
          <a:xfrm>
            <a:off x="2925344" y="5541312"/>
            <a:ext cx="1076325" cy="1063625"/>
          </a:xfrm>
          <a:prstGeom prst="rect">
            <a:avLst/>
          </a:prstGeom>
        </p:spPr>
      </p:pic>
    </p:spTree>
    <p:extLst>
      <p:ext uri="{BB962C8B-B14F-4D97-AF65-F5344CB8AC3E}">
        <p14:creationId xmlns:p14="http://schemas.microsoft.com/office/powerpoint/2010/main" val="2803011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endParaRPr lang="en-GB" sz="1645"/>
            </a:p>
          </p:txBody>
        </p:sp>
        <p:sp>
          <p:nvSpPr>
            <p:cNvPr id="4" name="TextBox 4"/>
            <p:cNvSpPr txBox="1"/>
            <p:nvPr/>
          </p:nvSpPr>
          <p:spPr>
            <a:xfrm>
              <a:off x="0" y="-38100"/>
              <a:ext cx="2831344" cy="928648"/>
            </a:xfrm>
            <a:prstGeom prst="rect">
              <a:avLst/>
            </a:prstGeom>
          </p:spPr>
          <p:txBody>
            <a:bodyPr lIns="38658" tIns="38658" rIns="38658" bIns="38658" rtlCol="0" anchor="ctr"/>
            <a:lstStyle/>
            <a:p>
              <a:pPr algn="ctr">
                <a:lnSpc>
                  <a:spcPts val="2024"/>
                </a:lnSpc>
                <a:spcBef>
                  <a:spcPct val="0"/>
                </a:spcBef>
              </a:pPr>
              <a:endParaRPr sz="1645"/>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sz="1645"/>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3"/>
            <a:stretch>
              <a:fillRect/>
            </a:stretch>
          </a:blipFill>
        </p:spPr>
        <p:txBody>
          <a:bodyPr/>
          <a:lstStyle/>
          <a:p>
            <a:endParaRPr lang="en-GB" sz="1645"/>
          </a:p>
        </p:txBody>
      </p:sp>
      <p:sp>
        <p:nvSpPr>
          <p:cNvPr id="8" name="Freeform 8"/>
          <p:cNvSpPr/>
          <p:nvPr/>
        </p:nvSpPr>
        <p:spPr>
          <a:xfrm>
            <a:off x="257810" y="2169175"/>
            <a:ext cx="3232047" cy="274320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sz="1645"/>
          </a:p>
        </p:txBody>
      </p:sp>
      <p:sp>
        <p:nvSpPr>
          <p:cNvPr id="9" name="TextBox 9"/>
          <p:cNvSpPr txBox="1"/>
          <p:nvPr/>
        </p:nvSpPr>
        <p:spPr>
          <a:xfrm>
            <a:off x="290618" y="265736"/>
            <a:ext cx="6558755" cy="1769715"/>
          </a:xfrm>
          <a:prstGeom prst="rect">
            <a:avLst/>
          </a:prstGeom>
        </p:spPr>
        <p:txBody>
          <a:bodyPr wrap="square" lIns="0" tIns="0" rIns="0" bIns="0" rtlCol="0" anchor="t">
            <a:spAutoFit/>
          </a:bodyPr>
          <a:lstStyle/>
          <a:p>
            <a:pPr>
              <a:lnSpc>
                <a:spcPts val="6873"/>
              </a:lnSpc>
            </a:pPr>
            <a:r>
              <a:rPr lang="en-US" sz="6873" b="1">
                <a:solidFill>
                  <a:srgbClr val="94268F"/>
                </a:solidFill>
                <a:latin typeface="Big Shoulders Display Bold"/>
                <a:ea typeface="Big Shoulders Display Bold"/>
                <a:cs typeface="Big Shoulders Display Bold"/>
                <a:sym typeface="Big Shoulders Display Bold"/>
              </a:rPr>
              <a:t>FRIENDS OF </a:t>
            </a:r>
          </a:p>
          <a:p>
            <a:pPr>
              <a:lnSpc>
                <a:spcPts val="6873"/>
              </a:lnSpc>
            </a:pPr>
            <a:r>
              <a:rPr lang="en-US" sz="6873" b="1">
                <a:solidFill>
                  <a:srgbClr val="94268F"/>
                </a:solidFill>
                <a:latin typeface="Big Shoulders Display Bold"/>
                <a:ea typeface="Big Shoulders Display Bold"/>
                <a:cs typeface="Big Shoulders Display Bold"/>
                <a:sym typeface="Big Shoulders Display Bold"/>
              </a:rPr>
              <a:t>WOODPECKER</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algn="ctr">
              <a:lnSpc>
                <a:spcPts val="2558"/>
              </a:lnSpc>
              <a:spcBef>
                <a:spcPct val="0"/>
              </a:spcBef>
            </a:pPr>
            <a:r>
              <a:rPr lang="en-US" sz="3200" b="1">
                <a:solidFill>
                  <a:srgbClr val="ED1C24"/>
                </a:solidFill>
                <a:latin typeface="Poppins Bold"/>
                <a:ea typeface="Poppins Bold"/>
                <a:cs typeface="Poppins Bold"/>
                <a:sym typeface="Poppins Bold"/>
              </a:rPr>
              <a:t>CALLING ALL PARENTS &amp; CARERS! </a:t>
            </a:r>
          </a:p>
          <a:p>
            <a:pPr algn="ctr">
              <a:lnSpc>
                <a:spcPts val="2558"/>
              </a:lnSpc>
              <a:spcBef>
                <a:spcPct val="0"/>
              </a:spcBef>
            </a:pPr>
            <a:r>
              <a:rPr lang="en-US" sz="3200" b="1">
                <a:solidFill>
                  <a:srgbClr val="ED1C24"/>
                </a:solidFill>
                <a:latin typeface="Poppins Bold"/>
                <a:ea typeface="Poppins Bold"/>
                <a:cs typeface="Poppins Bold"/>
                <a:sym typeface="Poppins Bold"/>
              </a:rPr>
              <a:t>WE NEED YOUR HELP</a:t>
            </a:r>
            <a:r>
              <a:rPr lang="en-US" sz="1827" b="1">
                <a:solidFill>
                  <a:srgbClr val="ED1C24"/>
                </a:solidFill>
                <a:latin typeface="Poppins Bold"/>
                <a:ea typeface="Poppins Bold"/>
                <a:cs typeface="Poppins Bold"/>
                <a:sym typeface="Poppins Bold"/>
              </a:rPr>
              <a:t>!</a:t>
            </a:r>
          </a:p>
        </p:txBody>
      </p:sp>
      <p:sp>
        <p:nvSpPr>
          <p:cNvPr id="11" name="TextBox 11"/>
          <p:cNvSpPr txBox="1"/>
          <p:nvPr/>
        </p:nvSpPr>
        <p:spPr>
          <a:xfrm>
            <a:off x="406732" y="3473359"/>
            <a:ext cx="2934202" cy="1135375"/>
          </a:xfrm>
          <a:prstGeom prst="rect">
            <a:avLst/>
          </a:prstGeom>
        </p:spPr>
        <p:txBody>
          <a:bodyPr lIns="0" tIns="0" rIns="0" bIns="0" rtlCol="0" anchor="t">
            <a:spAutoFit/>
          </a:bodyPr>
          <a:lstStyle/>
          <a:p>
            <a:pPr algn="ctr">
              <a:lnSpc>
                <a:spcPts val="3016"/>
              </a:lnSpc>
              <a:spcBef>
                <a:spcPct val="0"/>
              </a:spcBef>
            </a:pPr>
            <a:r>
              <a:rPr lang="en-US" sz="2155">
                <a:solidFill>
                  <a:srgbClr val="2A2E30"/>
                </a:solidFill>
                <a:latin typeface="Poppins"/>
                <a:ea typeface="Poppins"/>
                <a:cs typeface="Poppins"/>
                <a:sym typeface="Poppins"/>
              </a:rPr>
              <a:t>Are you interested in becoming a Class Rep? </a:t>
            </a: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algn="ctr">
              <a:lnSpc>
                <a:spcPts val="2732"/>
              </a:lnSpc>
            </a:pPr>
            <a:r>
              <a:rPr lang="en-US" sz="1951">
                <a:solidFill>
                  <a:srgbClr val="2A2E30"/>
                </a:solidFill>
                <a:latin typeface="Poppins"/>
                <a:ea typeface="Poppins"/>
                <a:cs typeface="Poppins"/>
                <a:sym typeface="Poppins"/>
              </a:rPr>
              <a:t>We need you to help spread the word and drum up support for the events run by our Parent Teacher Association  throughout the year. </a:t>
            </a:r>
          </a:p>
          <a:p>
            <a:pPr algn="ctr">
              <a:lnSpc>
                <a:spcPts val="2732"/>
              </a:lnSpc>
            </a:pPr>
            <a:endParaRPr lang="en-US" sz="1951">
              <a:solidFill>
                <a:srgbClr val="2A2E30"/>
              </a:solidFill>
              <a:latin typeface="Poppins"/>
              <a:ea typeface="Poppins"/>
              <a:cs typeface="Poppins"/>
              <a:sym typeface="Poppins"/>
            </a:endParaRPr>
          </a:p>
          <a:p>
            <a:pPr algn="ctr">
              <a:lnSpc>
                <a:spcPts val="2732"/>
              </a:lnSpc>
              <a:spcBef>
                <a:spcPct val="0"/>
              </a:spcBef>
            </a:pPr>
            <a:endParaRPr lang="en-US" sz="1951">
              <a:solidFill>
                <a:srgbClr val="2A2E30"/>
              </a:solidFill>
              <a:latin typeface="Poppins"/>
              <a:ea typeface="Poppins"/>
              <a:cs typeface="Poppins"/>
              <a:sym typeface="Poppins"/>
            </a:endParaRPr>
          </a:p>
        </p:txBody>
      </p:sp>
      <p:sp>
        <p:nvSpPr>
          <p:cNvPr id="13" name="TextBox 13"/>
          <p:cNvSpPr txBox="1"/>
          <p:nvPr/>
        </p:nvSpPr>
        <p:spPr>
          <a:xfrm>
            <a:off x="3829463" y="5163099"/>
            <a:ext cx="3557819" cy="1247265"/>
          </a:xfrm>
          <a:prstGeom prst="rect">
            <a:avLst/>
          </a:prstGeom>
        </p:spPr>
        <p:txBody>
          <a:bodyPr lIns="0" tIns="0" rIns="0" bIns="0" rtlCol="0" anchor="t">
            <a:spAutoFit/>
          </a:bodyPr>
          <a:lstStyle/>
          <a:p>
            <a:pPr algn="ctr">
              <a:lnSpc>
                <a:spcPts val="3254"/>
              </a:lnSpc>
              <a:spcBef>
                <a:spcPct val="0"/>
              </a:spcBef>
            </a:pPr>
            <a:r>
              <a:rPr lang="en-US" sz="2324">
                <a:solidFill>
                  <a:srgbClr val="2A2E30"/>
                </a:solidFill>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5"/>
          <a:stretch>
            <a:fillRect/>
          </a:stretch>
        </p:blipFill>
        <p:spPr>
          <a:xfrm>
            <a:off x="8282186" y="115277"/>
            <a:ext cx="2900131" cy="290013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16</a:t>
            </a:fld>
            <a:endParaRPr lang="en-US"/>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3074" name="Picture 2" descr="Writing The Word Questions On A Blackboard Stock Photo - Download Image ...">
            <a:extLst>
              <a:ext uri="{FF2B5EF4-FFF2-40B4-BE49-F238E27FC236}">
                <a16:creationId xmlns:a16="http://schemas.microsoft.com/office/drawing/2014/main" id="{FB2A37CF-53EF-00BB-4BFF-1C3F0ED0E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3029" y="1068285"/>
            <a:ext cx="8205941" cy="5470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096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FolderSize xmlns="cd7f7c8a-c8d0-4a3a-89b8-482271a8509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5" ma:contentTypeDescription="Create a new document." ma:contentTypeScope="" ma:versionID="895115c2aa85c65d1e22503a4e584842">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806671755801c76668680d4d427cd0f"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element ref="ns2:FolderSiz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FolderSize" ma:index="22" nillable="true" ma:displayName="Folder Size" ma:format="Dropdown" ma:internalName="FolderSize"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627373-E00C-4825-8E7B-CD2A40776600}">
  <ds:schemaRefs>
    <ds:schemaRef ds:uri="http://purl.org/dc/terms/"/>
    <ds:schemaRef ds:uri="http://schemas.microsoft.com/office/2006/metadata/properties"/>
    <ds:schemaRef ds:uri="cd7f7c8a-c8d0-4a3a-89b8-482271a8509b"/>
    <ds:schemaRef ds:uri="822bd001-b475-4de8-9e6b-fe2612c29544"/>
    <ds:schemaRef ds:uri="http://purl.org/dc/elements/1.1/"/>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9500EF3-876B-4A3F-A4A5-59002800DA69}">
  <ds:schemaRefs>
    <ds:schemaRef ds:uri="http://schemas.microsoft.com/sharepoint/v3/contenttype/forms"/>
  </ds:schemaRefs>
</ds:datastoreItem>
</file>

<file path=customXml/itemProps3.xml><?xml version="1.0" encoding="utf-8"?>
<ds:datastoreItem xmlns:ds="http://schemas.openxmlformats.org/officeDocument/2006/customXml" ds:itemID="{DCD24B2F-DC5E-48FB-8307-8D2522E5D4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7f7c8a-c8d0-4a3a-89b8-482271a8509b"/>
    <ds:schemaRef ds:uri="822bd001-b475-4de8-9e6b-fe2612c295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1162</Words>
  <Application>Microsoft Office PowerPoint</Application>
  <PresentationFormat>Widescreen</PresentationFormat>
  <Paragraphs>177</Paragraphs>
  <Slides>16</Slides>
  <Notes>15</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The Team</vt:lpstr>
      <vt:lpstr>A typical day in Year 1</vt:lpstr>
      <vt:lpstr>School Uniform</vt:lpstr>
      <vt:lpstr>PE Kits</vt:lpstr>
      <vt:lpstr>Expectations</vt:lpstr>
      <vt:lpstr>Phonics Screening</vt:lpstr>
      <vt:lpstr>What Can You Do?</vt:lpstr>
      <vt:lpstr>Home Learning</vt:lpstr>
      <vt:lpstr>Google Classroom</vt:lpstr>
      <vt:lpstr>Learning Web</vt:lpstr>
      <vt:lpstr>PowerPoint Presentation</vt:lpstr>
      <vt:lpstr>Trips</vt:lpstr>
      <vt:lpstr>Staying Up to Date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James Mansfield</cp:lastModifiedBy>
  <cp:revision>12</cp:revision>
  <cp:lastPrinted>2024-09-09T11:37:07Z</cp:lastPrinted>
  <dcterms:created xsi:type="dcterms:W3CDTF">2021-05-26T17:13:06Z</dcterms:created>
  <dcterms:modified xsi:type="dcterms:W3CDTF">2026-09-18T17:05:24Z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0x0101001DEBA2EB4D77AF458D0D9FE8E00DA4F4</vt:lpwstr>
  </property>
  <property fmtid="{D5CDD505-2E9C-101B-9397-08002B2CF9AE}" pid="3" name="MediaServiceImageTags">
    <vt:lpwstr/>
  </property>
</Properties>
</file>