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sldIdLst>
    <p:sldId id="258" r:id="rId5"/>
    <p:sldId id="259" r:id="rId6"/>
    <p:sldId id="277" r:id="rId7"/>
    <p:sldId id="260" r:id="rId8"/>
    <p:sldId id="271" r:id="rId9"/>
    <p:sldId id="267" r:id="rId10"/>
    <p:sldId id="269" r:id="rId11"/>
    <p:sldId id="262" r:id="rId12"/>
    <p:sldId id="266" r:id="rId13"/>
    <p:sldId id="265" r:id="rId14"/>
    <p:sldId id="270" r:id="rId15"/>
    <p:sldId id="280" r:id="rId16"/>
    <p:sldId id="268" r:id="rId17"/>
    <p:sldId id="257" r:id="rId18"/>
    <p:sldId id="27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808080"/>
    <a:srgbClr val="A8189D"/>
    <a:srgbClr val="9817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olo Delfini" userId="3594db87-910f-45c7-a283-2c57649c9a57" providerId="ADAL" clId="{690F80B3-586C-4C85-B361-8F07910F41F1}"/>
    <pc:docChg chg="undo custSel addSld delSld modSld sldOrd">
      <pc:chgData name="Paolo Delfini" userId="3594db87-910f-45c7-a283-2c57649c9a57" providerId="ADAL" clId="{690F80B3-586C-4C85-B361-8F07910F41F1}" dt="2026-09-18T12:03:39.549" v="211" actId="20577"/>
      <pc:docMkLst>
        <pc:docMk/>
      </pc:docMkLst>
      <pc:sldChg chg="add">
        <pc:chgData name="Paolo Delfini" userId="3594db87-910f-45c7-a283-2c57649c9a57" providerId="ADAL" clId="{690F80B3-586C-4C85-B361-8F07910F41F1}" dt="2026-09-08T12:49:48.612" v="42"/>
        <pc:sldMkLst>
          <pc:docMk/>
          <pc:sldMk cId="1860254712" sldId="257"/>
        </pc:sldMkLst>
      </pc:sldChg>
      <pc:sldChg chg="modSp mod">
        <pc:chgData name="Paolo Delfini" userId="3594db87-910f-45c7-a283-2c57649c9a57" providerId="ADAL" clId="{690F80B3-586C-4C85-B361-8F07910F41F1}" dt="2026-09-08T12:50:30.240" v="50" actId="20577"/>
        <pc:sldMkLst>
          <pc:docMk/>
          <pc:sldMk cId="3560539366" sldId="260"/>
        </pc:sldMkLst>
        <pc:spChg chg="mod">
          <ac:chgData name="Paolo Delfini" userId="3594db87-910f-45c7-a283-2c57649c9a57" providerId="ADAL" clId="{690F80B3-586C-4C85-B361-8F07910F41F1}" dt="2026-09-08T12:50:30.240" v="50" actId="20577"/>
          <ac:spMkLst>
            <pc:docMk/>
            <pc:sldMk cId="3560539366" sldId="260"/>
            <ac:spMk id="5" creationId="{E5010CC7-4A66-FA97-7D16-A131D8EF80FE}"/>
          </ac:spMkLst>
        </pc:spChg>
      </pc:sldChg>
      <pc:sldChg chg="modSp mod">
        <pc:chgData name="Paolo Delfini" userId="3594db87-910f-45c7-a283-2c57649c9a57" providerId="ADAL" clId="{690F80B3-586C-4C85-B361-8F07910F41F1}" dt="2026-09-08T13:08:04.215" v="174" actId="113"/>
        <pc:sldMkLst>
          <pc:docMk/>
          <pc:sldMk cId="2803011934" sldId="262"/>
        </pc:sldMkLst>
        <pc:spChg chg="mod">
          <ac:chgData name="Paolo Delfini" userId="3594db87-910f-45c7-a283-2c57649c9a57" providerId="ADAL" clId="{690F80B3-586C-4C85-B361-8F07910F41F1}" dt="2026-09-08T12:59:31.953" v="164" actId="1076"/>
          <ac:spMkLst>
            <pc:docMk/>
            <pc:sldMk cId="2803011934" sldId="262"/>
            <ac:spMk id="2" creationId="{04E0C06F-D46A-FA44-B3B9-49867186A83F}"/>
          </ac:spMkLst>
        </pc:spChg>
        <pc:spChg chg="mod">
          <ac:chgData name="Paolo Delfini" userId="3594db87-910f-45c7-a283-2c57649c9a57" providerId="ADAL" clId="{690F80B3-586C-4C85-B361-8F07910F41F1}" dt="2026-09-08T13:02:20.988" v="171" actId="113"/>
          <ac:spMkLst>
            <pc:docMk/>
            <pc:sldMk cId="2803011934" sldId="262"/>
            <ac:spMk id="10" creationId="{FDBC4467-4275-7745-C48C-1B7E5A6D1A1A}"/>
          </ac:spMkLst>
        </pc:spChg>
        <pc:spChg chg="mod">
          <ac:chgData name="Paolo Delfini" userId="3594db87-910f-45c7-a283-2c57649c9a57" providerId="ADAL" clId="{690F80B3-586C-4C85-B361-8F07910F41F1}" dt="2026-09-08T13:08:04.215" v="174" actId="113"/>
          <ac:spMkLst>
            <pc:docMk/>
            <pc:sldMk cId="2803011934" sldId="262"/>
            <ac:spMk id="12" creationId="{FC730A1E-D700-141B-E753-16258E841ED2}"/>
          </ac:spMkLst>
        </pc:spChg>
        <pc:spChg chg="mod">
          <ac:chgData name="Paolo Delfini" userId="3594db87-910f-45c7-a283-2c57649c9a57" providerId="ADAL" clId="{690F80B3-586C-4C85-B361-8F07910F41F1}" dt="2026-09-08T12:59:48.643" v="167" actId="1076"/>
          <ac:spMkLst>
            <pc:docMk/>
            <pc:sldMk cId="2803011934" sldId="262"/>
            <ac:spMk id="15" creationId="{11EA661A-2081-340A-8150-2E5CCC1E6D32}"/>
          </ac:spMkLst>
        </pc:spChg>
        <pc:picChg chg="mod">
          <ac:chgData name="Paolo Delfini" userId="3594db87-910f-45c7-a283-2c57649c9a57" providerId="ADAL" clId="{690F80B3-586C-4C85-B361-8F07910F41F1}" dt="2026-09-08T12:59:45.825" v="166" actId="1076"/>
          <ac:picMkLst>
            <pc:docMk/>
            <pc:sldMk cId="2803011934" sldId="262"/>
            <ac:picMk id="6" creationId="{1E7DD50E-B54E-576F-1238-1F9B9D3486E6}"/>
          </ac:picMkLst>
        </pc:picChg>
        <pc:picChg chg="mod">
          <ac:chgData name="Paolo Delfini" userId="3594db87-910f-45c7-a283-2c57649c9a57" providerId="ADAL" clId="{690F80B3-586C-4C85-B361-8F07910F41F1}" dt="2026-09-08T12:59:21.137" v="161" actId="1076"/>
          <ac:picMkLst>
            <pc:docMk/>
            <pc:sldMk cId="2803011934" sldId="262"/>
            <ac:picMk id="14" creationId="{A0AEF406-FF67-84C4-03A7-E1CAB7798B90}"/>
          </ac:picMkLst>
        </pc:picChg>
      </pc:sldChg>
      <pc:sldChg chg="addSp modSp mod">
        <pc:chgData name="Paolo Delfini" userId="3594db87-910f-45c7-a283-2c57649c9a57" providerId="ADAL" clId="{690F80B3-586C-4C85-B361-8F07910F41F1}" dt="2026-09-08T12:47:13.814" v="31"/>
        <pc:sldMkLst>
          <pc:docMk/>
          <pc:sldMk cId="1437867261" sldId="267"/>
        </pc:sldMkLst>
      </pc:sldChg>
      <pc:sldChg chg="modSp add mod">
        <pc:chgData name="Paolo Delfini" userId="3594db87-910f-45c7-a283-2c57649c9a57" providerId="ADAL" clId="{690F80B3-586C-4C85-B361-8F07910F41F1}" dt="2026-09-18T12:03:39.549" v="211" actId="20577"/>
        <pc:sldMkLst>
          <pc:docMk/>
          <pc:sldMk cId="682119245" sldId="268"/>
        </pc:sldMkLst>
        <pc:spChg chg="mod">
          <ac:chgData name="Paolo Delfini" userId="3594db87-910f-45c7-a283-2c57649c9a57" providerId="ADAL" clId="{690F80B3-586C-4C85-B361-8F07910F41F1}" dt="2026-09-18T12:03:39.549" v="211" actId="20577"/>
          <ac:spMkLst>
            <pc:docMk/>
            <pc:sldMk cId="682119245" sldId="268"/>
            <ac:spMk id="12" creationId="{7201BE5B-9E97-733D-3267-850287F264D8}"/>
          </ac:spMkLst>
        </pc:spChg>
      </pc:sldChg>
      <pc:sldChg chg="modSp add mod">
        <pc:chgData name="Paolo Delfini" userId="3594db87-910f-45c7-a283-2c57649c9a57" providerId="ADAL" clId="{690F80B3-586C-4C85-B361-8F07910F41F1}" dt="2026-09-08T12:58:59.747" v="136" actId="27636"/>
        <pc:sldMkLst>
          <pc:docMk/>
          <pc:sldMk cId="854657587" sldId="269"/>
        </pc:sldMkLst>
        <pc:spChg chg="mod">
          <ac:chgData name="Paolo Delfini" userId="3594db87-910f-45c7-a283-2c57649c9a57" providerId="ADAL" clId="{690F80B3-586C-4C85-B361-8F07910F41F1}" dt="2026-09-08T12:58:59.747" v="136" actId="27636"/>
          <ac:spMkLst>
            <pc:docMk/>
            <pc:sldMk cId="854657587" sldId="269"/>
            <ac:spMk id="3" creationId="{59925BD3-2145-9243-9CD2-052983E48199}"/>
          </ac:spMkLst>
        </pc:spChg>
      </pc:sldChg>
      <pc:sldChg chg="ord">
        <pc:chgData name="Paolo Delfini" userId="3594db87-910f-45c7-a283-2c57649c9a57" providerId="ADAL" clId="{690F80B3-586C-4C85-B361-8F07910F41F1}" dt="2026-09-08T13:00:00.311" v="169"/>
        <pc:sldMkLst>
          <pc:docMk/>
          <pc:sldMk cId="1806926206" sldId="270"/>
        </pc:sldMkLst>
      </pc:sldChg>
      <pc:sldChg chg="modSp mod">
        <pc:chgData name="Paolo Delfini" userId="3594db87-910f-45c7-a283-2c57649c9a57" providerId="ADAL" clId="{690F80B3-586C-4C85-B361-8F07910F41F1}" dt="2026-09-02T09:07:55.902" v="27" actId="20577"/>
        <pc:sldMkLst>
          <pc:docMk/>
          <pc:sldMk cId="0" sldId="277"/>
        </pc:sldMkLst>
        <pc:spChg chg="mod">
          <ac:chgData name="Paolo Delfini" userId="3594db87-910f-45c7-a283-2c57649c9a57" providerId="ADAL" clId="{690F80B3-586C-4C85-B361-8F07910F41F1}" dt="2026-09-02T09:07:55.902" v="27" actId="20577"/>
          <ac:spMkLst>
            <pc:docMk/>
            <pc:sldMk cId="0" sldId="277"/>
            <ac:spMk id="10" creationId="{FF42ACED-C124-563C-6569-22A7EB0ABA21}"/>
          </ac:spMkLst>
        </pc:spChg>
      </pc:sldChg>
      <pc:sldChg chg="add del">
        <pc:chgData name="Paolo Delfini" userId="3594db87-910f-45c7-a283-2c57649c9a57" providerId="ADAL" clId="{690F80B3-586C-4C85-B361-8F07910F41F1}" dt="2026-09-08T12:49:08.628" v="40" actId="47"/>
        <pc:sldMkLst>
          <pc:docMk/>
          <pc:sldMk cId="1846127751" sldId="278"/>
        </pc:sldMkLst>
      </pc:sldChg>
      <pc:sldChg chg="modSp add mod">
        <pc:chgData name="Paolo Delfini" userId="3594db87-910f-45c7-a283-2c57649c9a57" providerId="ADAL" clId="{690F80B3-586C-4C85-B361-8F07910F41F1}" dt="2026-09-08T12:48:24.252" v="38" actId="27636"/>
        <pc:sldMkLst>
          <pc:docMk/>
          <pc:sldMk cId="686766350" sldId="280"/>
        </pc:sldMkLst>
        <pc:spChg chg="mod">
          <ac:chgData name="Paolo Delfini" userId="3594db87-910f-45c7-a283-2c57649c9a57" providerId="ADAL" clId="{690F80B3-586C-4C85-B361-8F07910F41F1}" dt="2026-09-08T12:48:24.252" v="38" actId="27636"/>
          <ac:spMkLst>
            <pc:docMk/>
            <pc:sldMk cId="686766350" sldId="280"/>
            <ac:spMk id="3" creationId="{59925BD3-2145-9243-9CD2-052983E4819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2C942D-9F1C-4866-9011-3859F250408E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25A4BD-412A-4D28-83A1-4ED9118ED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25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/>
              <a:t>Children learn best when they feel safe, valued and understood.</a:t>
            </a:r>
          </a:p>
          <a:p>
            <a:r>
              <a:rPr lang="en-GB"/>
              <a:t>Our aim is to help every child: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/>
              <a:t>Feel safe and secure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/>
              <a:t>Build positive relationships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/>
              <a:t>Understand and manage their feelings and behaviour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/>
              <a:t>Feel confident and ready to learn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1"/>
          </a:p>
          <a:p>
            <a:r>
              <a:rPr lang="en-GB" b="1"/>
              <a:t>We use a nurturing and trauma-informed approach across our school.</a:t>
            </a:r>
          </a:p>
          <a:p>
            <a:r>
              <a:rPr lang="en-GB"/>
              <a:t>We help children understand emotions, build healthy relationships and develop the skills to cope with difficult moments.</a:t>
            </a:r>
          </a:p>
          <a:p>
            <a:r>
              <a:rPr lang="en-GB"/>
              <a:t>We are proud to have achieved the Nurture UK Award and TENDER Award, recognising our work to support children's wellbeing and understanding of healthy relationships.</a:t>
            </a:r>
          </a:p>
          <a:p>
            <a:r>
              <a:rPr lang="en-GB"/>
              <a:t>We continue to use a trauma informed approach as a whole school approach (all staff have been trained)  - This means we look beyond the behaviour and ask: “What might this child need?”</a:t>
            </a:r>
          </a:p>
          <a:p>
            <a:endParaRPr lang="en-GB"/>
          </a:p>
          <a:p>
            <a:r>
              <a:rPr lang="en-GB" b="1"/>
              <a:t>You know your child best. </a:t>
            </a:r>
          </a:p>
          <a:p>
            <a:r>
              <a:rPr lang="en-GB"/>
              <a:t>By sharing information, communicating openly and working together, we can give your child the support they need to feel safe and learn.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1A2355-669D-4F2E-B98C-912B3592BE2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13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DBE70-17B5-4949-BDF0-40C647146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9896F1-32A1-364E-9DB2-B8A3A03678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60DF9-E072-404B-9B8A-976B3B43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750F2B-3F29-5C4F-B67F-1F7766814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98806-D9D8-754D-96A4-E75BFE1BF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65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CA0ED-9A22-DD4A-9A4C-99248EDC4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66E7D-507A-AB43-ADC9-B8520EE95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0EB65-CF18-8646-949E-BA2074825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636BE-2BBB-CB4C-8E07-C6DAD4FB8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B6FB23-2961-FD43-AB35-4A7127519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73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7ACE4-7BED-1D40-8B40-67CA084EF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0C366-8CD9-FE4C-AA02-F40FF9282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DD214-AD7C-1B4B-9893-EC30C7E16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B8282D-00C0-2E4F-BEAC-7DB3BDE7B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FFE3C-5C77-F14D-ACD5-ECD30D010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60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5AA40-3F56-334C-9D5E-A5041D68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EF574-750E-E04C-819A-141EC9616B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DC9A3-CAF3-7B44-A05B-01B555404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4602A-0DB4-4946-96BE-97E99D51B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43EDD6-47FE-4740-BAF3-638A6107B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60B37C-254E-EF43-95D5-869820AC2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41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849CD-C777-1241-8AE7-743C5813D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5DFDF4-1B84-C54B-B361-8134A92FDA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6DAD62-B709-204D-8FF5-C75C8FEA2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EF2AEF-BE62-DE46-9CFE-C457A693B1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809120-6473-A840-8984-699E9E9AD5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C2EF06-7562-F241-9C7B-6AEA84EE5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3D92E2-9272-5942-BFED-6A48B2CDB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5C674B-3FDD-AF4C-A567-E5C07868B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93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EDB99-30AA-DB4B-9253-8A61F5C8F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DBDABE-02AE-9349-9E0B-74D828E56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16E9FC-7DD3-754D-8B7A-D82D9B539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176E2-AC21-F349-965D-56D1E3B2C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938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3436E3-5126-154A-B5DF-8C686EBA5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EE89DC-4EEE-4343-9E68-B2836DADE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0FD62-6923-B748-B448-9AC0D8007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834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F61C3-B120-5E4D-9C90-BCBCB60F1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CABD9-DC62-BE4F-BC0E-EF34E663B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75E84-7D2F-8244-8E7E-1C52C6727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8A61EC-4643-5646-83BD-745A54FB4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5A896-9D50-D440-9651-6F699C158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DB62C7-45BA-EF4C-A5B5-86CACAFD8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50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844A6-F716-5B41-82FA-0E5BFAAB0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F2BFA-C09C-9147-BDBB-9B9B280B2F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515CC4-73E6-C04A-8507-479AC70FE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3D700-1742-CB49-9213-25D7BC886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D8436A-27CC-7E49-9B74-844867FDE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FB7F47-BAFB-DA40-8CC1-95241CC71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84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F8957-9CE6-C943-A32D-F7FE5D0B8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CE09DC-A93C-ED49-97F2-538B9AE09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0EAE0-A337-334B-B971-E9AFEB7F9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0E1F7-789A-6840-801E-75B2BA48E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27B-146B-DF45-9832-40F494341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425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0D43EB-F77A-5340-BE14-1328F31E88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216568-F36C-C84D-A824-124800DEBD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47C96-E804-3D42-B6A1-3DF756DCC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484934-412C-A94C-BD4B-D87F3E588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7A664-5B95-4C44-9F6C-FB4137CA2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587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</a:t>
            </a:r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679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4355C1-F7BC-0943-B0F5-99CAC302F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86DFF2-C7D8-034D-9F3B-0E7200A67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57DC0-B9AF-A047-AD69-0A2D1761BE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6A23F-174C-574C-81AB-2182E3C5DF4F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BAAAA-FBE3-8B4C-87F0-0F12087842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12B85-073F-C442-8AC1-F2022CE25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4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1.jpeg"/><Relationship Id="rId5" Type="http://schemas.openxmlformats.org/officeDocument/2006/relationships/image" Target="../media/image6.png"/><Relationship Id="rId10" Type="http://schemas.microsoft.com/office/2007/relationships/hdphoto" Target="../media/hdphoto1.wdp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microsoft.com/office/2007/relationships/hdphoto" Target="../media/hdphoto2.wdp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4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A9A544CC-411D-4546-BFB9-577777FE4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50" y="5730301"/>
            <a:ext cx="1877198" cy="89309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243D84C-B9AC-AC44-BF8A-0CC29FFBCD53}"/>
              </a:ext>
            </a:extLst>
          </p:cNvPr>
          <p:cNvSpPr/>
          <p:nvPr/>
        </p:nvSpPr>
        <p:spPr>
          <a:xfrm>
            <a:off x="0" y="-1"/>
            <a:ext cx="12192000" cy="563548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2FBEC99-C7E1-AB41-9FA9-EAEF61B10209}"/>
              </a:ext>
            </a:extLst>
          </p:cNvPr>
          <p:cNvSpPr txBox="1">
            <a:spLocks/>
          </p:cNvSpPr>
          <p:nvPr/>
        </p:nvSpPr>
        <p:spPr>
          <a:xfrm>
            <a:off x="2508250" y="546100"/>
            <a:ext cx="9144000" cy="2387600"/>
          </a:xfrm>
          <a:prstGeom prst="rect">
            <a:avLst/>
          </a:prstGeom>
        </p:spPr>
        <p:txBody>
          <a:bodyPr anchor="b"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/>
              <a:t>Meet the Team</a:t>
            </a:r>
            <a:endParaRPr lang="en-US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98F226FF-B4FB-914E-91CD-A7E2B3C792AF}"/>
              </a:ext>
            </a:extLst>
          </p:cNvPr>
          <p:cNvSpPr txBox="1">
            <a:spLocks/>
          </p:cNvSpPr>
          <p:nvPr/>
        </p:nvSpPr>
        <p:spPr>
          <a:xfrm>
            <a:off x="2508250" y="3025775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/>
              <a:t>Year 4</a:t>
            </a:r>
            <a:endParaRPr lang="en-US"/>
          </a:p>
        </p:txBody>
      </p:sp>
      <p:sp>
        <p:nvSpPr>
          <p:cNvPr id="14" name="5-point Star 13">
            <a:extLst>
              <a:ext uri="{FF2B5EF4-FFF2-40B4-BE49-F238E27FC236}">
                <a16:creationId xmlns:a16="http://schemas.microsoft.com/office/drawing/2014/main" id="{987ADACD-A6F0-FC44-BC8A-259B5F5F1606}"/>
              </a:ext>
            </a:extLst>
          </p:cNvPr>
          <p:cNvSpPr/>
          <p:nvPr/>
        </p:nvSpPr>
        <p:spPr>
          <a:xfrm rot="20557617">
            <a:off x="917775" y="2249071"/>
            <a:ext cx="2625535" cy="2625535"/>
          </a:xfrm>
          <a:prstGeom prst="star5">
            <a:avLst/>
          </a:prstGeom>
          <a:noFill/>
          <a:ln w="381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DB33CE8D-26F0-6643-9E3A-A15AD08369D2}"/>
              </a:ext>
            </a:extLst>
          </p:cNvPr>
          <p:cNvSpPr/>
          <p:nvPr/>
        </p:nvSpPr>
        <p:spPr>
          <a:xfrm rot="1213509">
            <a:off x="879280" y="2389295"/>
            <a:ext cx="700139" cy="700139"/>
          </a:xfrm>
          <a:prstGeom prst="star5">
            <a:avLst/>
          </a:prstGeom>
          <a:noFill/>
          <a:ln w="762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6681E509-39E6-6741-8598-FAEBC89518C0}"/>
              </a:ext>
            </a:extLst>
          </p:cNvPr>
          <p:cNvSpPr/>
          <p:nvPr/>
        </p:nvSpPr>
        <p:spPr>
          <a:xfrm rot="20533826">
            <a:off x="3662202" y="3598717"/>
            <a:ext cx="923680" cy="923680"/>
          </a:xfrm>
          <a:prstGeom prst="star5">
            <a:avLst/>
          </a:prstGeom>
          <a:noFill/>
          <a:ln w="127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CA7DEEB6-41A1-0640-B9AA-E2B8B4432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5849" y="5992042"/>
            <a:ext cx="2936401" cy="639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59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2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5225" y="244728"/>
            <a:ext cx="2936401" cy="639716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456B823A-3546-9EDE-B612-8EB3868082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3117" y="125333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>
                <a:latin typeface="XCCW Joined 1a" panose="03050602040000000000" pitchFamily="66" charset="0"/>
              </a:rPr>
              <a:t>Miss Savage (4O)</a:t>
            </a:r>
          </a:p>
          <a:p>
            <a:pPr marL="0" indent="0">
              <a:buNone/>
            </a:pPr>
            <a:endParaRPr lang="en-GB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>
                <a:latin typeface="XCCW Joined 1a" panose="03050602040000000000" pitchFamily="66" charset="0"/>
              </a:rPr>
              <a:t>Miss Cacioppo (4E)</a:t>
            </a:r>
          </a:p>
          <a:p>
            <a:pPr marL="0" indent="0">
              <a:buNone/>
            </a:pPr>
            <a:endParaRPr lang="en-GB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>
                <a:latin typeface="XCCW Joined 1a" panose="03050602040000000000" pitchFamily="66" charset="0"/>
              </a:rPr>
              <a:t>Mr Delfini (4B)</a:t>
            </a:r>
          </a:p>
          <a:p>
            <a:pPr marL="0" indent="0">
              <a:buNone/>
            </a:pPr>
            <a:endParaRPr lang="en-GB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>
                <a:latin typeface="XCCW Joined 1a" panose="03050602040000000000" pitchFamily="66" charset="0"/>
              </a:rPr>
              <a:t>Miss Osman (Teaching assistant)</a:t>
            </a:r>
          </a:p>
        </p:txBody>
      </p:sp>
    </p:spTree>
    <p:extLst>
      <p:ext uri="{BB962C8B-B14F-4D97-AF65-F5344CB8AC3E}">
        <p14:creationId xmlns:p14="http://schemas.microsoft.com/office/powerpoint/2010/main" val="3967055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826347" y="960165"/>
            <a:ext cx="6433534" cy="46166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defTabSz="896112">
              <a:lnSpc>
                <a:spcPts val="3646"/>
              </a:lnSpc>
            </a:pPr>
            <a:r>
              <a:rPr lang="en-GB" sz="3100">
                <a:solidFill>
                  <a:srgbClr val="EB3D9F"/>
                </a:solidFill>
                <a:latin typeface="LNGMSB+TrebuchetMS"/>
              </a:rPr>
              <a:t>Average day at Woodpecker Hall</a:t>
            </a:r>
            <a:endParaRPr lang="en-US"/>
          </a:p>
        </p:txBody>
      </p:sp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6EAD8385-0B0A-78BD-824F-9C37692D0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3327" y="876312"/>
            <a:ext cx="2813525" cy="6129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42ACED-C124-563C-6569-22A7EB0ABA21}"/>
              </a:ext>
            </a:extLst>
          </p:cNvPr>
          <p:cNvSpPr txBox="1"/>
          <p:nvPr/>
        </p:nvSpPr>
        <p:spPr>
          <a:xfrm>
            <a:off x="516381" y="1489259"/>
            <a:ext cx="8255660" cy="509370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500"/>
              <a:t>8.45-55 Registration task – linked to times tables </a:t>
            </a:r>
          </a:p>
          <a:p>
            <a:r>
              <a:rPr lang="en-GB" sz="2500"/>
              <a:t>9.00- 9:40 Whole Class Reading</a:t>
            </a:r>
            <a:endParaRPr lang="en-GB" sz="2500">
              <a:ea typeface="Calibri"/>
              <a:cs typeface="Calibri"/>
            </a:endParaRPr>
          </a:p>
          <a:p>
            <a:r>
              <a:rPr lang="en-GB" sz="2500"/>
              <a:t>9:45 – 10:45 English</a:t>
            </a:r>
            <a:endParaRPr lang="en-GB" sz="2500">
              <a:ea typeface="Calibri"/>
              <a:cs typeface="Calibri"/>
            </a:endParaRPr>
          </a:p>
          <a:p>
            <a:r>
              <a:rPr lang="en-GB" sz="2500"/>
              <a:t>10:45 – 11:00 Break</a:t>
            </a:r>
            <a:endParaRPr lang="en-GB" sz="2500">
              <a:ea typeface="Calibri"/>
              <a:cs typeface="Calibri"/>
            </a:endParaRPr>
          </a:p>
          <a:p>
            <a:r>
              <a:rPr lang="en-GB" sz="2500"/>
              <a:t>11:00 – 12:00 	Maths</a:t>
            </a:r>
            <a:endParaRPr lang="en-GB" sz="2500">
              <a:ea typeface="Calibri"/>
              <a:cs typeface="Calibri"/>
            </a:endParaRPr>
          </a:p>
          <a:p>
            <a:r>
              <a:rPr lang="en-GB" sz="2500"/>
              <a:t>12:00 – 12:15 Times Table practise </a:t>
            </a:r>
            <a:endParaRPr lang="en-GB" sz="2500">
              <a:ea typeface="Calibri"/>
              <a:cs typeface="Calibri"/>
            </a:endParaRPr>
          </a:p>
          <a:p>
            <a:r>
              <a:rPr lang="en-GB" sz="2500"/>
              <a:t>12:15 – 13:15 Lunch </a:t>
            </a:r>
            <a:endParaRPr lang="en-GB" sz="2500">
              <a:ea typeface="Calibri"/>
              <a:cs typeface="Calibri"/>
            </a:endParaRPr>
          </a:p>
          <a:p>
            <a:r>
              <a:rPr lang="en-GB" sz="2500"/>
              <a:t>13:20 – 14:00 Times table teaching/spelling/handwriting</a:t>
            </a:r>
          </a:p>
          <a:p>
            <a:r>
              <a:rPr lang="en-GB" sz="2500"/>
              <a:t>14:00 – 15:10 Learning Journey </a:t>
            </a:r>
            <a:endParaRPr lang="en-GB" sz="2500">
              <a:ea typeface="Calibri"/>
              <a:cs typeface="Calibri"/>
            </a:endParaRPr>
          </a:p>
          <a:p>
            <a:r>
              <a:rPr lang="en-GB" sz="2500"/>
              <a:t>15:10 – 15:20 Story</a:t>
            </a:r>
            <a:endParaRPr lang="en-GB" sz="2500">
              <a:ea typeface="Calibri"/>
              <a:cs typeface="Calibri"/>
            </a:endParaRPr>
          </a:p>
          <a:p>
            <a:r>
              <a:rPr lang="en-GB" sz="2500"/>
              <a:t>15:25 – Home time</a:t>
            </a:r>
            <a:endParaRPr lang="en-GB" sz="2500">
              <a:ea typeface="Calibri"/>
              <a:cs typeface="Calibri"/>
            </a:endParaRPr>
          </a:p>
          <a:p>
            <a:endParaRPr lang="en-GB" sz="2500"/>
          </a:p>
          <a:p>
            <a:r>
              <a:rPr lang="en-GB" sz="2500"/>
              <a:t>Assembly is on Friday.</a:t>
            </a:r>
            <a:endParaRPr lang="en-GB" sz="2500">
              <a:ea typeface="Calibri"/>
              <a:cs typeface="Calibri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9F3BCE-E78D-F47C-3CA8-5AF7A443E9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5410" y="2053647"/>
            <a:ext cx="2813525" cy="28135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084443" cy="848967"/>
          </a:xfrm>
        </p:spPr>
        <p:txBody>
          <a:bodyPr/>
          <a:lstStyle/>
          <a:p>
            <a:r>
              <a:rPr lang="en-US">
                <a:latin typeface="XCCW Joined 1a" panose="03050602040000000000" pitchFamily="66" charset="0"/>
              </a:rPr>
              <a:t>PE Days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4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4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graphicFrame>
        <p:nvGraphicFramePr>
          <p:cNvPr id="6" name="Table 8">
            <a:extLst>
              <a:ext uri="{FF2B5EF4-FFF2-40B4-BE49-F238E27FC236}">
                <a16:creationId xmlns:a16="http://schemas.microsoft.com/office/drawing/2014/main" id="{06AB70BD-43A2-9C5C-2545-7FC47A05C9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7799424"/>
              </p:ext>
            </p:extLst>
          </p:nvPr>
        </p:nvGraphicFramePr>
        <p:xfrm>
          <a:off x="400879" y="1411860"/>
          <a:ext cx="6636024" cy="4304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2008">
                  <a:extLst>
                    <a:ext uri="{9D8B030D-6E8A-4147-A177-3AD203B41FA5}">
                      <a16:colId xmlns:a16="http://schemas.microsoft.com/office/drawing/2014/main" val="3322355865"/>
                    </a:ext>
                  </a:extLst>
                </a:gridCol>
                <a:gridCol w="2212008">
                  <a:extLst>
                    <a:ext uri="{9D8B030D-6E8A-4147-A177-3AD203B41FA5}">
                      <a16:colId xmlns:a16="http://schemas.microsoft.com/office/drawing/2014/main" val="4086597434"/>
                    </a:ext>
                  </a:extLst>
                </a:gridCol>
                <a:gridCol w="2212008">
                  <a:extLst>
                    <a:ext uri="{9D8B030D-6E8A-4147-A177-3AD203B41FA5}">
                      <a16:colId xmlns:a16="http://schemas.microsoft.com/office/drawing/2014/main" val="1624724995"/>
                    </a:ext>
                  </a:extLst>
                </a:gridCol>
              </a:tblGrid>
              <a:tr h="1605870"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Class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INDOOR </a:t>
                      </a:r>
                    </a:p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OUTDOOR </a:t>
                      </a:r>
                    </a:p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1569095"/>
                  </a:ext>
                </a:extLst>
              </a:tr>
              <a:tr h="892150"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XCCW Joined 1a" panose="03050602040000000000" pitchFamily="66" charset="0"/>
                        </a:rPr>
                        <a:t>4O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b="1">
                          <a:latin typeface="XCCW Joined 1a" panose="03050602040000000000" pitchFamily="66" charset="0"/>
                        </a:rPr>
                        <a:t>Friday</a:t>
                      </a:r>
                    </a:p>
                    <a:p>
                      <a:pPr algn="ctr"/>
                      <a:endParaRPr lang="en-GB" b="1"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b="1">
                          <a:latin typeface="XCCW Joined 1a" panose="03050602040000000000" pitchFamily="66" charset="0"/>
                        </a:rPr>
                        <a:t>Tuesday</a:t>
                      </a:r>
                    </a:p>
                    <a:p>
                      <a:pPr algn="ctr"/>
                      <a:endParaRPr lang="en-GB" b="1"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1358030"/>
                  </a:ext>
                </a:extLst>
              </a:tr>
              <a:tr h="892150"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XCCW Joined 1a" panose="03050602040000000000" pitchFamily="66" charset="0"/>
                        </a:rPr>
                        <a:t>4B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b="1">
                          <a:latin typeface="XCCW Joined 1a" panose="03050602040000000000" pitchFamily="66" charset="0"/>
                        </a:rPr>
                        <a:t>Friday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b="1">
                          <a:latin typeface="XCCW Joined 1a" panose="03050602040000000000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20329"/>
                  </a:ext>
                </a:extLst>
              </a:tr>
              <a:tr h="892150"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XCCW Joined 1a" panose="03050602040000000000" pitchFamily="66" charset="0"/>
                        </a:rPr>
                        <a:t>4E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b="1">
                          <a:latin typeface="XCCW Joined 1a" panose="03050602040000000000" pitchFamily="66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>
                        <a:latin typeface="XCCW Joined 1a" panose="03050602040000000000" pitchFamily="66" charset="0"/>
                      </a:endParaRPr>
                    </a:p>
                    <a:p>
                      <a:pPr algn="ctr"/>
                      <a:r>
                        <a:rPr lang="en-GB" b="1">
                          <a:latin typeface="XCCW Joined 1a" panose="03050602040000000000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834175"/>
                  </a:ext>
                </a:extLst>
              </a:tr>
            </a:tbl>
          </a:graphicData>
        </a:graphic>
      </p:graphicFrame>
      <p:pic>
        <p:nvPicPr>
          <p:cNvPr id="1026" name="Picture 2" descr="Plain White Polo Shirt">
            <a:extLst>
              <a:ext uri="{FF2B5EF4-FFF2-40B4-BE49-F238E27FC236}">
                <a16:creationId xmlns:a16="http://schemas.microsoft.com/office/drawing/2014/main" id="{B0BA9D81-731C-C13A-AF41-49D5BFDDE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391" y="853873"/>
            <a:ext cx="2472359" cy="2472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avy Blue Relaxed Fit Joggers (3-16yrs)">
            <a:extLst>
              <a:ext uri="{FF2B5EF4-FFF2-40B4-BE49-F238E27FC236}">
                <a16:creationId xmlns:a16="http://schemas.microsoft.com/office/drawing/2014/main" id="{423A063A-10DF-E115-5B35-0F394FB3D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132" y="2759128"/>
            <a:ext cx="1852820" cy="277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didas Trainers Kids XPLR Core Black | Landau Store">
            <a:extLst>
              <a:ext uri="{FF2B5EF4-FFF2-40B4-BE49-F238E27FC236}">
                <a16:creationId xmlns:a16="http://schemas.microsoft.com/office/drawing/2014/main" id="{0BDB3072-7511-4629-B9E3-B079C9CEB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903" y="4513158"/>
            <a:ext cx="1100151" cy="85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Navy Blue Cotton Rich Zip Through Football Hoodie (3-16yrs)">
            <a:extLst>
              <a:ext uri="{FF2B5EF4-FFF2-40B4-BE49-F238E27FC236}">
                <a16:creationId xmlns:a16="http://schemas.microsoft.com/office/drawing/2014/main" id="{7CB32C12-41E4-683B-5B47-0AB81AF71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7919" y="628205"/>
            <a:ext cx="1852820" cy="277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ids Essentials Boys Girls PE Shorts School Games Gym Football Shadow Stripe Many Colours">
            <a:extLst>
              <a:ext uri="{FF2B5EF4-FFF2-40B4-BE49-F238E27FC236}">
                <a16:creationId xmlns:a16="http://schemas.microsoft.com/office/drawing/2014/main" id="{3077C82B-21E0-E5FD-3AC9-9FFFF8C5D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4368" y="3545681"/>
            <a:ext cx="1409874" cy="162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Woodpecker Hall Tie | Smiths Schoolwear">
            <a:extLst>
              <a:ext uri="{FF2B5EF4-FFF2-40B4-BE49-F238E27FC236}">
                <a16:creationId xmlns:a16="http://schemas.microsoft.com/office/drawing/2014/main" id="{EB923595-539B-CD89-04D6-93C06E2BE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770" y="474978"/>
            <a:ext cx="1593160" cy="159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ransparent Handdrawn Doodle Red X Close Icon | Citypng">
            <a:extLst>
              <a:ext uri="{FF2B5EF4-FFF2-40B4-BE49-F238E27FC236}">
                <a16:creationId xmlns:a16="http://schemas.microsoft.com/office/drawing/2014/main" id="{02C92529-8318-EDAD-9431-1339673C9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232" y="665833"/>
            <a:ext cx="1221028" cy="1221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tainless Steel Water Flasks - The Barn Owl Trust">
            <a:extLst>
              <a:ext uri="{FF2B5EF4-FFF2-40B4-BE49-F238E27FC236}">
                <a16:creationId xmlns:a16="http://schemas.microsoft.com/office/drawing/2014/main" id="{94CAA358-F704-DF99-52C4-3368457D9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846" y="2469012"/>
            <a:ext cx="1957754" cy="191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5010CC7-4A66-FA97-7D16-A131D8EF80FE}"/>
              </a:ext>
            </a:extLst>
          </p:cNvPr>
          <p:cNvSpPr txBox="1"/>
          <p:nvPr/>
        </p:nvSpPr>
        <p:spPr>
          <a:xfrm>
            <a:off x="7641671" y="5491131"/>
            <a:ext cx="3352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Navy blue shorts or joggers.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White t-shirt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Navy hoodie/jumper.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Black trainers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539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72763" y="606668"/>
            <a:ext cx="888902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School Uniform</a:t>
            </a:r>
            <a:endParaRPr lang="en-US" sz="6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99461" y="1520791"/>
            <a:ext cx="4388829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Children must come to school dressed in their full uniform on all days other than PE days.</a:t>
            </a:r>
          </a:p>
          <a:p>
            <a:pPr algn="ctr"/>
            <a:r>
              <a:rPr lang="en-US" sz="1400" b="0" u="sng" cap="none" spc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School jumpers MUST have schoo</a:t>
            </a:r>
            <a:r>
              <a:rPr lang="en-US" sz="1400" u="sng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 logo.</a:t>
            </a:r>
          </a:p>
          <a:p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White </a:t>
            </a:r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shirt</a:t>
            </a:r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(long or short sleeved)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School tie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V-neck purple jumper or cardigan (school logo)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skirt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trousers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Shorts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pinafore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White socks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White, grey or black tights/ socks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trousers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Purple gingham dress (Summer)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Black shoes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endParaRPr lang="en-US" sz="1400" b="0" u="sng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865" y="17585"/>
            <a:ext cx="2492619" cy="668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788" y="4232543"/>
            <a:ext cx="1325060" cy="1782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2640" y="2754086"/>
            <a:ext cx="1084763" cy="14760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015" y="4126919"/>
            <a:ext cx="1266825" cy="18881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42953" y="4560832"/>
            <a:ext cx="1351287" cy="155722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09641" y="4560832"/>
            <a:ext cx="1385089" cy="155722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55508" y="2818386"/>
            <a:ext cx="1207752" cy="1592211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17198" y="2804643"/>
            <a:ext cx="1262227" cy="160262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49726" y="4560832"/>
            <a:ext cx="1209383" cy="155722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71703" y="2702365"/>
            <a:ext cx="1135873" cy="1502630"/>
          </a:xfrm>
          <a:prstGeom prst="rect">
            <a:avLst/>
          </a:prstGeom>
        </p:spPr>
      </p:pic>
      <p:pic>
        <p:nvPicPr>
          <p:cNvPr id="4098" name="Picture 2" descr="Kickers Girls Kick Patent T-bar School Shoes - Black | very.co.uk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1829" b="88836" l="946" r="100000">
                        <a14:foregroundMark x1="50355" y1="71734" x2="50355" y2="71734"/>
                        <a14:foregroundMark x1="29078" y1="60333" x2="29078" y2="60333"/>
                        <a14:foregroundMark x1="75650" y1="57482" x2="75650" y2="57482"/>
                        <a14:foregroundMark x1="74232" y1="60808" x2="74232" y2="622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561" b="10073"/>
          <a:stretch/>
        </p:blipFill>
        <p:spPr bwMode="auto">
          <a:xfrm>
            <a:off x="1056385" y="1413647"/>
            <a:ext cx="1249419" cy="12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larks REFLECT ACE INFANT BOYS SCHOOL SHOE - Boys Footwear from WJ French  and Son UK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782" y="1499173"/>
            <a:ext cx="1150444" cy="115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24648" y="3577227"/>
            <a:ext cx="876795" cy="209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360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</a:rPr>
              <a:t>Reading Expectations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095" y="1812230"/>
            <a:ext cx="10515600" cy="466725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Read for 30 minutes </a:t>
            </a:r>
            <a:r>
              <a:rPr lang="en-US" sz="2400" u="sng">
                <a:latin typeface="XCCW Joined 1a" panose="03050602040000000000" pitchFamily="66" charset="0"/>
              </a:rPr>
              <a:t>everyday.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Bring Reading Records to school everyday.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Sign their Reading Records (see prompts)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Keep safe! It has all the passwords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you’ll need.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Children’s responsibility to change books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regularly.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>
              <a:latin typeface="XCCW Joined 1a" panose="03050602040000000000" pitchFamily="66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6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6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8C22672-CFCE-7468-01BA-DBA29CFEF7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80517">
            <a:off x="9160797" y="1243212"/>
            <a:ext cx="1664376" cy="23290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C15BC36-61A4-A688-77E2-788D2F026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80899">
            <a:off x="10257299" y="1229771"/>
            <a:ext cx="1664376" cy="23290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C4B26FF-6577-E3AE-CBC4-6984C0AE55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1652" y="3880929"/>
            <a:ext cx="1824567" cy="20429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5EA22DB-3C16-C549-FF88-79CB0C0BA92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138"/>
          <a:stretch/>
        </p:blipFill>
        <p:spPr>
          <a:xfrm>
            <a:off x="8579222" y="3889018"/>
            <a:ext cx="1492430" cy="206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67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186" y="137946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  <a:latin typeface="Letter-join Basic 40" panose="02000505000000020003" pitchFamily="2" charset="0"/>
              </a:rPr>
              <a:t>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186" y="1451496"/>
            <a:ext cx="4607257" cy="4904854"/>
          </a:xfrm>
        </p:spPr>
        <p:txBody>
          <a:bodyPr>
            <a:normAutofit/>
          </a:bodyPr>
          <a:lstStyle/>
          <a:p>
            <a:r>
              <a:rPr lang="en-GB" altLang="en-US">
                <a:latin typeface="Letter-join Basic 40" panose="02000505000000020003" pitchFamily="2" charset="0"/>
              </a:rPr>
              <a:t>Poetry </a:t>
            </a:r>
          </a:p>
          <a:p>
            <a:r>
              <a:rPr lang="en-GB" altLang="en-US">
                <a:latin typeface="Letter-join Basic 40" panose="02000505000000020003" pitchFamily="2" charset="0"/>
              </a:rPr>
              <a:t>Narrative writing </a:t>
            </a:r>
          </a:p>
          <a:p>
            <a:r>
              <a:rPr lang="en-GB" altLang="en-US">
                <a:latin typeface="Letter-join Basic 40" panose="02000505000000020003" pitchFamily="2" charset="0"/>
              </a:rPr>
              <a:t>Non-fiction pieces</a:t>
            </a:r>
          </a:p>
          <a:p>
            <a:endParaRPr lang="en-GB" altLang="en-US">
              <a:latin typeface="Letter-join Basic 40" panose="02000505000000020003" pitchFamily="2" charset="0"/>
            </a:endParaRPr>
          </a:p>
          <a:p>
            <a:r>
              <a:rPr lang="en-GB" altLang="en-US">
                <a:latin typeface="Letter-join Basic 40" panose="02000505000000020003" pitchFamily="2" charset="0"/>
              </a:rPr>
              <a:t>Daily lessons with a focus on grammar, punctuation and spelling.</a:t>
            </a:r>
          </a:p>
          <a:p>
            <a:pPr marL="0" indent="0">
              <a:buNone/>
            </a:pPr>
            <a:endParaRPr lang="en-GB" altLang="en-US">
              <a:latin typeface="Letter-join Basic 40" panose="02000505000000020003" pitchFamily="2" charset="0"/>
            </a:endParaRPr>
          </a:p>
          <a:p>
            <a:r>
              <a:rPr lang="en-GB" altLang="en-US">
                <a:latin typeface="Letter-join Basic 40" panose="02000505000000020003" pitchFamily="2" charset="0"/>
              </a:rPr>
              <a:t>Weekly spelling and handwriting lessons</a:t>
            </a:r>
          </a:p>
          <a:p>
            <a:endParaRPr lang="en-US">
              <a:solidFill>
                <a:srgbClr val="7030A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7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7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4034FB-F80E-028F-40EC-82D857D513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5457" y="1431411"/>
            <a:ext cx="6277970" cy="401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657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843" y="-5273"/>
            <a:ext cx="7772400" cy="1325563"/>
          </a:xfrm>
        </p:spPr>
        <p:txBody>
          <a:bodyPr/>
          <a:lstStyle/>
          <a:p>
            <a:r>
              <a:rPr lang="en-US" err="1">
                <a:solidFill>
                  <a:srgbClr val="808080"/>
                </a:solidFill>
              </a:rPr>
              <a:t>Maths</a:t>
            </a:r>
            <a:endParaRPr lang="en-US">
              <a:solidFill>
                <a:srgbClr val="80808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2276" y="4615551"/>
            <a:ext cx="3892545" cy="2022659"/>
          </a:xfrm>
        </p:spPr>
        <p:txBody>
          <a:bodyPr/>
          <a:lstStyle/>
          <a:p>
            <a:pPr marL="0" indent="0">
              <a:buNone/>
            </a:pP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Mr Demaio timetable songs </a:t>
            </a:r>
          </a:p>
          <a:p>
            <a:pPr marL="0" indent="0">
              <a:buNone/>
            </a:pP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Hit the button </a:t>
            </a:r>
          </a:p>
          <a:p>
            <a:pPr marL="0" indent="0">
              <a:buNone/>
            </a:pP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Timetables chart</a:t>
            </a:r>
            <a:endParaRPr lang="en-US" sz="180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US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TTRS- log</a:t>
            </a:r>
            <a:r>
              <a:rPr lang="en-US" sz="1800">
                <a:solidFill>
                  <a:srgbClr val="000000"/>
                </a:solidFill>
                <a:latin typeface="XCCW Joined 1a" panose="03050602040000000000" pitchFamily="66" charset="0"/>
              </a:rPr>
              <a:t>in in RR</a:t>
            </a:r>
            <a:endParaRPr lang="en-GB" sz="1800">
              <a:solidFill>
                <a:srgbClr val="000000"/>
              </a:solidFill>
              <a:effectLst/>
              <a:latin typeface="XCCW Joined 1a" panose="03050602040000000000" pitchFamily="66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8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8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7DD50E-B54E-576F-1238-1F9B9D3486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98595">
            <a:off x="9547561" y="1096461"/>
            <a:ext cx="1921967" cy="28216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DBC4467-4275-7745-C48C-1B7E5A6D1A1A}"/>
              </a:ext>
            </a:extLst>
          </p:cNvPr>
          <p:cNvSpPr txBox="1"/>
          <p:nvPr/>
        </p:nvSpPr>
        <p:spPr>
          <a:xfrm>
            <a:off x="30098" y="902505"/>
            <a:ext cx="5763904" cy="46281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>
                <a:effectLst/>
                <a:latin typeface="XCCW Joined 1a" panose="03050602040000000000" pitchFamily="66" charset="0"/>
              </a:rPr>
              <a:t>The key areas we will be covering</a:t>
            </a:r>
          </a:p>
          <a:p>
            <a:pPr>
              <a:lnSpc>
                <a:spcPct val="150000"/>
              </a:lnSpc>
            </a:pPr>
            <a:r>
              <a:rPr lang="en-GB" b="1">
                <a:effectLst/>
                <a:latin typeface="XCCW Joined 1a" panose="03050602040000000000" pitchFamily="66" charset="0"/>
              </a:rPr>
              <a:t>this year:</a:t>
            </a:r>
            <a:r>
              <a:rPr lang="en-GB">
                <a:effectLst/>
                <a:latin typeface="XCCW Joined 1a" panose="03050602040000000000" pitchFamily="66" charset="0"/>
              </a:rPr>
              <a:t> </a:t>
            </a:r>
          </a:p>
          <a:p>
            <a:pPr>
              <a:lnSpc>
                <a:spcPct val="150000"/>
              </a:lnSpc>
            </a:pPr>
            <a:endParaRPr lang="en-GB">
              <a:effectLst/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>
                <a:effectLst/>
                <a:latin typeface="XCCW Joined 1a" panose="03050602040000000000" pitchFamily="66" charset="0"/>
              </a:rPr>
              <a:t>Number &amp; Place Value – </a:t>
            </a:r>
            <a:r>
              <a:rPr lang="en-GB" b="1">
                <a:effectLst/>
                <a:latin typeface="XCCW Joined 1a" panose="03050602040000000000" pitchFamily="66" charset="0"/>
              </a:rPr>
              <a:t>Foundational skills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effectLst/>
                <a:latin typeface="XCCW Joined 1a" panose="03050602040000000000" pitchFamily="66" charset="0"/>
              </a:rPr>
              <a:t>The 4 mathematical operations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effectLst/>
                <a:latin typeface="XCCW Joined 1a" panose="03050602040000000000" pitchFamily="66" charset="0"/>
              </a:rPr>
              <a:t>Fractions (including decimals)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effectLst/>
                <a:latin typeface="XCCW Joined 1a" panose="03050602040000000000" pitchFamily="66" charset="0"/>
              </a:rPr>
              <a:t>Measurement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effectLst/>
                <a:latin typeface="XCCW Joined 1a" panose="03050602040000000000" pitchFamily="66" charset="0"/>
              </a:rPr>
              <a:t>Properties of shapes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effectLst/>
                <a:latin typeface="XCCW Joined 1a" panose="03050602040000000000" pitchFamily="66" charset="0"/>
              </a:rPr>
              <a:t>Position &amp; Direction</a:t>
            </a:r>
          </a:p>
          <a:p>
            <a:pPr>
              <a:lnSpc>
                <a:spcPct val="150000"/>
              </a:lnSpc>
            </a:pPr>
            <a:r>
              <a:rPr lang="en-GB">
                <a:effectLst/>
                <a:latin typeface="XCCW Joined 1a" panose="03050602040000000000" pitchFamily="66" charset="0"/>
              </a:rPr>
              <a:t>Statistics</a:t>
            </a:r>
            <a:endParaRPr lang="en-GB">
              <a:latin typeface="XCCW Joined 1a" panose="03050602040000000000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730A1E-D700-141B-E753-16258E841ED2}"/>
              </a:ext>
            </a:extLst>
          </p:cNvPr>
          <p:cNvSpPr txBox="1"/>
          <p:nvPr/>
        </p:nvSpPr>
        <p:spPr>
          <a:xfrm>
            <a:off x="37899" y="5270881"/>
            <a:ext cx="5393635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>
                <a:effectLst/>
                <a:latin typeface="XCCW Joined 1a" panose="03050602040000000000" pitchFamily="66" charset="0"/>
              </a:rPr>
              <a:t>-</a:t>
            </a:r>
            <a:r>
              <a:rPr lang="en-GB" sz="1600" b="1">
                <a:effectLst/>
                <a:latin typeface="XCCW Joined 1a" panose="03050602040000000000" pitchFamily="66" charset="0"/>
              </a:rPr>
              <a:t>By the end of year 4, pupils should know their times tables up to 12 x 12.</a:t>
            </a:r>
          </a:p>
          <a:p>
            <a:pPr>
              <a:lnSpc>
                <a:spcPct val="150000"/>
              </a:lnSpc>
            </a:pPr>
            <a:r>
              <a:rPr lang="en-GB" sz="1600" b="1">
                <a:latin typeface="XCCW Joined 1a" panose="03050602040000000000" pitchFamily="66" charset="0"/>
              </a:rPr>
              <a:t>Government </a:t>
            </a:r>
            <a:r>
              <a:rPr lang="en-GB" sz="1600" b="1">
                <a:effectLst/>
                <a:latin typeface="XCCW Joined 1a" panose="03050602040000000000" pitchFamily="66" charset="0"/>
              </a:rPr>
              <a:t>Timetables test at the end of year 4- June. No pass mark</a:t>
            </a:r>
            <a:endParaRPr lang="en-GB" sz="1600" b="1">
              <a:latin typeface="XCCW Joined 1a" panose="03050602040000000000" pitchFamily="66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0AEF406-FF67-84C4-03A7-E1CAB7798B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7647" y="130547"/>
            <a:ext cx="3455687" cy="2022659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1EA661A-2081-340A-8150-2E5CCC1E6D32}"/>
              </a:ext>
            </a:extLst>
          </p:cNvPr>
          <p:cNvSpPr txBox="1">
            <a:spLocks/>
          </p:cNvSpPr>
          <p:nvPr/>
        </p:nvSpPr>
        <p:spPr>
          <a:xfrm>
            <a:off x="9388850" y="3970069"/>
            <a:ext cx="2239387" cy="3988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>
                <a:solidFill>
                  <a:srgbClr val="000000"/>
                </a:solidFill>
                <a:latin typeface="XCCW Joined 1a" panose="03050602040000000000" pitchFamily="66" charset="0"/>
              </a:rPr>
              <a:t>Practise books</a:t>
            </a:r>
          </a:p>
        </p:txBody>
      </p:sp>
      <p:pic>
        <p:nvPicPr>
          <p:cNvPr id="5122" name="Picture 2" descr="Hit the Button Maths – Apps on Google Play">
            <a:extLst>
              <a:ext uri="{FF2B5EF4-FFF2-40B4-BE49-F238E27FC236}">
                <a16:creationId xmlns:a16="http://schemas.microsoft.com/office/drawing/2014/main" id="{EEF2B821-6549-7758-2C68-49A0FF56B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316" y="2772293"/>
            <a:ext cx="1313414" cy="131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All Times tables Chart - Print for free (many colors) | Memozor">
            <a:extLst>
              <a:ext uri="{FF2B5EF4-FFF2-40B4-BE49-F238E27FC236}">
                <a16:creationId xmlns:a16="http://schemas.microsoft.com/office/drawing/2014/main" id="{D5953003-9529-D0D1-5B8E-A6266594B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269" y="4368947"/>
            <a:ext cx="2717201" cy="2323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3011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62" y="192847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</a:rPr>
              <a:t>Curriculum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9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9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71278"/>
            <a:ext cx="2936401" cy="639716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66C0A6F-EDAC-A107-C60D-BC4979F0F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04915" y="851127"/>
            <a:ext cx="6089859" cy="5687785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>
                <a:latin typeface="XCCW Joined 1a" panose="03050602040000000000" pitchFamily="66" charset="0"/>
              </a:rPr>
              <a:t>Autumn: Romans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History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Geography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Art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b="1">
                <a:latin typeface="XCCW Joined 1a" panose="03050602040000000000" pitchFamily="66" charset="0"/>
              </a:rPr>
              <a:t>Trips</a:t>
            </a:r>
            <a:r>
              <a:rPr lang="en-US" sz="2400">
                <a:latin typeface="XCCW Joined 1a" panose="03050602040000000000" pitchFamily="66" charset="0"/>
              </a:rPr>
              <a:t>: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Local visit around our area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Local visit to Asda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Verulamium museum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highlight>
                  <a:srgbClr val="FFFF00"/>
                </a:highlight>
                <a:latin typeface="XCCW Joined 1a" panose="03050602040000000000" pitchFamily="66" charset="0"/>
              </a:rPr>
              <a:t>Parent volunteers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4A3087-4D84-AFA9-7801-EA20ECB7B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682" y="1421949"/>
            <a:ext cx="7467518" cy="423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982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</a:rPr>
              <a:t>Home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697" y="1303709"/>
            <a:ext cx="8259097" cy="484636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b="1" u="sng">
                <a:latin typeface="XCCW Joined 1a" panose="03050602040000000000" pitchFamily="66" charset="0"/>
              </a:rPr>
              <a:t>Daily: </a:t>
            </a:r>
            <a:r>
              <a:rPr lang="en-US" sz="1800">
                <a:latin typeface="XCCW Joined 1a" panose="03050602040000000000" pitchFamily="66" charset="0"/>
              </a:rPr>
              <a:t>Reading for at least 30 minutes. Playing times table rockstars for at least 20 minutes. </a:t>
            </a:r>
            <a:endParaRPr lang="en-US" sz="1800" b="1" u="sng"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1800" b="1" u="sng">
                <a:latin typeface="XCCW Joined 1a" panose="03050602040000000000" pitchFamily="66" charset="0"/>
              </a:rPr>
              <a:t>Weekly: </a:t>
            </a:r>
            <a:r>
              <a:rPr lang="en-US" sz="1800" err="1">
                <a:latin typeface="XCCW Joined 1a" panose="03050602040000000000" pitchFamily="66" charset="0"/>
              </a:rPr>
              <a:t>Maths</a:t>
            </a:r>
            <a:r>
              <a:rPr lang="en-US" sz="1800">
                <a:latin typeface="XCCW Joined 1a" panose="03050602040000000000" pitchFamily="66" charset="0"/>
              </a:rPr>
              <a:t> OR English will be set on a Friday and due on Tuesday.</a:t>
            </a:r>
          </a:p>
          <a:p>
            <a:pPr>
              <a:lnSpc>
                <a:spcPct val="150000"/>
              </a:lnSpc>
            </a:pPr>
            <a:r>
              <a:rPr lang="en-US" sz="1800">
                <a:latin typeface="XCCW Joined 1a" panose="03050602040000000000" pitchFamily="66" charset="0"/>
              </a:rPr>
              <a:t>Weekly Spellings and Timetables practice.</a:t>
            </a:r>
          </a:p>
          <a:p>
            <a:pPr>
              <a:lnSpc>
                <a:spcPct val="150000"/>
              </a:lnSpc>
            </a:pPr>
            <a:r>
              <a:rPr lang="en-US" sz="1800" b="1" u="sng">
                <a:latin typeface="XCCW Joined 1a" panose="03050602040000000000" pitchFamily="66" charset="0"/>
              </a:rPr>
              <a:t>Half- termly: </a:t>
            </a:r>
            <a:r>
              <a:rPr lang="en-US" sz="1800">
                <a:latin typeface="XCCW Joined 1a" panose="03050602040000000000" pitchFamily="66" charset="0"/>
              </a:rPr>
              <a:t>project work will be set at the beginning of every half term and due by the end of the half term.</a:t>
            </a:r>
          </a:p>
          <a:p>
            <a:pPr>
              <a:lnSpc>
                <a:spcPct val="150000"/>
              </a:lnSpc>
            </a:pP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Home learning is designed to be enjoyable, and each task should not take any </a:t>
            </a:r>
            <a:r>
              <a:rPr lang="en-GB" sz="1800">
                <a:latin typeface="XCCW Joined 1a" panose="03050602040000000000" pitchFamily="66" charset="0"/>
              </a:rPr>
              <a:t>l</a:t>
            </a: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onger than 30-40 minutes.</a:t>
            </a:r>
            <a:endParaRPr lang="en-US" sz="1800" u="sng">
              <a:latin typeface="XCCW Joined 1a" panose="03050602040000000000" pitchFamily="66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10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10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3074" name="Picture 2" descr="Google Classroom Refresh – St. Anthony's High School">
            <a:extLst>
              <a:ext uri="{FF2B5EF4-FFF2-40B4-BE49-F238E27FC236}">
                <a16:creationId xmlns:a16="http://schemas.microsoft.com/office/drawing/2014/main" id="{0D1CCD28-CFE4-5BB7-0587-FBB6BFC6CB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5814" y="1303708"/>
            <a:ext cx="2743201" cy="2125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873AEE-28C2-79E5-4923-953D865DDC6C}"/>
              </a:ext>
            </a:extLst>
          </p:cNvPr>
          <p:cNvSpPr txBox="1"/>
          <p:nvPr/>
        </p:nvSpPr>
        <p:spPr>
          <a:xfrm>
            <a:off x="9075815" y="4224909"/>
            <a:ext cx="2743200" cy="2535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>
                <a:latin typeface="XCCW Joined 1a" panose="03050602040000000000" pitchFamily="66" charset="0"/>
              </a:rPr>
              <a:t>Chrome books, headphones and internet dongles are available from the school office.</a:t>
            </a:r>
          </a:p>
          <a:p>
            <a:pPr>
              <a:lnSpc>
                <a:spcPct val="150000"/>
              </a:lnSpc>
            </a:pPr>
            <a:endParaRPr lang="en-GB" sz="900"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i="1">
                <a:latin typeface="XCCW Joined 1a" panose="03050602040000000000" pitchFamily="66" charset="0"/>
              </a:rPr>
              <a:t>No paper homework will be available.</a:t>
            </a:r>
          </a:p>
        </p:txBody>
      </p:sp>
    </p:spTree>
    <p:extLst>
      <p:ext uri="{BB962C8B-B14F-4D97-AF65-F5344CB8AC3E}">
        <p14:creationId xmlns:p14="http://schemas.microsoft.com/office/powerpoint/2010/main" val="1923900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62" y="192847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</a:rPr>
              <a:t>Arbor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11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11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66C0A6F-EDAC-A107-C60D-BC4979F0F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1774" y="1400037"/>
            <a:ext cx="5751444" cy="4956313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Download the Arbor App!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b="1">
                <a:latin typeface="Letter-join Basic 40" panose="02000505000000020003" pitchFamily="2" charset="0"/>
              </a:rPr>
              <a:t>Check your emails for your username, this will have a link to click on. </a:t>
            </a:r>
            <a:endParaRPr lang="en-US" sz="3200" b="1">
              <a:latin typeface="XCCW Joined 1a" panose="03050602040000000000" pitchFamily="66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Best way to receive communication from the school.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>
                <a:latin typeface="XCCW Joined 1a" panose="03050602040000000000" pitchFamily="66" charset="0"/>
              </a:rPr>
              <a:t>Trips, Clubs, Closures etc.</a:t>
            </a:r>
            <a:endParaRPr lang="en-US" sz="1200">
              <a:latin typeface="XCCW Joined 1a" panose="03050602040000000000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D51DB1-363E-9BFA-D63A-2EDB2D78A7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358" y="2426804"/>
            <a:ext cx="4040101" cy="200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9262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985" y="75933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  <a:latin typeface="Letter-join Basic 40" panose="02000505000000020003" pitchFamily="2" charset="0"/>
              </a:rPr>
              <a:t>Attendance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985" y="1072865"/>
            <a:ext cx="11446030" cy="544748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>
                <a:latin typeface="Letter-join Basic 40" panose="02000505000000020003" pitchFamily="2" charset="0"/>
              </a:rPr>
              <a:t>Good attendance is essential for your child’s success .</a:t>
            </a:r>
          </a:p>
          <a:p>
            <a:pPr>
              <a:lnSpc>
                <a:spcPct val="110000"/>
              </a:lnSpc>
            </a:pPr>
            <a:r>
              <a:rPr lang="en-GB">
                <a:latin typeface="Letter-join Basic 40" panose="02000505000000020003" pitchFamily="2" charset="0"/>
              </a:rPr>
              <a:t>Regular attendance helps children keep up with learning, build confidence and stay connected with their class. </a:t>
            </a:r>
          </a:p>
          <a:p>
            <a:pPr>
              <a:lnSpc>
                <a:spcPct val="110000"/>
              </a:lnSpc>
            </a:pPr>
            <a:r>
              <a:rPr lang="en-GB">
                <a:latin typeface="Letter-join Basic 40" panose="02000505000000020003" pitchFamily="2" charset="0"/>
              </a:rPr>
              <a:t>Even missing a day or two can mean gaps in understanding, especially in subjects like maths and English where lessons build on previous learning.</a:t>
            </a:r>
          </a:p>
          <a:p>
            <a:pPr>
              <a:lnSpc>
                <a:spcPct val="110000"/>
              </a:lnSpc>
            </a:pPr>
            <a:r>
              <a:rPr lang="en-GB">
                <a:latin typeface="Letter-join Basic 40" panose="02000505000000020003" pitchFamily="2" charset="0"/>
              </a:rPr>
              <a:t>We encourage all families to aim for excellent attendance so that every child can reach their full potential.</a:t>
            </a:r>
          </a:p>
          <a:p>
            <a:pPr>
              <a:lnSpc>
                <a:spcPct val="110000"/>
              </a:lnSpc>
            </a:pPr>
            <a:r>
              <a:rPr lang="en-GB">
                <a:latin typeface="Letter-join Basic 40" panose="02000505000000020003" pitchFamily="2" charset="0"/>
              </a:rPr>
              <a:t>Attendance is also incentivised through half termly attendance prizes and trips.</a:t>
            </a:r>
            <a:endParaRPr lang="en-US">
              <a:latin typeface="Letter-join Basic 40" panose="02000505000000020003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12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12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7663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EA8CB-2952-34DF-5613-E2A337E539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1C45F-0C91-C212-180A-7D62DECC3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808080"/>
                </a:solidFill>
                <a:latin typeface="XCCW Joined 1a" panose="03050602040000000000" pitchFamily="66" charset="0"/>
              </a:rPr>
              <a:t>Swimming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93F6E3-3CC8-286F-23A8-ADFC770C6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13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BB4C594C-8F5C-2341-CFBA-79C9F4DA82B1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13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4BDDDAC5-0FE4-7F27-20DD-29ECD2671A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DC4439-EAA8-E7B0-1512-260671DA6E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8321" y="1352550"/>
            <a:ext cx="3070694" cy="21790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0C7DB9A-2A43-5F29-A536-EF8B2F1C5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006" y="1473549"/>
            <a:ext cx="8031315" cy="11846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Year 4 will take part in the London Borough of Enfield Swimming Programme as part of their Physical Education entitlement. </a:t>
            </a: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US" sz="2000" dirty="0">
              <a:latin typeface="XCCW Joined 1a" panose="03050602040000000000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1D0D33-3895-0D9D-692B-F7669A2FE5CD}"/>
              </a:ext>
            </a:extLst>
          </p:cNvPr>
          <p:cNvSpPr txBox="1"/>
          <p:nvPr/>
        </p:nvSpPr>
        <p:spPr>
          <a:xfrm>
            <a:off x="558248" y="5767368"/>
            <a:ext cx="1107550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Goggles</a:t>
            </a:r>
            <a:r>
              <a:rPr lang="en-GB" sz="14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 may be worn only if a letter has been sent by parent/guardian</a:t>
            </a:r>
            <a:br>
              <a:rPr lang="en-GB" sz="14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</a:br>
            <a:endParaRPr lang="en-GB" sz="1400">
              <a:solidFill>
                <a:srgbClr val="000000"/>
              </a:solidFill>
              <a:effectLst/>
              <a:latin typeface="XCCW Joined 1a" panose="03050602040000000000" pitchFamily="66" charset="0"/>
            </a:endParaRPr>
          </a:p>
          <a:p>
            <a:r>
              <a:rPr lang="en-GB" sz="14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Children will be split into differentiated groups and are taught by trained members of staff</a:t>
            </a:r>
            <a:endParaRPr lang="en-GB" sz="1400">
              <a:latin typeface="XCCW Joined 1a" panose="03050602040000000000" pitchFamily="66" charset="0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201BE5B-9E97-733D-3267-850287F264D8}"/>
              </a:ext>
            </a:extLst>
          </p:cNvPr>
          <p:cNvSpPr txBox="1">
            <a:spLocks/>
          </p:cNvSpPr>
          <p:nvPr/>
        </p:nvSpPr>
        <p:spPr>
          <a:xfrm>
            <a:off x="717006" y="2628996"/>
            <a:ext cx="11075504" cy="29229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000" dirty="0">
                <a:solidFill>
                  <a:srgbClr val="000000"/>
                </a:solidFill>
                <a:latin typeface="XCCW Joined 1a" panose="03050602040000000000" pitchFamily="66" charset="0"/>
              </a:rPr>
              <a:t>Location: </a:t>
            </a:r>
            <a:r>
              <a:rPr lang="en-GB" sz="2000" b="1" dirty="0">
                <a:solidFill>
                  <a:srgbClr val="000000"/>
                </a:solidFill>
                <a:latin typeface="XCCW Joined 1a" panose="03050602040000000000" pitchFamily="66" charset="0"/>
              </a:rPr>
              <a:t>TBC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 dirty="0">
                <a:solidFill>
                  <a:srgbClr val="000000"/>
                </a:solidFill>
                <a:latin typeface="XCCW Joined 1a" panose="03050602040000000000" pitchFamily="66" charset="0"/>
              </a:rPr>
              <a:t>Date: TBC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 dirty="0">
                <a:solidFill>
                  <a:srgbClr val="000000"/>
                </a:solidFill>
                <a:latin typeface="XCCW Joined 1a" panose="03050602040000000000" pitchFamily="66" charset="0"/>
              </a:rPr>
              <a:t>Duration: 12 weeks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0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 dirty="0">
                <a:solidFill>
                  <a:srgbClr val="000000"/>
                </a:solidFill>
                <a:latin typeface="XCCW Joined 1a" panose="03050602040000000000" pitchFamily="66" charset="0"/>
              </a:rPr>
              <a:t>A letter will be sent when it is your child’s class's turn (on the website)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119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0C79B8-4E78-44F9-6757-8A38EB5183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1982" y="1539264"/>
            <a:ext cx="3019790" cy="21502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9504C6-1EF6-342C-A293-E123F514D5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255" y="3689543"/>
            <a:ext cx="4839244" cy="13234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1AD810-8435-4F57-E04C-EA633DB130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8456" y="5423944"/>
            <a:ext cx="4539343" cy="94734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D4F64C0-2F02-227E-DE25-0FCE03B19C9C}"/>
              </a:ext>
            </a:extLst>
          </p:cNvPr>
          <p:cNvSpPr txBox="1"/>
          <p:nvPr/>
        </p:nvSpPr>
        <p:spPr>
          <a:xfrm>
            <a:off x="5748914" y="2166184"/>
            <a:ext cx="5845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/>
              <a:t>Trauma Informed Approach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1616815-41E0-8309-414A-29764498C849}"/>
              </a:ext>
            </a:extLst>
          </p:cNvPr>
          <p:cNvSpPr txBox="1"/>
          <p:nvPr/>
        </p:nvSpPr>
        <p:spPr>
          <a:xfrm>
            <a:off x="5748914" y="5423944"/>
            <a:ext cx="4931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/>
              <a:t>Healthy relationships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C740A0-5540-836D-5CCB-3F9B1B497D3D}"/>
              </a:ext>
            </a:extLst>
          </p:cNvPr>
          <p:cNvSpPr txBox="1"/>
          <p:nvPr/>
        </p:nvSpPr>
        <p:spPr>
          <a:xfrm>
            <a:off x="5748914" y="3812653"/>
            <a:ext cx="46264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/>
              <a:t>Belonging and emotional wellbeing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590C0C-D2D9-1D53-F9DB-E3BB8CF847FF}"/>
              </a:ext>
            </a:extLst>
          </p:cNvPr>
          <p:cNvSpPr txBox="1"/>
          <p:nvPr/>
        </p:nvSpPr>
        <p:spPr>
          <a:xfrm>
            <a:off x="250369" y="96029"/>
            <a:ext cx="1173480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b="1">
                <a:solidFill>
                  <a:srgbClr val="7030A0"/>
                </a:solidFill>
              </a:rPr>
              <a:t>Supporting children to feel safe, understood and ready to learn</a:t>
            </a:r>
          </a:p>
        </p:txBody>
      </p:sp>
    </p:spTree>
    <p:extLst>
      <p:ext uri="{BB962C8B-B14F-4D97-AF65-F5344CB8AC3E}">
        <p14:creationId xmlns:p14="http://schemas.microsoft.com/office/powerpoint/2010/main" val="18602547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CC8B72F-328D-4A70-2189-0D283CAF13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8382" y="309634"/>
            <a:ext cx="5882765" cy="5386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127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EBA2EB4D77AF458D0D9FE8E00DA4F4" ma:contentTypeVersion="15" ma:contentTypeDescription="Create a new document." ma:contentTypeScope="" ma:versionID="895115c2aa85c65d1e22503a4e584842">
  <xsd:schema xmlns:xsd="http://www.w3.org/2001/XMLSchema" xmlns:xs="http://www.w3.org/2001/XMLSchema" xmlns:p="http://schemas.microsoft.com/office/2006/metadata/properties" xmlns:ns2="cd7f7c8a-c8d0-4a3a-89b8-482271a8509b" xmlns:ns3="822bd001-b475-4de8-9e6b-fe2612c29544" targetNamespace="http://schemas.microsoft.com/office/2006/metadata/properties" ma:root="true" ma:fieldsID="f806671755801c76668680d4d427cd0f" ns2:_="" ns3:_="">
    <xsd:import namespace="cd7f7c8a-c8d0-4a3a-89b8-482271a8509b"/>
    <xsd:import namespace="822bd001-b475-4de8-9e6b-fe2612c2954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MediaServiceBillingMetadata" minOccurs="0"/>
                <xsd:element ref="ns2:FolderSiz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7f7c8a-c8d0-4a3a-89b8-482271a850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ca80854f-31e5-450a-bf70-f72869c723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FolderSize" ma:index="22" nillable="true" ma:displayName="Folder Size" ma:format="Dropdown" ma:internalName="FolderSize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2bd001-b475-4de8-9e6b-fe2612c2954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c439b2c-5b81-40b0-9de4-77621dbefbf2}" ma:internalName="TaxCatchAll" ma:showField="CatchAllData" ma:web="822bd001-b475-4de8-9e6b-fe2612c2954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2bd001-b475-4de8-9e6b-fe2612c29544" xsi:nil="true"/>
    <lcf76f155ced4ddcb4097134ff3c332f xmlns="cd7f7c8a-c8d0-4a3a-89b8-482271a8509b">
      <Terms xmlns="http://schemas.microsoft.com/office/infopath/2007/PartnerControls"/>
    </lcf76f155ced4ddcb4097134ff3c332f>
    <FolderSize xmlns="cd7f7c8a-c8d0-4a3a-89b8-482271a8509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49FAC9C-502A-4B67-8997-037E52060827}">
  <ds:schemaRefs>
    <ds:schemaRef ds:uri="822bd001-b475-4de8-9e6b-fe2612c29544"/>
    <ds:schemaRef ds:uri="cd7f7c8a-c8d0-4a3a-89b8-482271a8509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96EACDA4-5869-4F19-949C-3F219014F757}">
  <ds:schemaRefs>
    <ds:schemaRef ds:uri="30223336-7fd8-41ce-8ea2-8ae643de6d26"/>
    <ds:schemaRef ds:uri="822bd001-b475-4de8-9e6b-fe2612c29544"/>
    <ds:schemaRef ds:uri="ad56065b-0db5-4d50-ab97-70d76a5d6ca1"/>
    <ds:schemaRef ds:uri="cd7f7c8a-c8d0-4a3a-89b8-482271a8509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6C6140D-1FE7-480E-B865-CEAD477D93D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894</Words>
  <Application>Microsoft Office PowerPoint</Application>
  <PresentationFormat>Widescreen</PresentationFormat>
  <Paragraphs>179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Aptos</vt:lpstr>
      <vt:lpstr>Arial</vt:lpstr>
      <vt:lpstr>Calibri</vt:lpstr>
      <vt:lpstr>Calibri Light</vt:lpstr>
      <vt:lpstr>KG Red Hands Outline</vt:lpstr>
      <vt:lpstr>Letter-join Basic 40</vt:lpstr>
      <vt:lpstr>LNGMSB+TrebuchetMS</vt:lpstr>
      <vt:lpstr>XCCW Joined 1a</vt:lpstr>
      <vt:lpstr>Office Theme</vt:lpstr>
      <vt:lpstr>PowerPoint Presentation</vt:lpstr>
      <vt:lpstr>PowerPoint Presentation</vt:lpstr>
      <vt:lpstr>PowerPoint Presentation</vt:lpstr>
      <vt:lpstr>PE Days</vt:lpstr>
      <vt:lpstr>PowerPoint Presentation</vt:lpstr>
      <vt:lpstr>Reading Expectations </vt:lpstr>
      <vt:lpstr>Writing</vt:lpstr>
      <vt:lpstr>Maths</vt:lpstr>
      <vt:lpstr>Curriculum </vt:lpstr>
      <vt:lpstr>Home Learning</vt:lpstr>
      <vt:lpstr>Arbor </vt:lpstr>
      <vt:lpstr>Attendance</vt:lpstr>
      <vt:lpstr>Swimming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Marino - Creative Link</dc:creator>
  <cp:lastModifiedBy>Paolo Delfini</cp:lastModifiedBy>
  <cp:revision>1</cp:revision>
  <dcterms:created xsi:type="dcterms:W3CDTF">2021-05-26T17:13:06Z</dcterms:created>
  <dcterms:modified xsi:type="dcterms:W3CDTF">2026-09-18T12:03:45Z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0x0101001DEBA2EB4D77AF458D0D9FE8E00DA4F4</vt:lpwstr>
  </property>
  <property fmtid="{D5CDD505-2E9C-101B-9397-08002B2CF9AE}" pid="3" name="MediaServiceImageTags">
    <vt:lpwstr/>
  </property>
</Properties>
</file>