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29"/>
  </p:notesMasterIdLst>
  <p:sldIdLst>
    <p:sldId id="256" r:id="rId5"/>
    <p:sldId id="273" r:id="rId6"/>
    <p:sldId id="257" r:id="rId7"/>
    <p:sldId id="288" r:id="rId8"/>
    <p:sldId id="279" r:id="rId9"/>
    <p:sldId id="290" r:id="rId10"/>
    <p:sldId id="291" r:id="rId11"/>
    <p:sldId id="280" r:id="rId12"/>
    <p:sldId id="283" r:id="rId13"/>
    <p:sldId id="268" r:id="rId14"/>
    <p:sldId id="284" r:id="rId15"/>
    <p:sldId id="263" r:id="rId16"/>
    <p:sldId id="264" r:id="rId17"/>
    <p:sldId id="261" r:id="rId18"/>
    <p:sldId id="285" r:id="rId19"/>
    <p:sldId id="259" r:id="rId20"/>
    <p:sldId id="267" r:id="rId21"/>
    <p:sldId id="266" r:id="rId22"/>
    <p:sldId id="286" r:id="rId23"/>
    <p:sldId id="265" r:id="rId24"/>
    <p:sldId id="282" r:id="rId25"/>
    <p:sldId id="292" r:id="rId26"/>
    <p:sldId id="281" r:id="rId27"/>
    <p:sldId id="272" r:id="rId28"/>
  </p:sldIdLst>
  <p:sldSz cx="12192000" cy="6858000"/>
  <p:notesSz cx="6797675" cy="9926638"/>
  <p:embeddedFontLst>
    <p:embeddedFont>
      <p:font typeface="Berlin Sans FB" panose="020E0602020502020306" pitchFamily="34" charset="0"/>
      <p:regular r:id="rId30"/>
      <p:bold r:id="rId31"/>
    </p:embeddedFont>
    <p:embeddedFont>
      <p:font typeface="Berlin Sans FB Demi" panose="020E0802020502020306" pitchFamily="34" charset="0"/>
      <p:bold r:id="rId32"/>
    </p:embeddedFont>
    <p:embeddedFont>
      <p:font typeface="Georgia" panose="02040502050405020303" pitchFamily="18" charset="0"/>
      <p:regular r:id="rId33"/>
      <p:bold r:id="rId34"/>
      <p:italic r:id="rId35"/>
      <p:boldItalic r:id="rId36"/>
    </p:embeddedFont>
    <p:embeddedFont>
      <p:font typeface="Overlock" panose="020B0604020202020204" charset="0"/>
      <p:regular r:id="rId37"/>
      <p:bold r:id="rId38"/>
      <p:italic r:id="rId39"/>
      <p:boldItalic r:id="rId40"/>
    </p:embeddedFont>
    <p:embeddedFont>
      <p:font typeface="Sassoon Infant Rg" panose="02000503030000020003" charset="0"/>
      <p:regular r:id="rId41"/>
      <p:bold r:id="rId42"/>
    </p:embeddedFont>
    <p:embeddedFont>
      <p:font typeface="Segoe UI" panose="020B0502040204020203" pitchFamily="34" charset="0"/>
      <p:regular r:id="rId43"/>
      <p:bold r:id="rId44"/>
      <p:italic r:id="rId45"/>
      <p:boldItalic r:id="rId4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7" roundtripDataSignature="AMtx7mj7e41EwZ0JsQ8gHw0IKBS3UraL9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EAC99BF-565C-4C8E-A6C3-48991C5AC982}">
  <a:tblStyle styleId="{BEAC99BF-565C-4C8E-A6C3-48991C5AC982}"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10.fntdata"/><Relationship Id="rId21" Type="http://schemas.openxmlformats.org/officeDocument/2006/relationships/slide" Target="slides/slide17.xml"/><Relationship Id="rId34" Type="http://schemas.openxmlformats.org/officeDocument/2006/relationships/font" Target="fonts/font5.fntdata"/><Relationship Id="rId42" Type="http://schemas.openxmlformats.org/officeDocument/2006/relationships/font" Target="fonts/font13.fntdata"/><Relationship Id="rId47" Type="http://customschemas.google.com/relationships/presentationmetadata" Target="metadata"/><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notesMaster" Target="notesMasters/notesMaster1.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font" Target="fonts/font11.fntdata"/><Relationship Id="rId45" Type="http://schemas.openxmlformats.org/officeDocument/2006/relationships/font" Target="fonts/font16.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7.fntdata"/><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2.fntdata"/><Relationship Id="rId44" Type="http://schemas.openxmlformats.org/officeDocument/2006/relationships/font" Target="fonts/font15.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font" Target="fonts/font1.fntdata"/><Relationship Id="rId35" Type="http://schemas.openxmlformats.org/officeDocument/2006/relationships/font" Target="fonts/font6.fntdata"/><Relationship Id="rId43" Type="http://schemas.openxmlformats.org/officeDocument/2006/relationships/font" Target="fonts/font14.fntdata"/><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4.fntdata"/><Relationship Id="rId38" Type="http://schemas.openxmlformats.org/officeDocument/2006/relationships/font" Target="fonts/font9.fntdata"/><Relationship Id="rId46" Type="http://schemas.openxmlformats.org/officeDocument/2006/relationships/font" Target="fonts/font17.fntdata"/><Relationship Id="rId20" Type="http://schemas.openxmlformats.org/officeDocument/2006/relationships/slide" Target="slides/slide16.xml"/><Relationship Id="rId41" Type="http://schemas.openxmlformats.org/officeDocument/2006/relationships/font" Target="fonts/font12.fntdata"/><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 name="Google Shape;95;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a:extLst>
            <a:ext uri="{FF2B5EF4-FFF2-40B4-BE49-F238E27FC236}">
              <a16:creationId xmlns:a16="http://schemas.microsoft.com/office/drawing/2014/main" id="{B3326DE0-B97A-BB78-A01D-572BA682E85B}"/>
            </a:ext>
          </a:extLst>
        </p:cNvPr>
        <p:cNvGrpSpPr/>
        <p:nvPr/>
      </p:nvGrpSpPr>
      <p:grpSpPr>
        <a:xfrm>
          <a:off x="0" y="0"/>
          <a:ext cx="0" cy="0"/>
          <a:chOff x="0" y="0"/>
          <a:chExt cx="0" cy="0"/>
        </a:xfrm>
      </p:grpSpPr>
      <p:sp>
        <p:nvSpPr>
          <p:cNvPr id="94" name="Google Shape;94;p3:notes">
            <a:extLst>
              <a:ext uri="{FF2B5EF4-FFF2-40B4-BE49-F238E27FC236}">
                <a16:creationId xmlns:a16="http://schemas.microsoft.com/office/drawing/2014/main" id="{7F44C784-C695-1BD3-0C71-46D47A2B5447}"/>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 name="Google Shape;95;p3:notes">
            <a:extLst>
              <a:ext uri="{FF2B5EF4-FFF2-40B4-BE49-F238E27FC236}">
                <a16:creationId xmlns:a16="http://schemas.microsoft.com/office/drawing/2014/main" id="{14237E88-3B83-2F96-E67D-1B0992DC298C}"/>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900761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14: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Book bag </a:t>
            </a:r>
            <a:endParaRPr/>
          </a:p>
        </p:txBody>
      </p:sp>
      <p:sp>
        <p:nvSpPr>
          <p:cNvPr id="236" name="Google Shape;236;p14: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p9: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0" name="Google Shape;170;p9: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1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457200" lvl="0" indent="-298450" algn="l" rtl="0">
              <a:spcBef>
                <a:spcPts val="0"/>
              </a:spcBef>
              <a:spcAft>
                <a:spcPts val="0"/>
              </a:spcAft>
              <a:buSzPts val="1100"/>
              <a:buChar char="-"/>
            </a:pPr>
            <a:r>
              <a:rPr lang="en-GB"/>
              <a:t>Cut grapes in half</a:t>
            </a:r>
            <a:endParaRPr/>
          </a:p>
        </p:txBody>
      </p:sp>
      <p:sp>
        <p:nvSpPr>
          <p:cNvPr id="184" name="Google Shape;184;p1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7: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6" name="Google Shape;146;p7: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8" name="Google Shape;118;p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1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Two inhalers, one in the classroom and one in the office </a:t>
            </a:r>
            <a:endParaRPr/>
          </a:p>
          <a:p>
            <a:pPr marL="0" lvl="0" indent="0" algn="l" rtl="0">
              <a:spcBef>
                <a:spcPts val="0"/>
              </a:spcBef>
              <a:spcAft>
                <a:spcPts val="0"/>
              </a:spcAft>
              <a:buNone/>
            </a:pPr>
            <a:r>
              <a:rPr lang="en-GB"/>
              <a:t>It must be in date. </a:t>
            </a:r>
            <a:endParaRPr/>
          </a:p>
        </p:txBody>
      </p:sp>
      <p:sp>
        <p:nvSpPr>
          <p:cNvPr id="221" name="Google Shape;221;p1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12: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8" name="Google Shape;208;p1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11: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9" name="Google Shape;199;p1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p18: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5" name="Google Shape;305;p1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2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2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2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2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2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2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2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2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2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2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2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2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2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2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8"/>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2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2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3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3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6" r:id="rId7"/>
    <p:sldLayoutId id="2147483657" r:id="rId8"/>
    <p:sldLayoutId id="2147483658" r:id="rId9"/>
    <p:sldLayoutId id="2147483659"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png"/><Relationship Id="rId3" Type="http://schemas.openxmlformats.org/officeDocument/2006/relationships/image" Target="../media/image1.jpeg"/><Relationship Id="rId7" Type="http://schemas.openxmlformats.org/officeDocument/2006/relationships/image" Target="../media/image12.png"/><Relationship Id="rId12"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5" Type="http://schemas.openxmlformats.org/officeDocument/2006/relationships/image" Target="../media/image20.png"/><Relationship Id="rId10" Type="http://schemas.openxmlformats.org/officeDocument/2006/relationships/image" Target="../media/image15.png"/><Relationship Id="rId4" Type="http://schemas.openxmlformats.org/officeDocument/2006/relationships/image" Target="../media/image2.png"/><Relationship Id="rId9" Type="http://schemas.openxmlformats.org/officeDocument/2006/relationships/image" Target="../media/image14.png"/><Relationship Id="rId1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1.jpeg"/><Relationship Id="rId7" Type="http://schemas.openxmlformats.org/officeDocument/2006/relationships/image" Target="../media/image26.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hyperlink" Target="http://www.ruthmiskin.com/" TargetMode="External"/><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29.jpe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png"/><Relationship Id="rId4" Type="http://schemas.openxmlformats.org/officeDocument/2006/relationships/hyperlink" Target="http://www.ruthmiskin.com/"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33.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2.png"/><Relationship Id="rId4" Type="http://schemas.openxmlformats.org/officeDocument/2006/relationships/image" Target="../media/image31.png"/></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2.png"/><Relationship Id="rId4" Type="http://schemas.openxmlformats.org/officeDocument/2006/relationships/image" Target="../media/image31.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hyperlink" Target="https://www.kingfisherhallacademy.org.uk/" TargetMode="External"/><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mailto:kingfisher@northstartrust.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descr="Logo, company name&#10;&#10;Description automatically generated"/>
          <p:cNvPicPr preferRelativeResize="0"/>
          <p:nvPr/>
        </p:nvPicPr>
        <p:blipFill rotWithShape="1">
          <a:blip r:embed="rId3">
            <a:alphaModFix/>
          </a:blip>
          <a:srcRect/>
          <a:stretch/>
        </p:blipFill>
        <p:spPr>
          <a:xfrm>
            <a:off x="290750" y="5730301"/>
            <a:ext cx="1877198" cy="893091"/>
          </a:xfrm>
          <a:prstGeom prst="rect">
            <a:avLst/>
          </a:prstGeom>
          <a:noFill/>
          <a:ln>
            <a:noFill/>
          </a:ln>
        </p:spPr>
      </p:pic>
      <p:sp>
        <p:nvSpPr>
          <p:cNvPr id="85" name="Google Shape;85;p1"/>
          <p:cNvSpPr/>
          <p:nvPr/>
        </p:nvSpPr>
        <p:spPr>
          <a:xfrm>
            <a:off x="0" y="-1"/>
            <a:ext cx="12192000" cy="5635487"/>
          </a:xfrm>
          <a:prstGeom prst="rect">
            <a:avLst/>
          </a:prstGeom>
          <a:solidFill>
            <a:srgbClr val="7030A0"/>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6" name="Google Shape;86;p1"/>
          <p:cNvSpPr txBox="1"/>
          <p:nvPr/>
        </p:nvSpPr>
        <p:spPr>
          <a:xfrm>
            <a:off x="2462320" y="2235200"/>
            <a:ext cx="9144000" cy="2387600"/>
          </a:xfrm>
          <a:prstGeom prst="rect">
            <a:avLst/>
          </a:prstGeom>
          <a:noFill/>
          <a:ln>
            <a:noFill/>
          </a:ln>
        </p:spPr>
        <p:txBody>
          <a:bodyPr spcFirstLastPara="1" wrap="square" lIns="91425" tIns="45700" rIns="91425" bIns="45700" anchor="b" anchorCtr="0">
            <a:noAutofit/>
          </a:bodyPr>
          <a:lstStyle/>
          <a:p>
            <a:pPr marL="0" marR="0" lvl="0" indent="0" algn="r" rtl="0">
              <a:lnSpc>
                <a:spcPct val="90000"/>
              </a:lnSpc>
              <a:spcBef>
                <a:spcPts val="0"/>
              </a:spcBef>
              <a:spcAft>
                <a:spcPts val="0"/>
              </a:spcAft>
              <a:buClr>
                <a:srgbClr val="FF0000"/>
              </a:buClr>
              <a:buSzPts val="6000"/>
              <a:buFont typeface="Overlock"/>
              <a:buNone/>
            </a:pPr>
            <a:r>
              <a:rPr lang="en-GB" sz="6000" b="0" i="0" u="none" strike="noStrike" cap="none" dirty="0">
                <a:solidFill>
                  <a:schemeClr val="bg1"/>
                </a:solidFill>
                <a:latin typeface="Overlock"/>
                <a:ea typeface="Overlock"/>
                <a:cs typeface="Overlock"/>
                <a:sym typeface="Overlock"/>
              </a:rPr>
              <a:t>Welcome to</a:t>
            </a:r>
            <a:br>
              <a:rPr lang="en-GB" sz="6000" b="0" i="0" u="none" strike="noStrike" cap="none" dirty="0">
                <a:solidFill>
                  <a:schemeClr val="bg1"/>
                </a:solidFill>
                <a:latin typeface="Overlock"/>
                <a:ea typeface="Overlock"/>
                <a:cs typeface="Overlock"/>
                <a:sym typeface="Overlock"/>
              </a:rPr>
            </a:br>
            <a:r>
              <a:rPr lang="en-GB" sz="6000" b="0" i="0" u="none" strike="noStrike" cap="none" dirty="0">
                <a:solidFill>
                  <a:schemeClr val="bg1"/>
                </a:solidFill>
                <a:latin typeface="Overlock"/>
                <a:ea typeface="Overlock"/>
                <a:cs typeface="Overlock"/>
                <a:sym typeface="Overlock"/>
              </a:rPr>
              <a:t>Kingfisher Hall Academy Reception</a:t>
            </a:r>
            <a:endParaRPr lang="en-GB" sz="6000" dirty="0">
              <a:solidFill>
                <a:schemeClr val="bg1"/>
              </a:solidFill>
            </a:endParaRPr>
          </a:p>
          <a:p>
            <a:pPr marL="0" marR="0" lvl="0" indent="0" algn="r" rtl="0">
              <a:lnSpc>
                <a:spcPct val="90000"/>
              </a:lnSpc>
              <a:spcBef>
                <a:spcPts val="0"/>
              </a:spcBef>
              <a:spcAft>
                <a:spcPts val="0"/>
              </a:spcAft>
              <a:buClr>
                <a:srgbClr val="FF0000"/>
              </a:buClr>
              <a:buSzPts val="6000"/>
              <a:buFont typeface="Overlock"/>
              <a:buNone/>
            </a:pPr>
            <a:r>
              <a:rPr lang="en-GB" sz="6000" b="0" i="0" u="none" strike="noStrike" cap="none" dirty="0">
                <a:solidFill>
                  <a:schemeClr val="bg1"/>
                </a:solidFill>
                <a:latin typeface="Overlock"/>
                <a:ea typeface="Overlock"/>
                <a:cs typeface="Overlock"/>
                <a:sym typeface="Overlock"/>
              </a:rPr>
              <a:t>2026/27</a:t>
            </a:r>
            <a:endParaRPr lang="en-GB" sz="6000" b="0" i="0" u="none" strike="noStrike" cap="none" dirty="0">
              <a:solidFill>
                <a:schemeClr val="bg1"/>
              </a:solidFill>
              <a:latin typeface="Calibri"/>
              <a:ea typeface="Calibri"/>
              <a:cs typeface="Calibri"/>
              <a:sym typeface="Calibri"/>
            </a:endParaRPr>
          </a:p>
        </p:txBody>
      </p:sp>
      <p:sp>
        <p:nvSpPr>
          <p:cNvPr id="88" name="Google Shape;88;p1"/>
          <p:cNvSpPr/>
          <p:nvPr/>
        </p:nvSpPr>
        <p:spPr>
          <a:xfrm rot="-1042383">
            <a:off x="917775" y="2249071"/>
            <a:ext cx="2625535" cy="2625535"/>
          </a:xfrm>
          <a:prstGeom prst="star5">
            <a:avLst>
              <a:gd name="adj" fmla="val 19098"/>
              <a:gd name="hf" fmla="val 105146"/>
              <a:gd name="vf" fmla="val 110557"/>
            </a:avLst>
          </a:prstGeom>
          <a:noFill/>
          <a:ln w="381000" cap="flat" cmpd="sng">
            <a:solidFill>
              <a:schemeClr val="lt1">
                <a:alpha val="4705"/>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9" name="Google Shape;89;p1"/>
          <p:cNvSpPr/>
          <p:nvPr/>
        </p:nvSpPr>
        <p:spPr>
          <a:xfrm rot="1213509">
            <a:off x="879280" y="2389295"/>
            <a:ext cx="700139" cy="700139"/>
          </a:xfrm>
          <a:prstGeom prst="star5">
            <a:avLst>
              <a:gd name="adj" fmla="val 19098"/>
              <a:gd name="hf" fmla="val 105146"/>
              <a:gd name="vf" fmla="val 110557"/>
            </a:avLst>
          </a:prstGeom>
          <a:noFill/>
          <a:ln w="76200" cap="flat" cmpd="sng">
            <a:solidFill>
              <a:schemeClr val="lt1">
                <a:alpha val="4705"/>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90" name="Google Shape;90;p1"/>
          <p:cNvSpPr/>
          <p:nvPr/>
        </p:nvSpPr>
        <p:spPr>
          <a:xfrm rot="-1066174">
            <a:off x="3662202" y="3598717"/>
            <a:ext cx="923680" cy="923680"/>
          </a:xfrm>
          <a:prstGeom prst="star5">
            <a:avLst>
              <a:gd name="adj" fmla="val 19098"/>
              <a:gd name="hf" fmla="val 105146"/>
              <a:gd name="vf" fmla="val 110557"/>
            </a:avLst>
          </a:prstGeom>
          <a:noFill/>
          <a:ln w="127000" cap="flat" cmpd="sng">
            <a:solidFill>
              <a:schemeClr val="lt1">
                <a:alpha val="4705"/>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92" name="Google Shape;92;p1"/>
          <p:cNvPicPr preferRelativeResize="0"/>
          <p:nvPr/>
        </p:nvPicPr>
        <p:blipFill rotWithShape="1">
          <a:blip r:embed="rId4">
            <a:alphaModFix/>
          </a:blip>
          <a:srcRect/>
          <a:stretch/>
        </p:blipFill>
        <p:spPr>
          <a:xfrm>
            <a:off x="9032033" y="5830159"/>
            <a:ext cx="2743200" cy="858253"/>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2</a:t>
            </a:fld>
            <a:endParaRPr lang="en-US"/>
          </a:p>
        </p:txBody>
      </p:sp>
      <p:pic>
        <p:nvPicPr>
          <p:cNvPr id="5" name="Picture 4" descr="Logo, company name&#10;&#10;Description automatically generated">
            <a:extLst>
              <a:ext uri="{FF2B5EF4-FFF2-40B4-BE49-F238E27FC236}">
                <a16:creationId xmlns:a16="http://schemas.microsoft.com/office/drawing/2014/main" id="{31871E49-2CEE-C440-AE4F-1C774D7045D0}"/>
              </a:ext>
            </a:extLst>
          </p:cNvPr>
          <p:cNvPicPr>
            <a:picLocks noChangeAspect="1"/>
          </p:cNvPicPr>
          <p:nvPr/>
        </p:nvPicPr>
        <p:blipFill>
          <a:blip r:embed="rId2"/>
          <a:stretch>
            <a:fillRect/>
          </a:stretch>
        </p:blipFill>
        <p:spPr>
          <a:xfrm>
            <a:off x="154324" y="5991155"/>
            <a:ext cx="1535068" cy="730320"/>
          </a:xfrm>
          <a:prstGeom prst="rect">
            <a:avLst/>
          </a:prstGeom>
        </p:spPr>
      </p:pic>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2</a:t>
            </a:fld>
            <a:endParaRPr lang="en-US" sz="1100" b="1">
              <a:solidFill>
                <a:schemeClr val="bg1"/>
              </a:solidFill>
            </a:endParaRPr>
          </a:p>
        </p:txBody>
      </p:sp>
      <p:sp>
        <p:nvSpPr>
          <p:cNvPr id="10" name="Google Shape;121;p14">
            <a:extLst>
              <a:ext uri="{FF2B5EF4-FFF2-40B4-BE49-F238E27FC236}">
                <a16:creationId xmlns:a16="http://schemas.microsoft.com/office/drawing/2014/main" id="{8E376517-FA2E-EA4B-8946-9C09B4197AE7}"/>
              </a:ext>
            </a:extLst>
          </p:cNvPr>
          <p:cNvSpPr txBox="1">
            <a:spLocks noGrp="1"/>
          </p:cNvSpPr>
          <p:nvPr>
            <p:ph idx="1"/>
          </p:nvPr>
        </p:nvSpPr>
        <p:spPr>
          <a:xfrm>
            <a:off x="838200" y="1825625"/>
            <a:ext cx="10515600" cy="3919538"/>
          </a:xfrm>
          <a:prstGeom prst="rect">
            <a:avLst/>
          </a:prstGeom>
          <a:noFill/>
          <a:ln>
            <a:noFill/>
          </a:ln>
        </p:spPr>
        <p:txBody>
          <a:bodyPr spcFirstLastPara="1" wrap="square" lIns="91425" tIns="45700" rIns="91425" bIns="45700" anchor="t" anchorCtr="0">
            <a:noAutofit/>
          </a:bodyPr>
          <a:lstStyle/>
          <a:p>
            <a:pPr marL="45720" marR="0" lvl="0" indent="-7619" algn="ctr" rtl="0">
              <a:spcBef>
                <a:spcPts val="0"/>
              </a:spcBef>
              <a:spcAft>
                <a:spcPts val="0"/>
              </a:spcAft>
              <a:buClr>
                <a:srgbClr val="C3260C"/>
              </a:buClr>
              <a:buFont typeface="Georgia"/>
              <a:buNone/>
            </a:pPr>
            <a:endParaRPr sz="3200" b="0" i="0" u="none" strike="noStrike" cap="none">
              <a:solidFill>
                <a:srgbClr val="3F3F3F"/>
              </a:solidFill>
              <a:latin typeface="Arial"/>
              <a:ea typeface="Arial"/>
              <a:cs typeface="Arial"/>
              <a:sym typeface="Arial"/>
            </a:endParaRPr>
          </a:p>
          <a:p>
            <a:pPr marL="45720" lvl="0" indent="-7619" algn="ctr">
              <a:spcBef>
                <a:spcPts val="940"/>
              </a:spcBef>
              <a:buClr>
                <a:srgbClr val="C3260C"/>
              </a:buClr>
              <a:buNone/>
            </a:pPr>
            <a:endParaRPr lang="en-GB" sz="2400" b="1" i="0" u="none" strike="noStrike" cap="none">
              <a:solidFill>
                <a:srgbClr val="7030A0"/>
              </a:solidFill>
              <a:latin typeface="Arial"/>
              <a:ea typeface="Arial"/>
              <a:cs typeface="Arial"/>
              <a:sym typeface="Arial"/>
            </a:endParaRPr>
          </a:p>
          <a:p>
            <a:pPr marL="45720" lvl="0" indent="-7619" algn="ctr">
              <a:spcBef>
                <a:spcPts val="940"/>
              </a:spcBef>
              <a:buClr>
                <a:srgbClr val="C3260C"/>
              </a:buClr>
              <a:buNone/>
            </a:pPr>
            <a:endParaRPr lang="en-GB" sz="2400" b="1">
              <a:solidFill>
                <a:srgbClr val="7030A0"/>
              </a:solidFill>
              <a:latin typeface="Arial"/>
              <a:ea typeface="Arial"/>
              <a:cs typeface="Arial"/>
              <a:sym typeface="Arial"/>
            </a:endParaRPr>
          </a:p>
          <a:p>
            <a:pPr marL="45720" lvl="0" indent="-7619" algn="ctr">
              <a:spcBef>
                <a:spcPts val="940"/>
              </a:spcBef>
              <a:buClr>
                <a:srgbClr val="C3260C"/>
              </a:buClr>
              <a:buNone/>
            </a:pPr>
            <a:endParaRPr lang="en-GB" sz="2400" b="1" i="0" u="none" strike="noStrike" cap="none">
              <a:solidFill>
                <a:srgbClr val="7030A0"/>
              </a:solidFill>
              <a:latin typeface="Arial"/>
              <a:ea typeface="Arial"/>
              <a:cs typeface="Arial"/>
              <a:sym typeface="Arial"/>
            </a:endParaRPr>
          </a:p>
          <a:p>
            <a:pPr marL="45720" lvl="0" indent="-7619" algn="ctr">
              <a:spcBef>
                <a:spcPts val="940"/>
              </a:spcBef>
              <a:buClr>
                <a:srgbClr val="C3260C"/>
              </a:buClr>
              <a:buNone/>
            </a:pPr>
            <a:endParaRPr lang="en-GB" sz="2400" b="1">
              <a:solidFill>
                <a:srgbClr val="7030A0"/>
              </a:solidFill>
              <a:latin typeface="Arial"/>
              <a:ea typeface="Arial"/>
              <a:cs typeface="Arial"/>
              <a:sym typeface="Arial"/>
            </a:endParaRPr>
          </a:p>
          <a:p>
            <a:pPr marL="45720" lvl="0" indent="-7619" algn="ctr">
              <a:spcBef>
                <a:spcPts val="940"/>
              </a:spcBef>
              <a:buClr>
                <a:srgbClr val="C3260C"/>
              </a:buClr>
              <a:buNone/>
            </a:pPr>
            <a:endParaRPr lang="en-GB" sz="2400" b="1" i="0" u="none" strike="noStrike" cap="none">
              <a:solidFill>
                <a:srgbClr val="7030A0"/>
              </a:solidFill>
              <a:latin typeface="Arial"/>
              <a:ea typeface="Arial"/>
              <a:cs typeface="Arial"/>
              <a:sym typeface="Arial"/>
            </a:endParaRPr>
          </a:p>
        </p:txBody>
      </p:sp>
      <p:sp>
        <p:nvSpPr>
          <p:cNvPr id="14" name="Rectangle 2"/>
          <p:cNvSpPr txBox="1">
            <a:spLocks noChangeArrowheads="1"/>
          </p:cNvSpPr>
          <p:nvPr/>
        </p:nvSpPr>
        <p:spPr>
          <a:xfrm>
            <a:off x="565316" y="723946"/>
            <a:ext cx="8243887" cy="9413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800" b="1">
                <a:solidFill>
                  <a:srgbClr val="7030A0"/>
                </a:solidFill>
                <a:latin typeface="Berlin Sans FB Demi"/>
                <a:ea typeface="Sassoon Infant Rg" panose="02000503030000020003" charset="0"/>
                <a:cs typeface="Sassoon Infant Rg" panose="02000503030000020003" charset="0"/>
              </a:rPr>
              <a:t>Aims of this session:</a:t>
            </a:r>
          </a:p>
        </p:txBody>
      </p:sp>
      <p:pic>
        <p:nvPicPr>
          <p:cNvPr id="2" name="Google Shape;92;p1">
            <a:extLst>
              <a:ext uri="{FF2B5EF4-FFF2-40B4-BE49-F238E27FC236}">
                <a16:creationId xmlns:a16="http://schemas.microsoft.com/office/drawing/2014/main" id="{B0379F35-5116-59C6-EF23-AA9081F4BBFC}"/>
              </a:ext>
            </a:extLst>
          </p:cNvPr>
          <p:cNvPicPr preferRelativeResize="0"/>
          <p:nvPr/>
        </p:nvPicPr>
        <p:blipFill rotWithShape="1">
          <a:blip r:embed="rId3">
            <a:alphaModFix/>
          </a:blip>
          <a:srcRect/>
          <a:stretch/>
        </p:blipFill>
        <p:spPr>
          <a:xfrm>
            <a:off x="9265208" y="254584"/>
            <a:ext cx="2743200" cy="858253"/>
          </a:xfrm>
          <a:prstGeom prst="rect">
            <a:avLst/>
          </a:prstGeom>
          <a:noFill/>
          <a:ln>
            <a:noFill/>
          </a:ln>
        </p:spPr>
      </p:pic>
      <p:sp>
        <p:nvSpPr>
          <p:cNvPr id="6" name="TextBox 5">
            <a:extLst>
              <a:ext uri="{FF2B5EF4-FFF2-40B4-BE49-F238E27FC236}">
                <a16:creationId xmlns:a16="http://schemas.microsoft.com/office/drawing/2014/main" id="{02DE0F08-2078-E8A1-F1C2-1BE42DB2A67C}"/>
              </a:ext>
            </a:extLst>
          </p:cNvPr>
          <p:cNvSpPr txBox="1"/>
          <p:nvPr/>
        </p:nvSpPr>
        <p:spPr>
          <a:xfrm>
            <a:off x="1178351" y="1665334"/>
            <a:ext cx="8653806" cy="4524315"/>
          </a:xfrm>
          <a:prstGeom prst="rect">
            <a:avLst/>
          </a:prstGeom>
          <a:noFill/>
        </p:spPr>
        <p:txBody>
          <a:bodyPr wrap="square" rtlCol="0">
            <a:spAutoFit/>
          </a:bodyPr>
          <a:lstStyle/>
          <a:p>
            <a:pPr marL="285750" indent="-285750">
              <a:buFont typeface="Arial" panose="020B0604020202020204" pitchFamily="34" charset="0"/>
              <a:buChar char="•"/>
            </a:pPr>
            <a:r>
              <a:rPr lang="en-GB" sz="3200" dirty="0">
                <a:latin typeface="+mj-lt"/>
              </a:rPr>
              <a:t>Meet the team </a:t>
            </a:r>
          </a:p>
          <a:p>
            <a:pPr marL="285750" indent="-285750">
              <a:buFont typeface="Arial" panose="020B0604020202020204" pitchFamily="34" charset="0"/>
              <a:buChar char="•"/>
            </a:pPr>
            <a:r>
              <a:rPr lang="en-GB" sz="3200" dirty="0">
                <a:latin typeface="+mj-lt"/>
              </a:rPr>
              <a:t>Explain the next steps in the induction process (dates, arrangements, classes)</a:t>
            </a:r>
          </a:p>
          <a:p>
            <a:pPr marL="285750" indent="-285750">
              <a:buFont typeface="Arial" panose="020B0604020202020204" pitchFamily="34" charset="0"/>
              <a:buChar char="•"/>
            </a:pPr>
            <a:r>
              <a:rPr lang="en-GB" sz="3200" dirty="0">
                <a:latin typeface="+mj-lt"/>
              </a:rPr>
              <a:t>Explain how best to best prepare your child for Reception </a:t>
            </a:r>
          </a:p>
          <a:p>
            <a:pPr marL="285750" indent="-285750">
              <a:buFont typeface="Arial" panose="020B0604020202020204" pitchFamily="34" charset="0"/>
              <a:buChar char="•"/>
            </a:pPr>
            <a:r>
              <a:rPr lang="en-GB" sz="3200" dirty="0">
                <a:latin typeface="+mj-lt"/>
              </a:rPr>
              <a:t>Explain what to expect when children start and introduce school systems in place </a:t>
            </a:r>
          </a:p>
          <a:p>
            <a:pPr marL="285750" indent="-285750">
              <a:buFont typeface="Arial" panose="020B0604020202020204" pitchFamily="34" charset="0"/>
              <a:buChar char="•"/>
            </a:pPr>
            <a:r>
              <a:rPr lang="en-GB" sz="3200" dirty="0">
                <a:latin typeface="+mj-lt"/>
              </a:rPr>
              <a:t>What to expect during the Stay and Play</a:t>
            </a:r>
          </a:p>
          <a:p>
            <a:pPr marL="285750" indent="-285750">
              <a:buFont typeface="Arial" panose="020B0604020202020204" pitchFamily="34" charset="0"/>
              <a:buChar char="•"/>
            </a:pPr>
            <a:r>
              <a:rPr lang="en-GB" sz="3200" dirty="0">
                <a:latin typeface="+mj-lt"/>
              </a:rPr>
              <a:t>Answer questions </a:t>
            </a:r>
          </a:p>
        </p:txBody>
      </p:sp>
    </p:spTree>
    <p:extLst>
      <p:ext uri="{BB962C8B-B14F-4D97-AF65-F5344CB8AC3E}">
        <p14:creationId xmlns:p14="http://schemas.microsoft.com/office/powerpoint/2010/main" val="13308170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3"/>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a:t>
            </a:fld>
            <a:endParaRPr/>
          </a:p>
        </p:txBody>
      </p:sp>
      <p:pic>
        <p:nvPicPr>
          <p:cNvPr id="98" name="Google Shape;98;p3" descr="Logo, company name&#10;&#10;Description automatically generated"/>
          <p:cNvPicPr preferRelativeResize="0"/>
          <p:nvPr/>
        </p:nvPicPr>
        <p:blipFill rotWithShape="1">
          <a:blip r:embed="rId3">
            <a:alphaModFix/>
          </a:blip>
          <a:srcRect/>
          <a:stretch/>
        </p:blipFill>
        <p:spPr>
          <a:xfrm>
            <a:off x="154324" y="5991155"/>
            <a:ext cx="1535068" cy="730320"/>
          </a:xfrm>
          <a:prstGeom prst="rect">
            <a:avLst/>
          </a:prstGeom>
          <a:noFill/>
          <a:ln>
            <a:noFill/>
          </a:ln>
        </p:spPr>
      </p:pic>
      <p:sp>
        <p:nvSpPr>
          <p:cNvPr id="99" name="Google Shape;99;p3"/>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i="0" u="none" strike="noStrike" cap="none">
                <a:solidFill>
                  <a:schemeClr val="lt1"/>
                </a:solidFill>
                <a:latin typeface="Calibri"/>
                <a:ea typeface="Calibri"/>
                <a:cs typeface="Calibri"/>
                <a:sym typeface="Calibri"/>
              </a:rPr>
              <a:t>3</a:t>
            </a:fld>
            <a:endParaRPr sz="1100" b="1" i="0" u="none" strike="noStrike" cap="none">
              <a:solidFill>
                <a:schemeClr val="lt1"/>
              </a:solidFill>
              <a:latin typeface="Calibri"/>
              <a:ea typeface="Calibri"/>
              <a:cs typeface="Calibri"/>
              <a:sym typeface="Calibri"/>
            </a:endParaRPr>
          </a:p>
        </p:txBody>
      </p:sp>
      <p:sp>
        <p:nvSpPr>
          <p:cNvPr id="100" name="Google Shape;100;p3"/>
          <p:cNvSpPr txBox="1"/>
          <p:nvPr/>
        </p:nvSpPr>
        <p:spPr>
          <a:xfrm>
            <a:off x="672315" y="301795"/>
            <a:ext cx="4556535" cy="5847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rgbClr val="7030A0"/>
              </a:buClr>
              <a:buSzPts val="4800"/>
              <a:buFont typeface="Arial"/>
              <a:buNone/>
            </a:pPr>
            <a:r>
              <a:rPr lang="en-GB" sz="4800" b="1" i="0" u="none" strike="noStrike" cap="none">
                <a:solidFill>
                  <a:srgbClr val="7030A0"/>
                </a:solidFill>
                <a:latin typeface="Arial"/>
                <a:ea typeface="Arial"/>
                <a:cs typeface="Arial"/>
                <a:sym typeface="Arial"/>
              </a:rPr>
              <a:t>Staff Overview</a:t>
            </a:r>
            <a:endParaRPr sz="4800" b="1" i="0" u="none" strike="noStrike" cap="none">
              <a:solidFill>
                <a:srgbClr val="7030A0"/>
              </a:solidFill>
              <a:latin typeface="Arial"/>
              <a:ea typeface="Arial"/>
              <a:cs typeface="Arial"/>
              <a:sym typeface="Arial"/>
            </a:endParaRPr>
          </a:p>
        </p:txBody>
      </p:sp>
      <p:pic>
        <p:nvPicPr>
          <p:cNvPr id="102" name="Google Shape;102;p3"/>
          <p:cNvPicPr preferRelativeResize="0"/>
          <p:nvPr/>
        </p:nvPicPr>
        <p:blipFill rotWithShape="1">
          <a:blip r:embed="rId4">
            <a:alphaModFix/>
          </a:blip>
          <a:srcRect/>
          <a:stretch/>
        </p:blipFill>
        <p:spPr>
          <a:xfrm>
            <a:off x="9078686" y="293996"/>
            <a:ext cx="2743200" cy="858253"/>
          </a:xfrm>
          <a:prstGeom prst="rect">
            <a:avLst/>
          </a:prstGeom>
          <a:noFill/>
          <a:ln>
            <a:noFill/>
          </a:ln>
        </p:spPr>
      </p:pic>
      <p:graphicFrame>
        <p:nvGraphicFramePr>
          <p:cNvPr id="2" name="Table 1">
            <a:extLst>
              <a:ext uri="{FF2B5EF4-FFF2-40B4-BE49-F238E27FC236}">
                <a16:creationId xmlns:a16="http://schemas.microsoft.com/office/drawing/2014/main" id="{5810BB45-53CB-0478-3823-C5DC65803440}"/>
              </a:ext>
            </a:extLst>
          </p:cNvPr>
          <p:cNvGraphicFramePr>
            <a:graphicFrameLocks noGrp="1"/>
          </p:cNvGraphicFramePr>
          <p:nvPr>
            <p:extLst>
              <p:ext uri="{D42A27DB-BD31-4B8C-83A1-F6EECF244321}">
                <p14:modId xmlns:p14="http://schemas.microsoft.com/office/powerpoint/2010/main" val="1392096235"/>
              </p:ext>
            </p:extLst>
          </p:nvPr>
        </p:nvGraphicFramePr>
        <p:xfrm>
          <a:off x="1024569" y="1385966"/>
          <a:ext cx="10631277" cy="4704629"/>
        </p:xfrm>
        <a:graphic>
          <a:graphicData uri="http://schemas.openxmlformats.org/drawingml/2006/table">
            <a:tbl>
              <a:tblPr firstRow="1" bandRow="1">
                <a:tableStyleId>{BEAC99BF-565C-4C8E-A6C3-48991C5AC982}</a:tableStyleId>
              </a:tblPr>
              <a:tblGrid>
                <a:gridCol w="3581979">
                  <a:extLst>
                    <a:ext uri="{9D8B030D-6E8A-4147-A177-3AD203B41FA5}">
                      <a16:colId xmlns:a16="http://schemas.microsoft.com/office/drawing/2014/main" val="3237547196"/>
                    </a:ext>
                  </a:extLst>
                </a:gridCol>
                <a:gridCol w="3524649">
                  <a:extLst>
                    <a:ext uri="{9D8B030D-6E8A-4147-A177-3AD203B41FA5}">
                      <a16:colId xmlns:a16="http://schemas.microsoft.com/office/drawing/2014/main" val="4248150221"/>
                    </a:ext>
                  </a:extLst>
                </a:gridCol>
                <a:gridCol w="3524649">
                  <a:extLst>
                    <a:ext uri="{9D8B030D-6E8A-4147-A177-3AD203B41FA5}">
                      <a16:colId xmlns:a16="http://schemas.microsoft.com/office/drawing/2014/main" val="3036817753"/>
                    </a:ext>
                  </a:extLst>
                </a:gridCol>
              </a:tblGrid>
              <a:tr h="4704629">
                <a:tc>
                  <a:txBody>
                    <a:bodyPr/>
                    <a:lstStyle/>
                    <a:p>
                      <a:pPr marL="0" marR="0" lvl="0" indent="0" algn="ctr" rtl="0">
                        <a:lnSpc>
                          <a:spcPct val="100000"/>
                        </a:lnSpc>
                        <a:spcBef>
                          <a:spcPts val="0"/>
                        </a:spcBef>
                        <a:spcAft>
                          <a:spcPts val="0"/>
                        </a:spcAft>
                        <a:buClr>
                          <a:schemeClr val="dk1"/>
                        </a:buClr>
                        <a:buSzPts val="2000"/>
                        <a:buFont typeface="Arial"/>
                        <a:buNone/>
                      </a:pPr>
                      <a:r>
                        <a:rPr lang="en-GB" sz="1800" b="1" u="none" strike="noStrike" cap="none" dirty="0"/>
                        <a:t> </a:t>
                      </a:r>
                      <a:r>
                        <a:rPr lang="en-GB" sz="1800" b="1" u="sng" strike="noStrike" cap="none" dirty="0">
                          <a:latin typeface="Arial"/>
                          <a:ea typeface="Arial"/>
                          <a:cs typeface="Arial"/>
                          <a:sym typeface="Arial"/>
                        </a:rPr>
                        <a:t>Senior Team</a:t>
                      </a:r>
                      <a:endParaRPr lang="en-GB" sz="1800" b="1" i="0" u="sng" strike="noStrike" cap="none" dirty="0">
                        <a:solidFill>
                          <a:srgbClr val="FFFFFF"/>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2000"/>
                        <a:buFont typeface="Arial"/>
                        <a:buNone/>
                      </a:pPr>
                      <a:endParaRPr lang="en-GB" sz="1800" b="1" u="sng" strike="noStrike" cap="none" dirty="0">
                        <a:latin typeface="Arial"/>
                        <a:ea typeface="Arial"/>
                        <a:cs typeface="Arial"/>
                        <a:sym typeface="Arial"/>
                      </a:endParaRPr>
                    </a:p>
                    <a:p>
                      <a:pPr marL="0" marR="0" lvl="0" indent="0" algn="ctr" defTabSz="914400" rtl="0" eaLnBrk="1" fontAlgn="auto" latinLnBrk="0" hangingPunct="1">
                        <a:lnSpc>
                          <a:spcPct val="100000"/>
                        </a:lnSpc>
                        <a:spcBef>
                          <a:spcPts val="0"/>
                        </a:spcBef>
                        <a:spcAft>
                          <a:spcPts val="0"/>
                        </a:spcAft>
                        <a:buClr>
                          <a:schemeClr val="dk1"/>
                        </a:buClr>
                        <a:buSzPts val="2000"/>
                        <a:buFont typeface="Arial"/>
                        <a:buNone/>
                        <a:tabLst/>
                        <a:defRPr/>
                      </a:pPr>
                      <a:r>
                        <a:rPr lang="en-GB" sz="1800" b="1" u="none" strike="noStrike" cap="none" dirty="0">
                          <a:latin typeface="Arial"/>
                          <a:ea typeface="Arial"/>
                          <a:cs typeface="Arial"/>
                          <a:sym typeface="Arial"/>
                        </a:rPr>
                        <a:t>Head Teacher </a:t>
                      </a:r>
                      <a:endParaRPr lang="en-GB" sz="1800" dirty="0"/>
                    </a:p>
                    <a:p>
                      <a:pPr marL="0" marR="0" lvl="0" indent="0" algn="ctr" rtl="0">
                        <a:lnSpc>
                          <a:spcPct val="100000"/>
                        </a:lnSpc>
                        <a:spcBef>
                          <a:spcPts val="0"/>
                        </a:spcBef>
                        <a:spcAft>
                          <a:spcPts val="0"/>
                        </a:spcAft>
                        <a:buClr>
                          <a:schemeClr val="dk1"/>
                        </a:buClr>
                        <a:buSzPts val="2000"/>
                        <a:buFont typeface="Arial"/>
                        <a:buNone/>
                      </a:pPr>
                      <a:r>
                        <a:rPr lang="en-GB" sz="1800" b="1" dirty="0"/>
                        <a:t>Gemma Vincent</a:t>
                      </a:r>
                      <a:endParaRPr lang="en-GB" sz="1800" u="none" strike="noStrike" cap="none" dirty="0"/>
                    </a:p>
                    <a:p>
                      <a:pPr marL="0" marR="0" lvl="0" indent="0" algn="ctr" rtl="0">
                        <a:lnSpc>
                          <a:spcPct val="100000"/>
                        </a:lnSpc>
                        <a:spcBef>
                          <a:spcPts val="0"/>
                        </a:spcBef>
                        <a:spcAft>
                          <a:spcPts val="0"/>
                        </a:spcAft>
                        <a:buClr>
                          <a:schemeClr val="dk1"/>
                        </a:buClr>
                        <a:buSzPts val="2000"/>
                        <a:buFont typeface="Arial"/>
                        <a:buNone/>
                      </a:pPr>
                      <a:endParaRPr lang="en-GB" sz="1800" b="1" u="none" strike="noStrike" cap="none" dirty="0">
                        <a:latin typeface="Arial"/>
                        <a:ea typeface="Arial"/>
                        <a:cs typeface="Arial"/>
                        <a:sym typeface="Arial"/>
                      </a:endParaRPr>
                    </a:p>
                    <a:p>
                      <a:pPr marL="0" marR="0" lvl="0" indent="0" algn="ctr" rtl="0">
                        <a:lnSpc>
                          <a:spcPct val="100000"/>
                        </a:lnSpc>
                        <a:spcBef>
                          <a:spcPts val="0"/>
                        </a:spcBef>
                        <a:spcAft>
                          <a:spcPts val="0"/>
                        </a:spcAft>
                        <a:buClr>
                          <a:schemeClr val="dk1"/>
                        </a:buClr>
                        <a:buSzPts val="2000"/>
                        <a:buFont typeface="Arial"/>
                        <a:buNone/>
                      </a:pPr>
                      <a:r>
                        <a:rPr lang="en-GB" sz="1800" b="1" dirty="0"/>
                        <a:t>Deputy Head</a:t>
                      </a:r>
                      <a:r>
                        <a:rPr lang="en-GB" sz="1800" b="1" u="none" strike="noStrike" cap="none" dirty="0">
                          <a:latin typeface="Arial"/>
                          <a:ea typeface="Arial"/>
                          <a:cs typeface="Arial"/>
                          <a:sym typeface="Arial"/>
                        </a:rPr>
                        <a:t> </a:t>
                      </a:r>
                      <a:endParaRPr lang="en-GB" sz="1800" dirty="0"/>
                    </a:p>
                    <a:p>
                      <a:pPr marL="0" marR="0" lvl="0" indent="0" algn="ctr" rtl="0">
                        <a:lnSpc>
                          <a:spcPct val="100000"/>
                        </a:lnSpc>
                        <a:spcBef>
                          <a:spcPts val="0"/>
                        </a:spcBef>
                        <a:spcAft>
                          <a:spcPts val="0"/>
                        </a:spcAft>
                        <a:buClr>
                          <a:schemeClr val="dk1"/>
                        </a:buClr>
                        <a:buSzPts val="2000"/>
                        <a:buFont typeface="Arial"/>
                        <a:buNone/>
                      </a:pPr>
                      <a:r>
                        <a:rPr lang="en-GB" sz="1800" b="1" u="none" strike="noStrike" cap="none" dirty="0">
                          <a:latin typeface="Arial"/>
                          <a:ea typeface="Arial"/>
                          <a:cs typeface="Arial"/>
                          <a:sym typeface="Arial"/>
                        </a:rPr>
                        <a:t>Havva </a:t>
                      </a:r>
                      <a:r>
                        <a:rPr lang="en-GB" sz="1800" b="1" dirty="0"/>
                        <a:t>Ayer</a:t>
                      </a:r>
                      <a:endParaRPr lang="en-GB" sz="1800" b="1" u="none" strike="noStrike" cap="none" dirty="0">
                        <a:latin typeface="Arial"/>
                        <a:ea typeface="Arial"/>
                        <a:cs typeface="Arial"/>
                        <a:sym typeface="Arial"/>
                      </a:endParaRPr>
                    </a:p>
                    <a:p>
                      <a:pPr marL="0" marR="0" lvl="0" indent="0" algn="ctr" rtl="0">
                        <a:lnSpc>
                          <a:spcPct val="100000"/>
                        </a:lnSpc>
                        <a:spcBef>
                          <a:spcPts val="0"/>
                        </a:spcBef>
                        <a:spcAft>
                          <a:spcPts val="0"/>
                        </a:spcAft>
                        <a:buClr>
                          <a:schemeClr val="dk1"/>
                        </a:buClr>
                        <a:buSzPts val="2000"/>
                        <a:buFont typeface="Arial"/>
                        <a:buNone/>
                      </a:pPr>
                      <a:endParaRPr lang="en-GB" sz="1800" b="1" dirty="0"/>
                    </a:p>
                    <a:p>
                      <a:pPr marL="0" marR="0" lvl="0" indent="0" algn="ctr" rtl="0">
                        <a:lnSpc>
                          <a:spcPct val="100000"/>
                        </a:lnSpc>
                        <a:spcBef>
                          <a:spcPts val="0"/>
                        </a:spcBef>
                        <a:spcAft>
                          <a:spcPts val="0"/>
                        </a:spcAft>
                        <a:buClr>
                          <a:schemeClr val="dk1"/>
                        </a:buClr>
                        <a:buSzPts val="2000"/>
                        <a:buFont typeface="Arial"/>
                        <a:buNone/>
                      </a:pPr>
                      <a:r>
                        <a:rPr lang="en-GB" sz="1800" b="1" dirty="0"/>
                        <a:t>Assistant Head</a:t>
                      </a:r>
                      <a:br>
                        <a:rPr lang="en-GB" sz="1800" b="1" dirty="0"/>
                      </a:br>
                      <a:r>
                        <a:rPr lang="en-GB" sz="1800" b="1" dirty="0"/>
                        <a:t>Olivia Stuart</a:t>
                      </a:r>
                      <a:br>
                        <a:rPr lang="en-GB" sz="1800" b="1" dirty="0"/>
                      </a:br>
                      <a:endParaRPr lang="en-GB" sz="1800" b="1" dirty="0"/>
                    </a:p>
                    <a:p>
                      <a:pPr marL="0" marR="0" lvl="0" indent="0" algn="ctr" rtl="0">
                        <a:lnSpc>
                          <a:spcPct val="100000"/>
                        </a:lnSpc>
                        <a:spcBef>
                          <a:spcPts val="0"/>
                        </a:spcBef>
                        <a:spcAft>
                          <a:spcPts val="0"/>
                        </a:spcAft>
                        <a:buClr>
                          <a:schemeClr val="dk1"/>
                        </a:buClr>
                        <a:buSzPts val="2000"/>
                        <a:buFont typeface="Arial"/>
                        <a:buNone/>
                      </a:pPr>
                      <a:r>
                        <a:rPr lang="en-GB" sz="1800" b="1" dirty="0"/>
                        <a:t>Associate Assistant Head</a:t>
                      </a:r>
                      <a:br>
                        <a:rPr lang="en-GB" sz="1800" b="1" dirty="0"/>
                      </a:br>
                      <a:r>
                        <a:rPr lang="en-GB" sz="1800" b="1" dirty="0"/>
                        <a:t>Nicola Barlow</a:t>
                      </a:r>
                      <a:br>
                        <a:rPr lang="en-GB" sz="1800" b="1" dirty="0"/>
                      </a:br>
                      <a:endParaRPr lang="en-GB" sz="1800" dirty="0"/>
                    </a:p>
                  </a:txBody>
                  <a:tcPr/>
                </a:tc>
                <a:tc>
                  <a:txBody>
                    <a:bodyPr/>
                    <a:lstStyle/>
                    <a:p>
                      <a:pPr marL="0" marR="0" lvl="0" indent="0" algn="ctr" rtl="0">
                        <a:lnSpc>
                          <a:spcPct val="100000"/>
                        </a:lnSpc>
                        <a:spcBef>
                          <a:spcPts val="0"/>
                        </a:spcBef>
                        <a:spcAft>
                          <a:spcPts val="0"/>
                        </a:spcAft>
                        <a:buClr>
                          <a:schemeClr val="dk1"/>
                        </a:buClr>
                        <a:buSzPts val="2000"/>
                        <a:buFont typeface="Arial"/>
                        <a:buNone/>
                      </a:pPr>
                      <a:r>
                        <a:rPr lang="en-GB" sz="1800" b="1" u="none" strike="noStrike" cap="none" dirty="0"/>
                        <a:t> </a:t>
                      </a:r>
                      <a:r>
                        <a:rPr lang="en-GB" sz="1800" b="1" u="sng" strike="noStrike" cap="none" dirty="0">
                          <a:latin typeface="Arial"/>
                          <a:ea typeface="Arial"/>
                          <a:cs typeface="Arial"/>
                          <a:sym typeface="Arial"/>
                        </a:rPr>
                        <a:t>Reception Team</a:t>
                      </a:r>
                      <a:endParaRPr lang="en-GB" sz="1800" dirty="0"/>
                    </a:p>
                    <a:p>
                      <a:pPr marL="0" marR="0" lvl="0" indent="0" algn="ctr" rtl="0">
                        <a:lnSpc>
                          <a:spcPct val="100000"/>
                        </a:lnSpc>
                        <a:spcBef>
                          <a:spcPts val="0"/>
                        </a:spcBef>
                        <a:spcAft>
                          <a:spcPts val="0"/>
                        </a:spcAft>
                        <a:buClr>
                          <a:schemeClr val="dk1"/>
                        </a:buClr>
                        <a:buSzPts val="2000"/>
                        <a:buFont typeface="Arial"/>
                        <a:buNone/>
                      </a:pPr>
                      <a:endParaRPr lang="en-GB" sz="1800" b="1" u="sng" strike="noStrike" cap="none" dirty="0">
                        <a:latin typeface="Arial"/>
                        <a:ea typeface="Arial"/>
                        <a:cs typeface="Arial"/>
                        <a:sym typeface="Arial"/>
                      </a:endParaRPr>
                    </a:p>
                    <a:p>
                      <a:pPr marL="0" marR="0" lvl="0" indent="0" algn="ctr" rtl="0">
                        <a:lnSpc>
                          <a:spcPct val="100000"/>
                        </a:lnSpc>
                        <a:spcBef>
                          <a:spcPts val="0"/>
                        </a:spcBef>
                        <a:spcAft>
                          <a:spcPts val="0"/>
                        </a:spcAft>
                        <a:buClr>
                          <a:schemeClr val="dk1"/>
                        </a:buClr>
                        <a:buSzPts val="2000"/>
                        <a:buFont typeface="Arial"/>
                        <a:buNone/>
                      </a:pPr>
                      <a:r>
                        <a:rPr lang="en-GB" sz="1800" b="1" u="none" strike="noStrike" cap="none" dirty="0">
                          <a:latin typeface="Arial"/>
                          <a:ea typeface="Arial"/>
                          <a:cs typeface="Arial"/>
                          <a:sym typeface="Arial"/>
                        </a:rPr>
                        <a:t>EYFS Lead</a:t>
                      </a:r>
                      <a:endParaRPr lang="en-GB" sz="1800" dirty="0"/>
                    </a:p>
                    <a:p>
                      <a:pPr marL="0" marR="0" lvl="0" indent="0" algn="ctr" rtl="0">
                        <a:lnSpc>
                          <a:spcPct val="100000"/>
                        </a:lnSpc>
                        <a:spcBef>
                          <a:spcPts val="0"/>
                        </a:spcBef>
                        <a:spcAft>
                          <a:spcPts val="0"/>
                        </a:spcAft>
                        <a:buClr>
                          <a:schemeClr val="dk1"/>
                        </a:buClr>
                        <a:buSzPts val="2000"/>
                        <a:buFont typeface="Arial"/>
                        <a:buNone/>
                      </a:pPr>
                      <a:r>
                        <a:rPr lang="en-GB" sz="1800" b="1" u="none" strike="noStrike" cap="none" dirty="0">
                          <a:latin typeface="Arial"/>
                          <a:ea typeface="Arial"/>
                          <a:cs typeface="Arial"/>
                          <a:sym typeface="Arial"/>
                        </a:rPr>
                        <a:t>Miss Demetriou</a:t>
                      </a:r>
                      <a:br>
                        <a:rPr lang="en-GB" sz="1800" b="1" u="none" strike="noStrike" cap="none" dirty="0">
                          <a:latin typeface="Arial"/>
                          <a:ea typeface="Arial"/>
                          <a:cs typeface="Arial"/>
                          <a:sym typeface="Arial"/>
                        </a:rPr>
                      </a:br>
                      <a:endParaRPr lang="en-GB" sz="1800" dirty="0"/>
                    </a:p>
                    <a:p>
                      <a:pPr marL="0" marR="0" lvl="0" indent="0" algn="ctr" rtl="0">
                        <a:lnSpc>
                          <a:spcPct val="100000"/>
                        </a:lnSpc>
                        <a:spcBef>
                          <a:spcPts val="0"/>
                        </a:spcBef>
                        <a:spcAft>
                          <a:spcPts val="0"/>
                        </a:spcAft>
                        <a:buClr>
                          <a:schemeClr val="dk1"/>
                        </a:buClr>
                        <a:buSzPts val="2000"/>
                        <a:buFont typeface="Arial"/>
                        <a:buNone/>
                      </a:pPr>
                      <a:endParaRPr lang="en-GB" sz="1800" b="1" u="none" strike="noStrike" cap="none" dirty="0">
                        <a:latin typeface="Arial"/>
                        <a:ea typeface="Arial"/>
                        <a:cs typeface="Arial"/>
                        <a:sym typeface="Arial"/>
                      </a:endParaRPr>
                    </a:p>
                    <a:p>
                      <a:pPr marL="0" marR="0" lvl="0" indent="0" algn="ctr" rtl="0">
                        <a:lnSpc>
                          <a:spcPct val="100000"/>
                        </a:lnSpc>
                        <a:spcBef>
                          <a:spcPts val="0"/>
                        </a:spcBef>
                        <a:spcAft>
                          <a:spcPts val="0"/>
                        </a:spcAft>
                        <a:buClr>
                          <a:schemeClr val="dk1"/>
                        </a:buClr>
                        <a:buSzPts val="2000"/>
                        <a:buFont typeface="Arial"/>
                        <a:buNone/>
                      </a:pPr>
                      <a:r>
                        <a:rPr lang="en-GB" sz="1800" b="1" u="none" strike="noStrike" cap="none" dirty="0">
                          <a:latin typeface="Arial"/>
                          <a:ea typeface="Arial"/>
                          <a:cs typeface="Arial"/>
                          <a:sym typeface="Arial"/>
                        </a:rPr>
                        <a:t>Garnet Class Teachers</a:t>
                      </a:r>
                      <a:br>
                        <a:rPr lang="en-GB" sz="1800" b="1" u="none" strike="noStrike" cap="none" dirty="0">
                          <a:latin typeface="Arial"/>
                          <a:ea typeface="Arial"/>
                          <a:cs typeface="Arial"/>
                          <a:sym typeface="Arial"/>
                        </a:rPr>
                      </a:br>
                      <a:r>
                        <a:rPr lang="en-GB" sz="1800" b="1" u="none" strike="noStrike" cap="none" dirty="0">
                          <a:latin typeface="Arial"/>
                          <a:ea typeface="Arial"/>
                          <a:cs typeface="Arial"/>
                          <a:sym typeface="Arial"/>
                        </a:rPr>
                        <a:t>Miss Jackson/ Mrs Harris </a:t>
                      </a:r>
                    </a:p>
                    <a:p>
                      <a:pPr marL="0" marR="0" lvl="0" indent="0" algn="ctr" defTabSz="914400" rtl="0" eaLnBrk="1" fontAlgn="auto" latinLnBrk="0" hangingPunct="1">
                        <a:lnSpc>
                          <a:spcPct val="100000"/>
                        </a:lnSpc>
                        <a:spcBef>
                          <a:spcPts val="0"/>
                        </a:spcBef>
                        <a:spcAft>
                          <a:spcPts val="0"/>
                        </a:spcAft>
                        <a:buClr>
                          <a:schemeClr val="dk1"/>
                        </a:buClr>
                        <a:buSzPts val="2000"/>
                        <a:buFont typeface="Arial"/>
                        <a:buNone/>
                        <a:tabLst/>
                        <a:defRPr/>
                      </a:pPr>
                      <a:r>
                        <a:rPr lang="en-GB" sz="1800" b="1" u="none" strike="noStrike" cap="none" dirty="0">
                          <a:latin typeface="Arial"/>
                          <a:cs typeface="Arial"/>
                          <a:sym typeface="Arial"/>
                        </a:rPr>
                        <a:t>Teaching Assistant</a:t>
                      </a:r>
                      <a:br>
                        <a:rPr lang="en-GB" sz="1800" b="1" u="none" strike="noStrike" cap="none" dirty="0">
                          <a:latin typeface="Arial"/>
                          <a:cs typeface="Arial"/>
                          <a:sym typeface="Arial"/>
                        </a:rPr>
                      </a:br>
                      <a:r>
                        <a:rPr lang="en-GB" sz="1800" b="1" u="none" strike="noStrike" cap="none" dirty="0">
                          <a:latin typeface="Arial"/>
                          <a:cs typeface="Arial"/>
                          <a:sym typeface="Arial"/>
                        </a:rPr>
                        <a:t>TBC</a:t>
                      </a:r>
                    </a:p>
                    <a:p>
                      <a:pPr marL="0" marR="0" lvl="0" indent="0" algn="ctr" defTabSz="914400" rtl="0" eaLnBrk="1" fontAlgn="auto" latinLnBrk="0" hangingPunct="1">
                        <a:lnSpc>
                          <a:spcPct val="100000"/>
                        </a:lnSpc>
                        <a:spcBef>
                          <a:spcPts val="0"/>
                        </a:spcBef>
                        <a:spcAft>
                          <a:spcPts val="0"/>
                        </a:spcAft>
                        <a:buClr>
                          <a:schemeClr val="dk1"/>
                        </a:buClr>
                        <a:buSzPts val="2000"/>
                        <a:buFont typeface="Arial"/>
                        <a:buNone/>
                        <a:tabLst/>
                        <a:defRPr/>
                      </a:pPr>
                      <a:endParaRPr lang="en-GB" sz="1800" b="1" u="none" strike="noStrike" cap="none" dirty="0">
                        <a:latin typeface="Arial"/>
                        <a:ea typeface="Arial"/>
                        <a:cs typeface="Arial"/>
                        <a:sym typeface="Arial"/>
                      </a:endParaRPr>
                    </a:p>
                    <a:p>
                      <a:pPr marL="0" marR="0" lvl="0" indent="0" algn="ctr" rtl="0">
                        <a:lnSpc>
                          <a:spcPct val="100000"/>
                        </a:lnSpc>
                        <a:spcBef>
                          <a:spcPts val="0"/>
                        </a:spcBef>
                        <a:spcAft>
                          <a:spcPts val="0"/>
                        </a:spcAft>
                        <a:buClr>
                          <a:schemeClr val="dk1"/>
                        </a:buClr>
                        <a:buSzPts val="2000"/>
                        <a:buFont typeface="Arial"/>
                        <a:buNone/>
                      </a:pPr>
                      <a:r>
                        <a:rPr lang="en-GB" sz="1800" b="1" u="none" strike="noStrike" cap="none" dirty="0">
                          <a:latin typeface="Arial"/>
                          <a:ea typeface="Arial"/>
                          <a:cs typeface="Arial"/>
                          <a:sym typeface="Arial"/>
                        </a:rPr>
                        <a:t>Ruby Class Teachers </a:t>
                      </a:r>
                    </a:p>
                    <a:p>
                      <a:pPr marL="0" marR="0" lvl="0" indent="0" algn="ctr" defTabSz="914400" rtl="0" eaLnBrk="1" fontAlgn="auto" latinLnBrk="0" hangingPunct="1">
                        <a:lnSpc>
                          <a:spcPct val="100000"/>
                        </a:lnSpc>
                        <a:spcBef>
                          <a:spcPts val="0"/>
                        </a:spcBef>
                        <a:spcAft>
                          <a:spcPts val="0"/>
                        </a:spcAft>
                        <a:buClr>
                          <a:schemeClr val="dk1"/>
                        </a:buClr>
                        <a:buSzPts val="2000"/>
                        <a:buFont typeface="Arial"/>
                        <a:buNone/>
                        <a:tabLst/>
                        <a:defRPr/>
                      </a:pPr>
                      <a:r>
                        <a:rPr lang="en-GB" sz="1800" b="1" u="none" strike="noStrike" cap="none" dirty="0">
                          <a:latin typeface="Arial"/>
                          <a:ea typeface="Arial"/>
                          <a:cs typeface="Arial"/>
                          <a:sym typeface="Arial"/>
                        </a:rPr>
                        <a:t>Mrs Smith / Mrs Harris </a:t>
                      </a:r>
                      <a:br>
                        <a:rPr lang="en-GB" sz="1800" b="1" u="none" strike="noStrike" cap="none" dirty="0">
                          <a:latin typeface="Arial"/>
                          <a:ea typeface="Arial"/>
                          <a:cs typeface="Arial"/>
                          <a:sym typeface="Arial"/>
                        </a:rPr>
                      </a:br>
                      <a:r>
                        <a:rPr lang="en-GB" sz="1800" b="1" u="none" strike="noStrike" cap="none" dirty="0">
                          <a:latin typeface="Arial"/>
                          <a:ea typeface="Arial"/>
                          <a:cs typeface="Arial"/>
                          <a:sym typeface="Arial"/>
                        </a:rPr>
                        <a:t>Teaching Assistant</a:t>
                      </a:r>
                      <a:br>
                        <a:rPr lang="en-GB" sz="1800" b="1" u="none" strike="noStrike" cap="none" dirty="0">
                          <a:latin typeface="Arial"/>
                          <a:ea typeface="Arial"/>
                          <a:cs typeface="Arial"/>
                          <a:sym typeface="Arial"/>
                        </a:rPr>
                      </a:br>
                      <a:r>
                        <a:rPr lang="en-GB" sz="1800" b="1" u="none" strike="noStrike" cap="none" dirty="0">
                          <a:latin typeface="Arial"/>
                          <a:ea typeface="Arial"/>
                          <a:cs typeface="Arial"/>
                          <a:sym typeface="Arial"/>
                        </a:rPr>
                        <a:t> TBC</a:t>
                      </a:r>
                      <a:endParaRPr lang="en-GB" sz="1800" dirty="0"/>
                    </a:p>
                  </a:txBody>
                  <a:tcPr/>
                </a:tc>
                <a:tc>
                  <a:txBody>
                    <a:bodyPr/>
                    <a:lstStyle/>
                    <a:p>
                      <a:pPr algn="ctr"/>
                      <a:r>
                        <a:rPr lang="en-GB" sz="1800" b="1" u="sng" dirty="0"/>
                        <a:t>SEND Team </a:t>
                      </a:r>
                      <a:br>
                        <a:rPr lang="en-GB" sz="1800" b="1" dirty="0"/>
                      </a:br>
                      <a:br>
                        <a:rPr lang="en-GB" sz="1800" b="1" dirty="0"/>
                      </a:br>
                      <a:r>
                        <a:rPr lang="en-GB" sz="1800" b="1" dirty="0"/>
                        <a:t>SENDCo</a:t>
                      </a:r>
                      <a:br>
                        <a:rPr lang="en-GB" sz="1800" b="1" dirty="0"/>
                      </a:br>
                      <a:r>
                        <a:rPr lang="en-GB" sz="1800" b="1" dirty="0"/>
                        <a:t>Andrea Sofroniou  </a:t>
                      </a:r>
                    </a:p>
                    <a:p>
                      <a:pPr algn="ctr"/>
                      <a:endParaRPr lang="en-GB" sz="1800" b="1" dirty="0"/>
                    </a:p>
                    <a:p>
                      <a:pPr algn="ctr"/>
                      <a:r>
                        <a:rPr lang="en-GB" sz="1800" b="1" dirty="0"/>
                        <a:t>SEND Admin </a:t>
                      </a:r>
                      <a:br>
                        <a:rPr lang="en-GB" sz="1800" b="1" dirty="0"/>
                      </a:br>
                      <a:r>
                        <a:rPr lang="en-GB" sz="1800" b="1" dirty="0"/>
                        <a:t>Faye Woodward</a:t>
                      </a:r>
                      <a:endParaRPr lang="en-GB" sz="1800" dirty="0"/>
                    </a:p>
                  </a:txBody>
                  <a:tcPr/>
                </a:tc>
                <a:extLst>
                  <a:ext uri="{0D108BD9-81ED-4DB2-BD59-A6C34878D82A}">
                    <a16:rowId xmlns:a16="http://schemas.microsoft.com/office/drawing/2014/main" val="1835502222"/>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6">
          <a:extLst>
            <a:ext uri="{FF2B5EF4-FFF2-40B4-BE49-F238E27FC236}">
              <a16:creationId xmlns:a16="http://schemas.microsoft.com/office/drawing/2014/main" id="{4BE2E308-0380-2454-7B48-5BD6164165D9}"/>
            </a:ext>
          </a:extLst>
        </p:cNvPr>
        <p:cNvGrpSpPr/>
        <p:nvPr/>
      </p:nvGrpSpPr>
      <p:grpSpPr>
        <a:xfrm>
          <a:off x="0" y="0"/>
          <a:ext cx="0" cy="0"/>
          <a:chOff x="0" y="0"/>
          <a:chExt cx="0" cy="0"/>
        </a:xfrm>
      </p:grpSpPr>
      <p:sp>
        <p:nvSpPr>
          <p:cNvPr id="97" name="Google Shape;97;p3">
            <a:extLst>
              <a:ext uri="{FF2B5EF4-FFF2-40B4-BE49-F238E27FC236}">
                <a16:creationId xmlns:a16="http://schemas.microsoft.com/office/drawing/2014/main" id="{8B01AD0A-A29D-E18D-1BD4-3D0731B3443E}"/>
              </a:ext>
            </a:extLst>
          </p:cNvPr>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4</a:t>
            </a:fld>
            <a:endParaRPr/>
          </a:p>
        </p:txBody>
      </p:sp>
      <p:pic>
        <p:nvPicPr>
          <p:cNvPr id="98" name="Google Shape;98;p3" descr="Logo, company name&#10;&#10;Description automatically generated">
            <a:extLst>
              <a:ext uri="{FF2B5EF4-FFF2-40B4-BE49-F238E27FC236}">
                <a16:creationId xmlns:a16="http://schemas.microsoft.com/office/drawing/2014/main" id="{2D1F81CD-B55D-BC1E-3FAA-A5D75B158010}"/>
              </a:ext>
            </a:extLst>
          </p:cNvPr>
          <p:cNvPicPr preferRelativeResize="0"/>
          <p:nvPr/>
        </p:nvPicPr>
        <p:blipFill rotWithShape="1">
          <a:blip r:embed="rId3">
            <a:alphaModFix/>
          </a:blip>
          <a:srcRect/>
          <a:stretch/>
        </p:blipFill>
        <p:spPr>
          <a:xfrm>
            <a:off x="154324" y="5991155"/>
            <a:ext cx="1535068" cy="730320"/>
          </a:xfrm>
          <a:prstGeom prst="rect">
            <a:avLst/>
          </a:prstGeom>
          <a:noFill/>
          <a:ln>
            <a:noFill/>
          </a:ln>
        </p:spPr>
      </p:pic>
      <p:sp>
        <p:nvSpPr>
          <p:cNvPr id="99" name="Google Shape;99;p3">
            <a:extLst>
              <a:ext uri="{FF2B5EF4-FFF2-40B4-BE49-F238E27FC236}">
                <a16:creationId xmlns:a16="http://schemas.microsoft.com/office/drawing/2014/main" id="{2AA2123C-13CB-E102-FA02-F3087C6EEB76}"/>
              </a:ext>
            </a:extLst>
          </p:cNvPr>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i="0" u="none" strike="noStrike" cap="none">
                <a:solidFill>
                  <a:schemeClr val="lt1"/>
                </a:solidFill>
                <a:latin typeface="Calibri"/>
                <a:ea typeface="Calibri"/>
                <a:cs typeface="Calibri"/>
                <a:sym typeface="Calibri"/>
              </a:rPr>
              <a:t>4</a:t>
            </a:fld>
            <a:endParaRPr sz="1100" b="1" i="0" u="none" strike="noStrike" cap="none">
              <a:solidFill>
                <a:schemeClr val="lt1"/>
              </a:solidFill>
              <a:latin typeface="Calibri"/>
              <a:ea typeface="Calibri"/>
              <a:cs typeface="Calibri"/>
              <a:sym typeface="Calibri"/>
            </a:endParaRPr>
          </a:p>
        </p:txBody>
      </p:sp>
      <p:sp>
        <p:nvSpPr>
          <p:cNvPr id="100" name="Google Shape;100;p3">
            <a:extLst>
              <a:ext uri="{FF2B5EF4-FFF2-40B4-BE49-F238E27FC236}">
                <a16:creationId xmlns:a16="http://schemas.microsoft.com/office/drawing/2014/main" id="{688BA0A9-5AB9-9DFF-08FF-4EF7F5BAD1C5}"/>
              </a:ext>
            </a:extLst>
          </p:cNvPr>
          <p:cNvSpPr txBox="1"/>
          <p:nvPr/>
        </p:nvSpPr>
        <p:spPr>
          <a:xfrm>
            <a:off x="672315" y="301795"/>
            <a:ext cx="4556535" cy="5847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rgbClr val="7030A0"/>
              </a:buClr>
              <a:buSzPts val="4800"/>
              <a:buFont typeface="Arial"/>
              <a:buNone/>
            </a:pPr>
            <a:r>
              <a:rPr lang="en-GB" sz="4800" b="1" i="0" u="none" strike="noStrike" cap="none" dirty="0">
                <a:solidFill>
                  <a:srgbClr val="7030A0"/>
                </a:solidFill>
                <a:latin typeface="Arial"/>
                <a:ea typeface="Arial"/>
                <a:cs typeface="Arial"/>
                <a:sym typeface="Arial"/>
              </a:rPr>
              <a:t>Staff Overview</a:t>
            </a:r>
            <a:endParaRPr sz="4800" b="1" i="0" u="none" strike="noStrike" cap="none" dirty="0">
              <a:solidFill>
                <a:srgbClr val="7030A0"/>
              </a:solidFill>
              <a:latin typeface="Arial"/>
              <a:ea typeface="Arial"/>
              <a:cs typeface="Arial"/>
              <a:sym typeface="Arial"/>
            </a:endParaRPr>
          </a:p>
        </p:txBody>
      </p:sp>
      <p:pic>
        <p:nvPicPr>
          <p:cNvPr id="102" name="Google Shape;102;p3">
            <a:extLst>
              <a:ext uri="{FF2B5EF4-FFF2-40B4-BE49-F238E27FC236}">
                <a16:creationId xmlns:a16="http://schemas.microsoft.com/office/drawing/2014/main" id="{55BDAE42-8D8E-EF14-2933-D73D9E9D91FF}"/>
              </a:ext>
            </a:extLst>
          </p:cNvPr>
          <p:cNvPicPr preferRelativeResize="0"/>
          <p:nvPr/>
        </p:nvPicPr>
        <p:blipFill rotWithShape="1">
          <a:blip r:embed="rId4">
            <a:alphaModFix/>
          </a:blip>
          <a:srcRect/>
          <a:stretch/>
        </p:blipFill>
        <p:spPr>
          <a:xfrm>
            <a:off x="9078686" y="293996"/>
            <a:ext cx="2743200" cy="858253"/>
          </a:xfrm>
          <a:prstGeom prst="rect">
            <a:avLst/>
          </a:prstGeom>
          <a:noFill/>
          <a:ln>
            <a:noFill/>
          </a:ln>
        </p:spPr>
      </p:pic>
      <p:sp>
        <p:nvSpPr>
          <p:cNvPr id="3" name="TextBox 2">
            <a:extLst>
              <a:ext uri="{FF2B5EF4-FFF2-40B4-BE49-F238E27FC236}">
                <a16:creationId xmlns:a16="http://schemas.microsoft.com/office/drawing/2014/main" id="{A6FA9A12-B35A-1DC6-86A0-D15E96DE0D20}"/>
              </a:ext>
            </a:extLst>
          </p:cNvPr>
          <p:cNvSpPr txBox="1"/>
          <p:nvPr/>
        </p:nvSpPr>
        <p:spPr>
          <a:xfrm>
            <a:off x="995634" y="2268491"/>
            <a:ext cx="2848707"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dirty="0"/>
              <a:t> Teacher </a:t>
            </a:r>
            <a:r>
              <a:rPr lang="en-US" sz="2000" dirty="0"/>
              <a:t>​</a:t>
            </a:r>
            <a:br>
              <a:rPr lang="en-US" sz="2000" dirty="0"/>
            </a:br>
            <a:r>
              <a:rPr lang="en-GB" sz="2000" b="1" dirty="0"/>
              <a:t>Miss Jackson</a:t>
            </a:r>
            <a:endParaRPr lang="en-US" dirty="0"/>
          </a:p>
        </p:txBody>
      </p:sp>
      <p:sp>
        <p:nvSpPr>
          <p:cNvPr id="7" name="TextBox 6">
            <a:extLst>
              <a:ext uri="{FF2B5EF4-FFF2-40B4-BE49-F238E27FC236}">
                <a16:creationId xmlns:a16="http://schemas.microsoft.com/office/drawing/2014/main" id="{DBE44091-BBA7-6667-4A5D-20EDD7B53AC5}"/>
              </a:ext>
            </a:extLst>
          </p:cNvPr>
          <p:cNvSpPr txBox="1"/>
          <p:nvPr/>
        </p:nvSpPr>
        <p:spPr>
          <a:xfrm>
            <a:off x="8182328" y="2045991"/>
            <a:ext cx="2743200" cy="64447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lnSpc>
                <a:spcPts val="1350"/>
              </a:lnSpc>
            </a:pPr>
            <a:r>
              <a:rPr lang="en-GB" sz="2000" b="1" dirty="0">
                <a:cs typeface="Segoe UI"/>
              </a:rPr>
              <a:t> Teacher </a:t>
            </a:r>
            <a:r>
              <a:rPr lang="en-US" sz="2000" dirty="0">
                <a:cs typeface="Segoe UI"/>
              </a:rPr>
              <a:t>​</a:t>
            </a:r>
          </a:p>
          <a:p>
            <a:pPr algn="ctr">
              <a:lnSpc>
                <a:spcPts val="1350"/>
              </a:lnSpc>
            </a:pPr>
            <a:endParaRPr lang="en-US" sz="2000" dirty="0">
              <a:cs typeface="Segoe UI"/>
            </a:endParaRPr>
          </a:p>
          <a:p>
            <a:pPr algn="ctr">
              <a:lnSpc>
                <a:spcPts val="1350"/>
              </a:lnSpc>
            </a:pPr>
            <a:r>
              <a:rPr lang="en-GB" sz="2000" b="1" dirty="0">
                <a:cs typeface="Segoe UI"/>
              </a:rPr>
              <a:t>Mrs Smith</a:t>
            </a:r>
          </a:p>
        </p:txBody>
      </p:sp>
      <p:pic>
        <p:nvPicPr>
          <p:cNvPr id="8" name="Picture 7" descr="A person with long hair wearing glasses&#10;&#10;AI-generated content may be incorrect.">
            <a:extLst>
              <a:ext uri="{FF2B5EF4-FFF2-40B4-BE49-F238E27FC236}">
                <a16:creationId xmlns:a16="http://schemas.microsoft.com/office/drawing/2014/main" id="{9E605BD3-7A0C-BB87-588A-B08A1FDD73C7}"/>
              </a:ext>
            </a:extLst>
          </p:cNvPr>
          <p:cNvPicPr>
            <a:picLocks noChangeAspect="1"/>
          </p:cNvPicPr>
          <p:nvPr/>
        </p:nvPicPr>
        <p:blipFill>
          <a:blip r:embed="rId5"/>
          <a:stretch>
            <a:fillRect/>
          </a:stretch>
        </p:blipFill>
        <p:spPr>
          <a:xfrm>
            <a:off x="8900014" y="2930261"/>
            <a:ext cx="1718895" cy="3036276"/>
          </a:xfrm>
          <a:prstGeom prst="rect">
            <a:avLst/>
          </a:prstGeom>
        </p:spPr>
      </p:pic>
      <p:sp>
        <p:nvSpPr>
          <p:cNvPr id="11" name="TextBox 10">
            <a:extLst>
              <a:ext uri="{FF2B5EF4-FFF2-40B4-BE49-F238E27FC236}">
                <a16:creationId xmlns:a16="http://schemas.microsoft.com/office/drawing/2014/main" id="{AC042177-FF9F-0713-C40E-A29A1CD6574C}"/>
              </a:ext>
            </a:extLst>
          </p:cNvPr>
          <p:cNvSpPr txBox="1"/>
          <p:nvPr/>
        </p:nvSpPr>
        <p:spPr>
          <a:xfrm>
            <a:off x="921858" y="1450344"/>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dirty="0"/>
              <a:t>Garnet Class</a:t>
            </a:r>
            <a:endParaRPr lang="en-US" sz="2800" dirty="0"/>
          </a:p>
        </p:txBody>
      </p:sp>
      <p:sp>
        <p:nvSpPr>
          <p:cNvPr id="12" name="TextBox 11">
            <a:extLst>
              <a:ext uri="{FF2B5EF4-FFF2-40B4-BE49-F238E27FC236}">
                <a16:creationId xmlns:a16="http://schemas.microsoft.com/office/drawing/2014/main" id="{FC9F3F04-C4D4-D932-D99C-11B6297F457C}"/>
              </a:ext>
            </a:extLst>
          </p:cNvPr>
          <p:cNvSpPr txBox="1"/>
          <p:nvPr/>
        </p:nvSpPr>
        <p:spPr>
          <a:xfrm>
            <a:off x="8390060" y="1325924"/>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dirty="0"/>
              <a:t>Ruby Class</a:t>
            </a:r>
            <a:endParaRPr lang="en-US" sz="2800" dirty="0"/>
          </a:p>
        </p:txBody>
      </p:sp>
      <p:pic>
        <p:nvPicPr>
          <p:cNvPr id="6" name="Picture 5">
            <a:extLst>
              <a:ext uri="{FF2B5EF4-FFF2-40B4-BE49-F238E27FC236}">
                <a16:creationId xmlns:a16="http://schemas.microsoft.com/office/drawing/2014/main" id="{C9724025-3F1D-AC57-FCEB-55EC5F9CE734}"/>
              </a:ext>
            </a:extLst>
          </p:cNvPr>
          <p:cNvPicPr>
            <a:picLocks noChangeAspect="1"/>
          </p:cNvPicPr>
          <p:nvPr/>
        </p:nvPicPr>
        <p:blipFill>
          <a:blip r:embed="rId6"/>
          <a:stretch>
            <a:fillRect/>
          </a:stretch>
        </p:blipFill>
        <p:spPr>
          <a:xfrm>
            <a:off x="5068835" y="3429000"/>
            <a:ext cx="1762695" cy="2635852"/>
          </a:xfrm>
          <a:prstGeom prst="rect">
            <a:avLst/>
          </a:prstGeom>
        </p:spPr>
      </p:pic>
      <p:pic>
        <p:nvPicPr>
          <p:cNvPr id="15" name="Picture 14">
            <a:extLst>
              <a:ext uri="{FF2B5EF4-FFF2-40B4-BE49-F238E27FC236}">
                <a16:creationId xmlns:a16="http://schemas.microsoft.com/office/drawing/2014/main" id="{86A57FBA-BDB0-877C-374D-B5098E4AF9F8}"/>
              </a:ext>
            </a:extLst>
          </p:cNvPr>
          <p:cNvPicPr>
            <a:picLocks noChangeAspect="1"/>
          </p:cNvPicPr>
          <p:nvPr/>
        </p:nvPicPr>
        <p:blipFill>
          <a:blip r:embed="rId7"/>
          <a:stretch>
            <a:fillRect/>
          </a:stretch>
        </p:blipFill>
        <p:spPr>
          <a:xfrm>
            <a:off x="995634" y="3585743"/>
            <a:ext cx="2004717" cy="2441643"/>
          </a:xfrm>
          <a:prstGeom prst="rect">
            <a:avLst/>
          </a:prstGeom>
        </p:spPr>
      </p:pic>
      <p:sp>
        <p:nvSpPr>
          <p:cNvPr id="16" name="TextBox 15">
            <a:extLst>
              <a:ext uri="{FF2B5EF4-FFF2-40B4-BE49-F238E27FC236}">
                <a16:creationId xmlns:a16="http://schemas.microsoft.com/office/drawing/2014/main" id="{3727744A-67E8-94A4-0443-C830E38CAA3F}"/>
              </a:ext>
            </a:extLst>
          </p:cNvPr>
          <p:cNvSpPr txBox="1"/>
          <p:nvPr/>
        </p:nvSpPr>
        <p:spPr>
          <a:xfrm>
            <a:off x="4503174" y="1349024"/>
            <a:ext cx="3364522" cy="523220"/>
          </a:xfrm>
          <a:prstGeom prst="rect">
            <a:avLst/>
          </a:prstGeom>
          <a:noFill/>
        </p:spPr>
        <p:txBody>
          <a:bodyPr wrap="square" rtlCol="0">
            <a:spAutoFit/>
          </a:bodyPr>
          <a:lstStyle/>
          <a:p>
            <a:r>
              <a:rPr lang="en-GB" sz="2800" b="1" dirty="0"/>
              <a:t>Ruby and Garnet</a:t>
            </a:r>
          </a:p>
        </p:txBody>
      </p:sp>
      <p:sp>
        <p:nvSpPr>
          <p:cNvPr id="17" name="TextBox 16">
            <a:extLst>
              <a:ext uri="{FF2B5EF4-FFF2-40B4-BE49-F238E27FC236}">
                <a16:creationId xmlns:a16="http://schemas.microsoft.com/office/drawing/2014/main" id="{FB7DF9B6-5999-67F0-54B8-9B9FAB59FB3B}"/>
              </a:ext>
            </a:extLst>
          </p:cNvPr>
          <p:cNvSpPr txBox="1"/>
          <p:nvPr/>
        </p:nvSpPr>
        <p:spPr>
          <a:xfrm>
            <a:off x="5059003" y="2157118"/>
            <a:ext cx="2418735" cy="707886"/>
          </a:xfrm>
          <a:prstGeom prst="rect">
            <a:avLst/>
          </a:prstGeom>
          <a:noFill/>
        </p:spPr>
        <p:txBody>
          <a:bodyPr wrap="square" rtlCol="0">
            <a:spAutoFit/>
          </a:bodyPr>
          <a:lstStyle/>
          <a:p>
            <a:r>
              <a:rPr lang="en-GB" sz="2000" b="1" dirty="0"/>
              <a:t>Teacher </a:t>
            </a:r>
          </a:p>
          <a:p>
            <a:r>
              <a:rPr lang="en-GB" sz="2000" b="1" dirty="0"/>
              <a:t>Miss Harris</a:t>
            </a:r>
          </a:p>
        </p:txBody>
      </p:sp>
    </p:spTree>
    <p:extLst>
      <p:ext uri="{BB962C8B-B14F-4D97-AF65-F5344CB8AC3E}">
        <p14:creationId xmlns:p14="http://schemas.microsoft.com/office/powerpoint/2010/main" val="2447967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p:txBody>
          <a:bodyPr/>
          <a:lstStyle/>
          <a:p>
            <a:fld id="{CFB247A3-AA37-D348-BAE2-134A88ED4A47}" type="slidenum">
              <a:rPr lang="en-US" sz="1100" smtClean="0">
                <a:latin typeface="Calibri" panose="020F0502020204030204" pitchFamily="34" charset="0"/>
                <a:cs typeface="Calibri" panose="020F0502020204030204" pitchFamily="34" charset="0"/>
              </a:rPr>
              <a:t>5</a:t>
            </a:fld>
            <a:endParaRPr lang="en-US" sz="1100">
              <a:latin typeface="Calibri" panose="020F0502020204030204" pitchFamily="34" charset="0"/>
              <a:cs typeface="Calibri" panose="020F0502020204030204" pitchFamily="34" charset="0"/>
            </a:endParaRPr>
          </a:p>
        </p:txBody>
      </p:sp>
      <p:pic>
        <p:nvPicPr>
          <p:cNvPr id="5" name="Picture 4" descr="Logo, company name&#10;&#10;Description automatically generated">
            <a:extLst>
              <a:ext uri="{FF2B5EF4-FFF2-40B4-BE49-F238E27FC236}">
                <a16:creationId xmlns:a16="http://schemas.microsoft.com/office/drawing/2014/main" id="{31871E49-2CEE-C440-AE4F-1C774D7045D0}"/>
              </a:ext>
            </a:extLst>
          </p:cNvPr>
          <p:cNvPicPr>
            <a:picLocks noChangeAspect="1"/>
          </p:cNvPicPr>
          <p:nvPr/>
        </p:nvPicPr>
        <p:blipFill>
          <a:blip r:embed="rId2"/>
          <a:stretch>
            <a:fillRect/>
          </a:stretch>
        </p:blipFill>
        <p:spPr>
          <a:xfrm>
            <a:off x="154324" y="5991155"/>
            <a:ext cx="1535068" cy="730320"/>
          </a:xfrm>
          <a:prstGeom prst="rect">
            <a:avLst/>
          </a:prstGeom>
        </p:spPr>
      </p:pic>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latin typeface="Calibri" panose="020F0502020204030204" pitchFamily="34" charset="0"/>
                <a:cs typeface="Calibri" panose="020F0502020204030204" pitchFamily="34" charset="0"/>
              </a:rPr>
              <a:pPr/>
              <a:t>5</a:t>
            </a:fld>
            <a:endParaRPr lang="en-US" sz="1100" b="1">
              <a:solidFill>
                <a:schemeClr val="bg1"/>
              </a:solidFill>
              <a:latin typeface="Calibri" panose="020F0502020204030204" pitchFamily="34" charset="0"/>
              <a:cs typeface="Calibri" panose="020F0502020204030204" pitchFamily="34" charset="0"/>
            </a:endParaRPr>
          </a:p>
        </p:txBody>
      </p:sp>
      <p:sp>
        <p:nvSpPr>
          <p:cNvPr id="17" name="Rectangle 16"/>
          <p:cNvSpPr/>
          <p:nvPr/>
        </p:nvSpPr>
        <p:spPr>
          <a:xfrm>
            <a:off x="783313" y="425569"/>
            <a:ext cx="5257269" cy="830997"/>
          </a:xfrm>
          <a:prstGeom prst="rect">
            <a:avLst/>
          </a:prstGeom>
        </p:spPr>
        <p:txBody>
          <a:bodyPr wrap="square" lIns="91440" tIns="45720" rIns="91440" bIns="45720" anchor="t">
            <a:spAutoFit/>
          </a:bodyPr>
          <a:lstStyle/>
          <a:p>
            <a:r>
              <a:rPr lang="en-US" altLang="en-US" sz="4800" b="1">
                <a:solidFill>
                  <a:srgbClr val="7030A0"/>
                </a:solidFill>
                <a:latin typeface="Berlin Sans FB Demi"/>
                <a:ea typeface="Sassoon Infant Rg" panose="02000503030000020003" charset="0"/>
                <a:cs typeface="Sassoon Infant Rg" panose="02000503030000020003" charset="0"/>
              </a:rPr>
              <a:t>Induction Process:</a:t>
            </a:r>
          </a:p>
        </p:txBody>
      </p:sp>
      <p:pic>
        <p:nvPicPr>
          <p:cNvPr id="2" name="Google Shape;92;p1">
            <a:extLst>
              <a:ext uri="{FF2B5EF4-FFF2-40B4-BE49-F238E27FC236}">
                <a16:creationId xmlns:a16="http://schemas.microsoft.com/office/drawing/2014/main" id="{49182365-6F0B-4E7E-954A-BDB05CABCFA7}"/>
              </a:ext>
            </a:extLst>
          </p:cNvPr>
          <p:cNvPicPr preferRelativeResize="0"/>
          <p:nvPr/>
        </p:nvPicPr>
        <p:blipFill rotWithShape="1">
          <a:blip r:embed="rId3">
            <a:alphaModFix/>
          </a:blip>
          <a:srcRect/>
          <a:stretch/>
        </p:blipFill>
        <p:spPr>
          <a:xfrm>
            <a:off x="9075814" y="211161"/>
            <a:ext cx="2743200" cy="858253"/>
          </a:xfrm>
          <a:prstGeom prst="rect">
            <a:avLst/>
          </a:prstGeom>
          <a:noFill/>
          <a:ln>
            <a:noFill/>
          </a:ln>
        </p:spPr>
      </p:pic>
      <p:sp>
        <p:nvSpPr>
          <p:cNvPr id="8" name="TextBox 7">
            <a:extLst>
              <a:ext uri="{FF2B5EF4-FFF2-40B4-BE49-F238E27FC236}">
                <a16:creationId xmlns:a16="http://schemas.microsoft.com/office/drawing/2014/main" id="{B451E280-65E3-5F8A-B9C9-73BBA4554CBC}"/>
              </a:ext>
            </a:extLst>
          </p:cNvPr>
          <p:cNvSpPr txBox="1"/>
          <p:nvPr/>
        </p:nvSpPr>
        <p:spPr>
          <a:xfrm>
            <a:off x="486291" y="1256566"/>
            <a:ext cx="7551579" cy="2677656"/>
          </a:xfrm>
          <a:prstGeom prst="rect">
            <a:avLst/>
          </a:prstGeom>
          <a:noFill/>
        </p:spPr>
        <p:txBody>
          <a:bodyPr wrap="square" rtlCol="0">
            <a:spAutoFit/>
          </a:bodyPr>
          <a:lstStyle/>
          <a:p>
            <a:r>
              <a:rPr lang="en-GB" sz="2400" u="sng" dirty="0"/>
              <a:t>Stay and play  SAVE THE DATE</a:t>
            </a:r>
          </a:p>
          <a:p>
            <a:endParaRPr lang="en-GB" sz="2400" dirty="0"/>
          </a:p>
          <a:p>
            <a:r>
              <a:rPr lang="en-GB" sz="2400" dirty="0"/>
              <a:t>Tuesday the 7th of July 9.30- 11.15</a:t>
            </a:r>
          </a:p>
          <a:p>
            <a:endParaRPr lang="en-GB" sz="2400" dirty="0"/>
          </a:p>
          <a:p>
            <a:r>
              <a:rPr lang="en-GB" sz="2400" dirty="0"/>
              <a:t>Current children's parents do not need to attend</a:t>
            </a:r>
          </a:p>
          <a:p>
            <a:endParaRPr lang="en-GB" sz="2400" dirty="0"/>
          </a:p>
          <a:p>
            <a:r>
              <a:rPr lang="en-GB" sz="2400" dirty="0"/>
              <a:t>Only one parent to attend for new joiners. </a:t>
            </a:r>
          </a:p>
        </p:txBody>
      </p:sp>
      <p:pic>
        <p:nvPicPr>
          <p:cNvPr id="10" name="Picture 9">
            <a:extLst>
              <a:ext uri="{FF2B5EF4-FFF2-40B4-BE49-F238E27FC236}">
                <a16:creationId xmlns:a16="http://schemas.microsoft.com/office/drawing/2014/main" id="{7E0F7918-8BC0-DF3F-8136-767FDBEE0C34}"/>
              </a:ext>
            </a:extLst>
          </p:cNvPr>
          <p:cNvPicPr>
            <a:picLocks noChangeAspect="1"/>
          </p:cNvPicPr>
          <p:nvPr/>
        </p:nvPicPr>
        <p:blipFill>
          <a:blip r:embed="rId4"/>
          <a:stretch>
            <a:fillRect/>
          </a:stretch>
        </p:blipFill>
        <p:spPr>
          <a:xfrm>
            <a:off x="8166159" y="1424483"/>
            <a:ext cx="3286124" cy="4919347"/>
          </a:xfrm>
          <a:prstGeom prst="rect">
            <a:avLst/>
          </a:prstGeom>
        </p:spPr>
      </p:pic>
      <p:sp>
        <p:nvSpPr>
          <p:cNvPr id="12" name="TextBox 11">
            <a:extLst>
              <a:ext uri="{FF2B5EF4-FFF2-40B4-BE49-F238E27FC236}">
                <a16:creationId xmlns:a16="http://schemas.microsoft.com/office/drawing/2014/main" id="{2B676E50-033B-E500-EDDF-EDE874AE4441}"/>
              </a:ext>
            </a:extLst>
          </p:cNvPr>
          <p:cNvSpPr txBox="1"/>
          <p:nvPr/>
        </p:nvSpPr>
        <p:spPr>
          <a:xfrm>
            <a:off x="486291" y="4268891"/>
            <a:ext cx="6554276" cy="1938992"/>
          </a:xfrm>
          <a:prstGeom prst="rect">
            <a:avLst/>
          </a:prstGeom>
          <a:noFill/>
        </p:spPr>
        <p:txBody>
          <a:bodyPr wrap="square">
            <a:spAutoFit/>
          </a:bodyPr>
          <a:lstStyle/>
          <a:p>
            <a:pPr>
              <a:buClr>
                <a:schemeClr val="dk1"/>
              </a:buClr>
              <a:buSzPts val="1900"/>
            </a:pPr>
            <a:r>
              <a:rPr lang="en-GB" sz="2400" dirty="0">
                <a:solidFill>
                  <a:srgbClr val="000000"/>
                </a:solidFill>
                <a:latin typeface="+mj-lt"/>
                <a:ea typeface="+mn-lt"/>
                <a:cs typeface="Calibri"/>
              </a:rPr>
              <a:t>This will be a great opportunity for you and your child to familiarise yourselves with the setting, get to know the teachers and for your child to make some friends ahead of the September start. </a:t>
            </a:r>
          </a:p>
        </p:txBody>
      </p:sp>
    </p:spTree>
    <p:extLst>
      <p:ext uri="{BB962C8B-B14F-4D97-AF65-F5344CB8AC3E}">
        <p14:creationId xmlns:p14="http://schemas.microsoft.com/office/powerpoint/2010/main" val="23972649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9C8274-2949-7F10-42D3-3C289B239F28}"/>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7E8AD7D-766A-B0E0-AD0D-2D480C4FDFC9}"/>
              </a:ext>
            </a:extLst>
          </p:cNvPr>
          <p:cNvSpPr>
            <a:spLocks noGrp="1"/>
          </p:cNvSpPr>
          <p:nvPr>
            <p:ph type="sldNum" sz="quarter" idx="12"/>
          </p:nvPr>
        </p:nvSpPr>
        <p:spPr/>
        <p:txBody>
          <a:bodyPr/>
          <a:lstStyle/>
          <a:p>
            <a:fld id="{CFB247A3-AA37-D348-BAE2-134A88ED4A47}" type="slidenum">
              <a:rPr lang="en-US" sz="1100" smtClean="0">
                <a:latin typeface="Calibri" panose="020F0502020204030204" pitchFamily="34" charset="0"/>
                <a:cs typeface="Calibri" panose="020F0502020204030204" pitchFamily="34" charset="0"/>
              </a:rPr>
              <a:t>6</a:t>
            </a:fld>
            <a:endParaRPr lang="en-US" sz="1100">
              <a:latin typeface="Calibri" panose="020F0502020204030204" pitchFamily="34" charset="0"/>
              <a:cs typeface="Calibri" panose="020F0502020204030204" pitchFamily="34" charset="0"/>
            </a:endParaRPr>
          </a:p>
        </p:txBody>
      </p:sp>
      <p:pic>
        <p:nvPicPr>
          <p:cNvPr id="5" name="Picture 4" descr="Logo, company name&#10;&#10;Description automatically generated">
            <a:extLst>
              <a:ext uri="{FF2B5EF4-FFF2-40B4-BE49-F238E27FC236}">
                <a16:creationId xmlns:a16="http://schemas.microsoft.com/office/drawing/2014/main" id="{0B28E893-66A1-2129-3788-D7141114F554}"/>
              </a:ext>
            </a:extLst>
          </p:cNvPr>
          <p:cNvPicPr>
            <a:picLocks noChangeAspect="1"/>
          </p:cNvPicPr>
          <p:nvPr/>
        </p:nvPicPr>
        <p:blipFill>
          <a:blip r:embed="rId2"/>
          <a:stretch>
            <a:fillRect/>
          </a:stretch>
        </p:blipFill>
        <p:spPr>
          <a:xfrm>
            <a:off x="154324" y="5991155"/>
            <a:ext cx="1535068" cy="730320"/>
          </a:xfrm>
          <a:prstGeom prst="rect">
            <a:avLst/>
          </a:prstGeom>
        </p:spPr>
      </p:pic>
      <p:sp>
        <p:nvSpPr>
          <p:cNvPr id="7" name="Slide Number Placeholder 1">
            <a:extLst>
              <a:ext uri="{FF2B5EF4-FFF2-40B4-BE49-F238E27FC236}">
                <a16:creationId xmlns:a16="http://schemas.microsoft.com/office/drawing/2014/main" id="{A1A366A9-CD8D-4A75-068E-3BDC99BA9E69}"/>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latin typeface="Calibri" panose="020F0502020204030204" pitchFamily="34" charset="0"/>
                <a:cs typeface="Calibri" panose="020F0502020204030204" pitchFamily="34" charset="0"/>
              </a:rPr>
              <a:pPr/>
              <a:t>6</a:t>
            </a:fld>
            <a:endParaRPr lang="en-US" sz="1100" b="1">
              <a:solidFill>
                <a:schemeClr val="bg1"/>
              </a:solidFill>
              <a:latin typeface="Calibri" panose="020F0502020204030204" pitchFamily="34" charset="0"/>
              <a:cs typeface="Calibri" panose="020F0502020204030204" pitchFamily="34" charset="0"/>
            </a:endParaRPr>
          </a:p>
        </p:txBody>
      </p:sp>
      <p:sp>
        <p:nvSpPr>
          <p:cNvPr id="17" name="Rectangle 16">
            <a:extLst>
              <a:ext uri="{FF2B5EF4-FFF2-40B4-BE49-F238E27FC236}">
                <a16:creationId xmlns:a16="http://schemas.microsoft.com/office/drawing/2014/main" id="{DC1908F7-81E8-83E6-029C-BB965C95D583}"/>
              </a:ext>
            </a:extLst>
          </p:cNvPr>
          <p:cNvSpPr/>
          <p:nvPr/>
        </p:nvSpPr>
        <p:spPr>
          <a:xfrm>
            <a:off x="783313" y="425569"/>
            <a:ext cx="5257269" cy="830997"/>
          </a:xfrm>
          <a:prstGeom prst="rect">
            <a:avLst/>
          </a:prstGeom>
        </p:spPr>
        <p:txBody>
          <a:bodyPr wrap="square" lIns="91440" tIns="45720" rIns="91440" bIns="45720" anchor="t">
            <a:spAutoFit/>
          </a:bodyPr>
          <a:lstStyle/>
          <a:p>
            <a:r>
              <a:rPr lang="en-US" altLang="en-US" sz="4800" b="1">
                <a:solidFill>
                  <a:srgbClr val="7030A0"/>
                </a:solidFill>
                <a:latin typeface="Berlin Sans FB Demi"/>
                <a:ea typeface="Sassoon Infant Rg" panose="02000503030000020003" charset="0"/>
                <a:cs typeface="Sassoon Infant Rg" panose="02000503030000020003" charset="0"/>
              </a:rPr>
              <a:t>Induction Process:</a:t>
            </a:r>
          </a:p>
        </p:txBody>
      </p:sp>
      <p:pic>
        <p:nvPicPr>
          <p:cNvPr id="2" name="Google Shape;92;p1">
            <a:extLst>
              <a:ext uri="{FF2B5EF4-FFF2-40B4-BE49-F238E27FC236}">
                <a16:creationId xmlns:a16="http://schemas.microsoft.com/office/drawing/2014/main" id="{217B2F49-0A78-1402-D9B9-CFF192726CDD}"/>
              </a:ext>
            </a:extLst>
          </p:cNvPr>
          <p:cNvPicPr preferRelativeResize="0"/>
          <p:nvPr/>
        </p:nvPicPr>
        <p:blipFill rotWithShape="1">
          <a:blip r:embed="rId3">
            <a:alphaModFix/>
          </a:blip>
          <a:srcRect/>
          <a:stretch/>
        </p:blipFill>
        <p:spPr>
          <a:xfrm>
            <a:off x="9075814" y="211161"/>
            <a:ext cx="2743200" cy="858253"/>
          </a:xfrm>
          <a:prstGeom prst="rect">
            <a:avLst/>
          </a:prstGeom>
          <a:noFill/>
          <a:ln>
            <a:noFill/>
          </a:ln>
        </p:spPr>
      </p:pic>
      <p:graphicFrame>
        <p:nvGraphicFramePr>
          <p:cNvPr id="6" name="Table 5">
            <a:extLst>
              <a:ext uri="{FF2B5EF4-FFF2-40B4-BE49-F238E27FC236}">
                <a16:creationId xmlns:a16="http://schemas.microsoft.com/office/drawing/2014/main" id="{F71436D8-6685-61B7-18F4-218D3D0DDA4E}"/>
              </a:ext>
            </a:extLst>
          </p:cNvPr>
          <p:cNvGraphicFramePr>
            <a:graphicFrameLocks noGrp="1"/>
          </p:cNvGraphicFramePr>
          <p:nvPr>
            <p:extLst>
              <p:ext uri="{D42A27DB-BD31-4B8C-83A1-F6EECF244321}">
                <p14:modId xmlns:p14="http://schemas.microsoft.com/office/powerpoint/2010/main" val="2077019703"/>
              </p:ext>
            </p:extLst>
          </p:nvPr>
        </p:nvGraphicFramePr>
        <p:xfrm>
          <a:off x="943897" y="1900411"/>
          <a:ext cx="10205884" cy="3903593"/>
        </p:xfrm>
        <a:graphic>
          <a:graphicData uri="http://schemas.openxmlformats.org/drawingml/2006/table">
            <a:tbl>
              <a:tblPr firstRow="1" firstCol="1" bandRow="1">
                <a:tableStyleId>{BEAC99BF-565C-4C8E-A6C3-48991C5AC982}</a:tableStyleId>
              </a:tblPr>
              <a:tblGrid>
                <a:gridCol w="3204388">
                  <a:extLst>
                    <a:ext uri="{9D8B030D-6E8A-4147-A177-3AD203B41FA5}">
                      <a16:colId xmlns:a16="http://schemas.microsoft.com/office/drawing/2014/main" val="952585286"/>
                    </a:ext>
                  </a:extLst>
                </a:gridCol>
                <a:gridCol w="1896496">
                  <a:extLst>
                    <a:ext uri="{9D8B030D-6E8A-4147-A177-3AD203B41FA5}">
                      <a16:colId xmlns:a16="http://schemas.microsoft.com/office/drawing/2014/main" val="1691867536"/>
                    </a:ext>
                  </a:extLst>
                </a:gridCol>
                <a:gridCol w="5105000">
                  <a:extLst>
                    <a:ext uri="{9D8B030D-6E8A-4147-A177-3AD203B41FA5}">
                      <a16:colId xmlns:a16="http://schemas.microsoft.com/office/drawing/2014/main" val="2012104198"/>
                    </a:ext>
                  </a:extLst>
                </a:gridCol>
              </a:tblGrid>
              <a:tr h="260240">
                <a:tc>
                  <a:txBody>
                    <a:bodyPr/>
                    <a:lstStyle/>
                    <a:p>
                      <a:pPr>
                        <a:buNone/>
                      </a:pPr>
                      <a:r>
                        <a:rPr lang="en-GB" sz="1100">
                          <a:effectLst/>
                        </a:rPr>
                        <a:t>Date</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buNone/>
                      </a:pPr>
                      <a:r>
                        <a:rPr lang="en-GB" sz="1100">
                          <a:effectLst/>
                        </a:rPr>
                        <a:t>Time</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buNone/>
                      </a:pPr>
                      <a:r>
                        <a:rPr lang="en-GB" sz="1100">
                          <a:effectLst/>
                        </a:rPr>
                        <a:t>Information</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656903158"/>
                  </a:ext>
                </a:extLst>
              </a:tr>
              <a:tr h="780718">
                <a:tc>
                  <a:txBody>
                    <a:bodyPr/>
                    <a:lstStyle/>
                    <a:p>
                      <a:pPr>
                        <a:buNone/>
                      </a:pPr>
                      <a:r>
                        <a:rPr lang="en-GB" sz="1100">
                          <a:effectLst/>
                        </a:rPr>
                        <a:t>Monday 7</a:t>
                      </a:r>
                      <a:r>
                        <a:rPr lang="en-GB" sz="1100" baseline="30000">
                          <a:effectLst/>
                        </a:rPr>
                        <a:t>th</a:t>
                      </a:r>
                      <a:r>
                        <a:rPr lang="en-GB" sz="1100">
                          <a:effectLst/>
                        </a:rPr>
                        <a:t> September 2026</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buNone/>
                      </a:pPr>
                      <a:r>
                        <a:rPr lang="en-GB" sz="1100">
                          <a:effectLst/>
                        </a:rPr>
                        <a:t>8:30-11:15am</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buNone/>
                      </a:pPr>
                      <a:r>
                        <a:rPr lang="en-GB" sz="1100" dirty="0">
                          <a:effectLst/>
                        </a:rPr>
                        <a:t>Frist day- no lunch</a:t>
                      </a:r>
                      <a:endParaRPr lang="en-GB" sz="1200" dirty="0">
                        <a:effectLst/>
                      </a:endParaRPr>
                    </a:p>
                    <a:p>
                      <a:pPr>
                        <a:buNone/>
                      </a:pPr>
                      <a:r>
                        <a:rPr lang="en-GB" sz="1100" dirty="0">
                          <a:effectLst/>
                        </a:rPr>
                        <a:t>Parents/carers are NOT expected to attend this session. Children are not staying for lunch.</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970712166"/>
                  </a:ext>
                </a:extLst>
              </a:tr>
              <a:tr h="1561438">
                <a:tc>
                  <a:txBody>
                    <a:bodyPr/>
                    <a:lstStyle/>
                    <a:p>
                      <a:pPr>
                        <a:buNone/>
                      </a:pPr>
                      <a:r>
                        <a:rPr lang="en-GB" sz="1100">
                          <a:effectLst/>
                        </a:rPr>
                        <a:t>Tuesday 8</a:t>
                      </a:r>
                      <a:r>
                        <a:rPr lang="en-GB" sz="1100" baseline="30000">
                          <a:effectLst/>
                        </a:rPr>
                        <a:t>th</a:t>
                      </a:r>
                      <a:r>
                        <a:rPr lang="en-GB" sz="1100">
                          <a:effectLst/>
                        </a:rPr>
                        <a:t> September 2026</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buNone/>
                      </a:pPr>
                      <a:r>
                        <a:rPr lang="en-GB" sz="1100">
                          <a:effectLst/>
                        </a:rPr>
                        <a:t>8:30-12:30pm</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buNone/>
                      </a:pPr>
                      <a:r>
                        <a:rPr lang="en-GB" sz="1100">
                          <a:effectLst/>
                        </a:rPr>
                        <a:t>Second day- with lunch</a:t>
                      </a:r>
                      <a:endParaRPr lang="en-GB" sz="1200">
                        <a:effectLst/>
                      </a:endParaRPr>
                    </a:p>
                    <a:p>
                      <a:pPr marL="342900" lvl="0" indent="-342900">
                        <a:buFont typeface="Symbol" panose="05050102010706020507" pitchFamily="18" charset="2"/>
                        <a:buChar char=""/>
                      </a:pPr>
                      <a:r>
                        <a:rPr lang="en-GB" sz="1100">
                          <a:effectLst/>
                        </a:rPr>
                        <a:t>Parents/carers are NOT expected to attend this session. </a:t>
                      </a:r>
                      <a:endParaRPr lang="en-GB" sz="1200">
                        <a:effectLst/>
                      </a:endParaRPr>
                    </a:p>
                    <a:p>
                      <a:pPr>
                        <a:buNone/>
                      </a:pPr>
                      <a:r>
                        <a:rPr lang="en-GB" sz="1100">
                          <a:effectLst/>
                        </a:rPr>
                        <a:t>Children are staying for lunch. If your child will NOT be having school dinners, please provide them with a healthy packed lunch.</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445710834"/>
                  </a:ext>
                </a:extLst>
              </a:tr>
              <a:tr h="1301197">
                <a:tc>
                  <a:txBody>
                    <a:bodyPr/>
                    <a:lstStyle/>
                    <a:p>
                      <a:pPr>
                        <a:buNone/>
                      </a:pPr>
                      <a:r>
                        <a:rPr lang="en-GB" sz="1100" dirty="0">
                          <a:effectLst/>
                        </a:rPr>
                        <a:t>Wednesday 9</a:t>
                      </a:r>
                      <a:r>
                        <a:rPr lang="en-GB" sz="1100" baseline="30000" dirty="0">
                          <a:effectLst/>
                        </a:rPr>
                        <a:t>th</a:t>
                      </a:r>
                      <a:r>
                        <a:rPr lang="en-GB" sz="1100" dirty="0">
                          <a:effectLst/>
                        </a:rPr>
                        <a:t> September 2026</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buNone/>
                      </a:pPr>
                      <a:r>
                        <a:rPr lang="en-GB" sz="1100" dirty="0">
                          <a:effectLst/>
                        </a:rPr>
                        <a:t>8:30-3:10pm</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buNone/>
                      </a:pPr>
                      <a:r>
                        <a:rPr lang="en-GB" sz="1100" dirty="0">
                          <a:effectLst/>
                        </a:rPr>
                        <a:t>Full day</a:t>
                      </a:r>
                      <a:endParaRPr lang="en-GB" sz="1200" dirty="0">
                        <a:effectLst/>
                      </a:endParaRPr>
                    </a:p>
                    <a:p>
                      <a:pPr marL="342900" lvl="0" indent="-342900">
                        <a:buFont typeface="Symbol" panose="05050102010706020507" pitchFamily="18" charset="2"/>
                        <a:buChar char=""/>
                      </a:pPr>
                      <a:r>
                        <a:rPr lang="en-GB" sz="1100" dirty="0">
                          <a:effectLst/>
                        </a:rPr>
                        <a:t>Your child will be in school full time. </a:t>
                      </a:r>
                      <a:endParaRPr lang="en-GB" sz="1200" dirty="0">
                        <a:effectLst/>
                      </a:endParaRPr>
                    </a:p>
                    <a:p>
                      <a:pPr>
                        <a:buNone/>
                      </a:pPr>
                      <a:r>
                        <a:rPr lang="en-GB" sz="1100" dirty="0">
                          <a:effectLst/>
                        </a:rPr>
                        <a:t>Please ensure your child is in school from 8.30am. Pick-up time is at 3.00pm; please don’t be late.</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6872364"/>
                  </a:ext>
                </a:extLst>
              </a:tr>
            </a:tbl>
          </a:graphicData>
        </a:graphic>
      </p:graphicFrame>
      <p:sp>
        <p:nvSpPr>
          <p:cNvPr id="3" name="TextBox 2">
            <a:extLst>
              <a:ext uri="{FF2B5EF4-FFF2-40B4-BE49-F238E27FC236}">
                <a16:creationId xmlns:a16="http://schemas.microsoft.com/office/drawing/2014/main" id="{A90F3358-EE8D-C070-078B-A1C0A98C4780}"/>
              </a:ext>
            </a:extLst>
          </p:cNvPr>
          <p:cNvSpPr txBox="1"/>
          <p:nvPr/>
        </p:nvSpPr>
        <p:spPr>
          <a:xfrm>
            <a:off x="943897" y="1256566"/>
            <a:ext cx="3274142" cy="307777"/>
          </a:xfrm>
          <a:prstGeom prst="rect">
            <a:avLst/>
          </a:prstGeom>
          <a:noFill/>
        </p:spPr>
        <p:txBody>
          <a:bodyPr wrap="square" rtlCol="0">
            <a:spAutoFit/>
          </a:bodyPr>
          <a:lstStyle/>
          <a:p>
            <a:r>
              <a:rPr lang="en-GB" dirty="0"/>
              <a:t>Group A</a:t>
            </a:r>
          </a:p>
        </p:txBody>
      </p:sp>
    </p:spTree>
    <p:extLst>
      <p:ext uri="{BB962C8B-B14F-4D97-AF65-F5344CB8AC3E}">
        <p14:creationId xmlns:p14="http://schemas.microsoft.com/office/powerpoint/2010/main" val="32917493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FDC0C3-5CB3-3163-C9B6-474898ABBC0B}"/>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C24B09-C040-0171-CDD4-59DE49FDBCCE}"/>
              </a:ext>
            </a:extLst>
          </p:cNvPr>
          <p:cNvSpPr>
            <a:spLocks noGrp="1"/>
          </p:cNvSpPr>
          <p:nvPr>
            <p:ph type="sldNum" sz="quarter" idx="12"/>
          </p:nvPr>
        </p:nvSpPr>
        <p:spPr/>
        <p:txBody>
          <a:bodyPr/>
          <a:lstStyle/>
          <a:p>
            <a:fld id="{CFB247A3-AA37-D348-BAE2-134A88ED4A47}" type="slidenum">
              <a:rPr lang="en-US" sz="1100" smtClean="0">
                <a:latin typeface="Calibri" panose="020F0502020204030204" pitchFamily="34" charset="0"/>
                <a:cs typeface="Calibri" panose="020F0502020204030204" pitchFamily="34" charset="0"/>
              </a:rPr>
              <a:t>7</a:t>
            </a:fld>
            <a:endParaRPr lang="en-US" sz="1100">
              <a:latin typeface="Calibri" panose="020F0502020204030204" pitchFamily="34" charset="0"/>
              <a:cs typeface="Calibri" panose="020F0502020204030204" pitchFamily="34" charset="0"/>
            </a:endParaRPr>
          </a:p>
        </p:txBody>
      </p:sp>
      <p:pic>
        <p:nvPicPr>
          <p:cNvPr id="5" name="Picture 4" descr="Logo, company name&#10;&#10;Description automatically generated">
            <a:extLst>
              <a:ext uri="{FF2B5EF4-FFF2-40B4-BE49-F238E27FC236}">
                <a16:creationId xmlns:a16="http://schemas.microsoft.com/office/drawing/2014/main" id="{41AD9127-8A50-19FA-01CC-D6F1D6DC96F4}"/>
              </a:ext>
            </a:extLst>
          </p:cNvPr>
          <p:cNvPicPr>
            <a:picLocks noChangeAspect="1"/>
          </p:cNvPicPr>
          <p:nvPr/>
        </p:nvPicPr>
        <p:blipFill>
          <a:blip r:embed="rId2"/>
          <a:stretch>
            <a:fillRect/>
          </a:stretch>
        </p:blipFill>
        <p:spPr>
          <a:xfrm>
            <a:off x="154324" y="5991155"/>
            <a:ext cx="1535068" cy="730320"/>
          </a:xfrm>
          <a:prstGeom prst="rect">
            <a:avLst/>
          </a:prstGeom>
        </p:spPr>
      </p:pic>
      <p:sp>
        <p:nvSpPr>
          <p:cNvPr id="7" name="Slide Number Placeholder 1">
            <a:extLst>
              <a:ext uri="{FF2B5EF4-FFF2-40B4-BE49-F238E27FC236}">
                <a16:creationId xmlns:a16="http://schemas.microsoft.com/office/drawing/2014/main" id="{2678DFF3-D983-AAF8-F12F-39EF105334C6}"/>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latin typeface="Calibri" panose="020F0502020204030204" pitchFamily="34" charset="0"/>
                <a:cs typeface="Calibri" panose="020F0502020204030204" pitchFamily="34" charset="0"/>
              </a:rPr>
              <a:pPr/>
              <a:t>7</a:t>
            </a:fld>
            <a:endParaRPr lang="en-US" sz="1100" b="1">
              <a:solidFill>
                <a:schemeClr val="bg1"/>
              </a:solidFill>
              <a:latin typeface="Calibri" panose="020F0502020204030204" pitchFamily="34" charset="0"/>
              <a:cs typeface="Calibri" panose="020F0502020204030204" pitchFamily="34" charset="0"/>
            </a:endParaRPr>
          </a:p>
        </p:txBody>
      </p:sp>
      <p:sp>
        <p:nvSpPr>
          <p:cNvPr id="17" name="Rectangle 16">
            <a:extLst>
              <a:ext uri="{FF2B5EF4-FFF2-40B4-BE49-F238E27FC236}">
                <a16:creationId xmlns:a16="http://schemas.microsoft.com/office/drawing/2014/main" id="{4D62A662-F1FE-649D-F573-B6A049B0E43C}"/>
              </a:ext>
            </a:extLst>
          </p:cNvPr>
          <p:cNvSpPr/>
          <p:nvPr/>
        </p:nvSpPr>
        <p:spPr>
          <a:xfrm>
            <a:off x="783313" y="425569"/>
            <a:ext cx="5257269" cy="830997"/>
          </a:xfrm>
          <a:prstGeom prst="rect">
            <a:avLst/>
          </a:prstGeom>
        </p:spPr>
        <p:txBody>
          <a:bodyPr wrap="square" lIns="91440" tIns="45720" rIns="91440" bIns="45720" anchor="t">
            <a:spAutoFit/>
          </a:bodyPr>
          <a:lstStyle/>
          <a:p>
            <a:r>
              <a:rPr lang="en-US" altLang="en-US" sz="4800" b="1">
                <a:solidFill>
                  <a:srgbClr val="7030A0"/>
                </a:solidFill>
                <a:latin typeface="Berlin Sans FB Demi"/>
                <a:ea typeface="Sassoon Infant Rg" panose="02000503030000020003" charset="0"/>
                <a:cs typeface="Sassoon Infant Rg" panose="02000503030000020003" charset="0"/>
              </a:rPr>
              <a:t>Induction Process:</a:t>
            </a:r>
          </a:p>
        </p:txBody>
      </p:sp>
      <p:pic>
        <p:nvPicPr>
          <p:cNvPr id="2" name="Google Shape;92;p1">
            <a:extLst>
              <a:ext uri="{FF2B5EF4-FFF2-40B4-BE49-F238E27FC236}">
                <a16:creationId xmlns:a16="http://schemas.microsoft.com/office/drawing/2014/main" id="{F9C81405-3943-E496-CBE2-E2B4AC00BBEF}"/>
              </a:ext>
            </a:extLst>
          </p:cNvPr>
          <p:cNvPicPr preferRelativeResize="0"/>
          <p:nvPr/>
        </p:nvPicPr>
        <p:blipFill rotWithShape="1">
          <a:blip r:embed="rId3">
            <a:alphaModFix/>
          </a:blip>
          <a:srcRect/>
          <a:stretch/>
        </p:blipFill>
        <p:spPr>
          <a:xfrm>
            <a:off x="9075814" y="211161"/>
            <a:ext cx="2743200" cy="858253"/>
          </a:xfrm>
          <a:prstGeom prst="rect">
            <a:avLst/>
          </a:prstGeom>
          <a:noFill/>
          <a:ln>
            <a:noFill/>
          </a:ln>
        </p:spPr>
      </p:pic>
      <p:sp>
        <p:nvSpPr>
          <p:cNvPr id="3" name="TextBox 2">
            <a:extLst>
              <a:ext uri="{FF2B5EF4-FFF2-40B4-BE49-F238E27FC236}">
                <a16:creationId xmlns:a16="http://schemas.microsoft.com/office/drawing/2014/main" id="{252413C8-8FCE-2EA5-FACD-41759DE88841}"/>
              </a:ext>
            </a:extLst>
          </p:cNvPr>
          <p:cNvSpPr txBox="1"/>
          <p:nvPr/>
        </p:nvSpPr>
        <p:spPr>
          <a:xfrm>
            <a:off x="943897" y="1256566"/>
            <a:ext cx="3274142" cy="307777"/>
          </a:xfrm>
          <a:prstGeom prst="rect">
            <a:avLst/>
          </a:prstGeom>
          <a:noFill/>
        </p:spPr>
        <p:txBody>
          <a:bodyPr wrap="square" rtlCol="0">
            <a:spAutoFit/>
          </a:bodyPr>
          <a:lstStyle/>
          <a:p>
            <a:r>
              <a:rPr lang="en-GB" dirty="0"/>
              <a:t>Group B</a:t>
            </a:r>
          </a:p>
        </p:txBody>
      </p:sp>
      <p:graphicFrame>
        <p:nvGraphicFramePr>
          <p:cNvPr id="8" name="Table 7">
            <a:extLst>
              <a:ext uri="{FF2B5EF4-FFF2-40B4-BE49-F238E27FC236}">
                <a16:creationId xmlns:a16="http://schemas.microsoft.com/office/drawing/2014/main" id="{34C902F9-370E-F6A5-A2C8-537CA71D661F}"/>
              </a:ext>
            </a:extLst>
          </p:cNvPr>
          <p:cNvGraphicFramePr>
            <a:graphicFrameLocks noGrp="1"/>
          </p:cNvGraphicFramePr>
          <p:nvPr>
            <p:extLst>
              <p:ext uri="{D42A27DB-BD31-4B8C-83A1-F6EECF244321}">
                <p14:modId xmlns:p14="http://schemas.microsoft.com/office/powerpoint/2010/main" val="572628987"/>
              </p:ext>
            </p:extLst>
          </p:nvPr>
        </p:nvGraphicFramePr>
        <p:xfrm>
          <a:off x="943897" y="1900411"/>
          <a:ext cx="9851922" cy="4090744"/>
        </p:xfrm>
        <a:graphic>
          <a:graphicData uri="http://schemas.openxmlformats.org/drawingml/2006/table">
            <a:tbl>
              <a:tblPr firstRow="1" firstCol="1" bandRow="1">
                <a:tableStyleId>{BEAC99BF-565C-4C8E-A6C3-48991C5AC982}</a:tableStyleId>
              </a:tblPr>
              <a:tblGrid>
                <a:gridCol w="3093253">
                  <a:extLst>
                    <a:ext uri="{9D8B030D-6E8A-4147-A177-3AD203B41FA5}">
                      <a16:colId xmlns:a16="http://schemas.microsoft.com/office/drawing/2014/main" val="2946957282"/>
                    </a:ext>
                  </a:extLst>
                </a:gridCol>
                <a:gridCol w="1830721">
                  <a:extLst>
                    <a:ext uri="{9D8B030D-6E8A-4147-A177-3AD203B41FA5}">
                      <a16:colId xmlns:a16="http://schemas.microsoft.com/office/drawing/2014/main" val="3573855500"/>
                    </a:ext>
                  </a:extLst>
                </a:gridCol>
                <a:gridCol w="4927948">
                  <a:extLst>
                    <a:ext uri="{9D8B030D-6E8A-4147-A177-3AD203B41FA5}">
                      <a16:colId xmlns:a16="http://schemas.microsoft.com/office/drawing/2014/main" val="650409801"/>
                    </a:ext>
                  </a:extLst>
                </a:gridCol>
              </a:tblGrid>
              <a:tr h="272717">
                <a:tc>
                  <a:txBody>
                    <a:bodyPr/>
                    <a:lstStyle/>
                    <a:p>
                      <a:pPr>
                        <a:buNone/>
                      </a:pPr>
                      <a:r>
                        <a:rPr lang="en-GB" sz="1100">
                          <a:effectLst/>
                        </a:rPr>
                        <a:t>Date</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buNone/>
                      </a:pPr>
                      <a:r>
                        <a:rPr lang="en-GB" sz="1100">
                          <a:effectLst/>
                        </a:rPr>
                        <a:t>Time</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buNone/>
                      </a:pPr>
                      <a:r>
                        <a:rPr lang="en-GB" sz="1100">
                          <a:effectLst/>
                        </a:rPr>
                        <a:t>Information</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469486252"/>
                  </a:ext>
                </a:extLst>
              </a:tr>
              <a:tr h="818148">
                <a:tc>
                  <a:txBody>
                    <a:bodyPr/>
                    <a:lstStyle/>
                    <a:p>
                      <a:pPr>
                        <a:buNone/>
                      </a:pPr>
                      <a:r>
                        <a:rPr lang="en-GB" sz="1100">
                          <a:effectLst/>
                        </a:rPr>
                        <a:t>Monday 7</a:t>
                      </a:r>
                      <a:r>
                        <a:rPr lang="en-GB" sz="1100" baseline="30000">
                          <a:effectLst/>
                        </a:rPr>
                        <a:t>th</a:t>
                      </a:r>
                      <a:r>
                        <a:rPr lang="en-GB" sz="1100">
                          <a:effectLst/>
                        </a:rPr>
                        <a:t> September 2026</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buNone/>
                      </a:pPr>
                      <a:r>
                        <a:rPr lang="en-GB" sz="1100">
                          <a:effectLst/>
                        </a:rPr>
                        <a:t>12:30-3:10pm</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buNone/>
                      </a:pPr>
                      <a:r>
                        <a:rPr lang="en-GB" sz="1100">
                          <a:effectLst/>
                        </a:rPr>
                        <a:t>Frist day- no lunch</a:t>
                      </a:r>
                      <a:endParaRPr lang="en-GB" sz="1200">
                        <a:effectLst/>
                      </a:endParaRPr>
                    </a:p>
                    <a:p>
                      <a:pPr>
                        <a:buNone/>
                      </a:pPr>
                      <a:r>
                        <a:rPr lang="en-GB" sz="1100">
                          <a:effectLst/>
                        </a:rPr>
                        <a:t>Parents/carers are NOT expected to attend this session. Children are not staying for lunch.</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845681009"/>
                  </a:ext>
                </a:extLst>
              </a:tr>
              <a:tr h="1636298">
                <a:tc>
                  <a:txBody>
                    <a:bodyPr/>
                    <a:lstStyle/>
                    <a:p>
                      <a:pPr>
                        <a:buNone/>
                      </a:pPr>
                      <a:r>
                        <a:rPr lang="en-GB" sz="1100">
                          <a:effectLst/>
                        </a:rPr>
                        <a:t>Tuesday 8</a:t>
                      </a:r>
                      <a:r>
                        <a:rPr lang="en-GB" sz="1100" baseline="30000">
                          <a:effectLst/>
                        </a:rPr>
                        <a:t>th</a:t>
                      </a:r>
                      <a:r>
                        <a:rPr lang="en-GB" sz="1100">
                          <a:effectLst/>
                        </a:rPr>
                        <a:t> September 2026</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buNone/>
                      </a:pPr>
                      <a:r>
                        <a:rPr lang="en-GB" sz="1100">
                          <a:effectLst/>
                        </a:rPr>
                        <a:t>11:00-3:10pm</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buNone/>
                      </a:pPr>
                      <a:r>
                        <a:rPr lang="en-GB" sz="1100" dirty="0">
                          <a:effectLst/>
                        </a:rPr>
                        <a:t>Second day- with lunch</a:t>
                      </a:r>
                      <a:endParaRPr lang="en-GB" sz="1200" dirty="0">
                        <a:effectLst/>
                      </a:endParaRPr>
                    </a:p>
                    <a:p>
                      <a:pPr marL="342900" lvl="0" indent="-342900">
                        <a:buFont typeface="Symbol" panose="05050102010706020507" pitchFamily="18" charset="2"/>
                        <a:buChar char=""/>
                      </a:pPr>
                      <a:r>
                        <a:rPr lang="en-GB" sz="1100" dirty="0">
                          <a:effectLst/>
                        </a:rPr>
                        <a:t>Parents/carers are NOT expected to attend this session. </a:t>
                      </a:r>
                      <a:endParaRPr lang="en-GB" sz="1200" dirty="0">
                        <a:effectLst/>
                      </a:endParaRPr>
                    </a:p>
                    <a:p>
                      <a:pPr>
                        <a:buNone/>
                      </a:pPr>
                      <a:r>
                        <a:rPr lang="en-GB" sz="1100" dirty="0">
                          <a:effectLst/>
                        </a:rPr>
                        <a:t>Children are staying for lunch. If your child will NOT be having school dinners, please provide them with a healthy packed lunch.</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98348057"/>
                  </a:ext>
                </a:extLst>
              </a:tr>
              <a:tr h="1363581">
                <a:tc>
                  <a:txBody>
                    <a:bodyPr/>
                    <a:lstStyle/>
                    <a:p>
                      <a:pPr>
                        <a:buNone/>
                      </a:pPr>
                      <a:r>
                        <a:rPr lang="en-GB" sz="1100">
                          <a:effectLst/>
                        </a:rPr>
                        <a:t>Wednesday 9</a:t>
                      </a:r>
                      <a:r>
                        <a:rPr lang="en-GB" sz="1100" baseline="30000">
                          <a:effectLst/>
                        </a:rPr>
                        <a:t>th</a:t>
                      </a:r>
                      <a:r>
                        <a:rPr lang="en-GB" sz="1100">
                          <a:effectLst/>
                        </a:rPr>
                        <a:t> September 2026</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buNone/>
                      </a:pPr>
                      <a:r>
                        <a:rPr lang="en-GB" sz="1100">
                          <a:effectLst/>
                        </a:rPr>
                        <a:t>8:30-3:10pm</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buNone/>
                      </a:pPr>
                      <a:r>
                        <a:rPr lang="en-GB" sz="1100" dirty="0">
                          <a:effectLst/>
                        </a:rPr>
                        <a:t>Full day</a:t>
                      </a:r>
                      <a:endParaRPr lang="en-GB" sz="1200" dirty="0">
                        <a:effectLst/>
                      </a:endParaRPr>
                    </a:p>
                    <a:p>
                      <a:pPr marL="342900" lvl="0" indent="-342900">
                        <a:buFont typeface="Symbol" panose="05050102010706020507" pitchFamily="18" charset="2"/>
                        <a:buChar char=""/>
                      </a:pPr>
                      <a:r>
                        <a:rPr lang="en-GB" sz="1100" dirty="0">
                          <a:effectLst/>
                        </a:rPr>
                        <a:t>Your child will be in school full time. </a:t>
                      </a:r>
                      <a:endParaRPr lang="en-GB" sz="1200" dirty="0">
                        <a:effectLst/>
                      </a:endParaRPr>
                    </a:p>
                    <a:p>
                      <a:pPr>
                        <a:buNone/>
                      </a:pPr>
                      <a:r>
                        <a:rPr lang="en-GB" sz="1100" dirty="0">
                          <a:effectLst/>
                        </a:rPr>
                        <a:t>Please ensure your child is in school from 8.30am. Pick-up time is at 3.00pm; please don’t be late.</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072914972"/>
                  </a:ext>
                </a:extLst>
              </a:tr>
            </a:tbl>
          </a:graphicData>
        </a:graphic>
      </p:graphicFrame>
    </p:spTree>
    <p:extLst>
      <p:ext uri="{BB962C8B-B14F-4D97-AF65-F5344CB8AC3E}">
        <p14:creationId xmlns:p14="http://schemas.microsoft.com/office/powerpoint/2010/main" val="27724827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8</a:t>
            </a:fld>
            <a:endParaRPr lang="en-US"/>
          </a:p>
        </p:txBody>
      </p:sp>
      <p:pic>
        <p:nvPicPr>
          <p:cNvPr id="5" name="Picture 4" descr="Logo, company name&#10;&#10;Description automatically generated">
            <a:extLst>
              <a:ext uri="{FF2B5EF4-FFF2-40B4-BE49-F238E27FC236}">
                <a16:creationId xmlns:a16="http://schemas.microsoft.com/office/drawing/2014/main" id="{31871E49-2CEE-C440-AE4F-1C774D7045D0}"/>
              </a:ext>
            </a:extLst>
          </p:cNvPr>
          <p:cNvPicPr>
            <a:picLocks noChangeAspect="1"/>
          </p:cNvPicPr>
          <p:nvPr/>
        </p:nvPicPr>
        <p:blipFill>
          <a:blip r:embed="rId2"/>
          <a:stretch>
            <a:fillRect/>
          </a:stretch>
        </p:blipFill>
        <p:spPr>
          <a:xfrm>
            <a:off x="154324" y="5991155"/>
            <a:ext cx="1535068" cy="730320"/>
          </a:xfrm>
          <a:prstGeom prst="rect">
            <a:avLst/>
          </a:prstGeom>
        </p:spPr>
      </p:pic>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8</a:t>
            </a:fld>
            <a:endParaRPr lang="en-US" sz="1100" b="1">
              <a:solidFill>
                <a:schemeClr val="bg1"/>
              </a:solidFill>
            </a:endParaRPr>
          </a:p>
        </p:txBody>
      </p:sp>
      <p:sp>
        <p:nvSpPr>
          <p:cNvPr id="2" name="Rectangle 1"/>
          <p:cNvSpPr/>
          <p:nvPr/>
        </p:nvSpPr>
        <p:spPr>
          <a:xfrm>
            <a:off x="840509" y="1258679"/>
            <a:ext cx="10353964" cy="3083921"/>
          </a:xfrm>
          <a:prstGeom prst="rect">
            <a:avLst/>
          </a:prstGeom>
        </p:spPr>
        <p:txBody>
          <a:bodyPr wrap="square">
            <a:spAutoFit/>
          </a:bodyPr>
          <a:lstStyle/>
          <a:p>
            <a:pPr marL="342900" indent="-342900" algn="ctr">
              <a:spcBef>
                <a:spcPct val="20000"/>
              </a:spcBef>
              <a:defRPr/>
            </a:pPr>
            <a:r>
              <a:rPr lang="en-GB" altLang="en-US" sz="2400" kern="0">
                <a:solidFill>
                  <a:srgbClr val="000000"/>
                </a:solidFill>
                <a:latin typeface="Calibri" pitchFamily="34" charset="0"/>
                <a:ea typeface="Sassoon Infant Rg" pitchFamily="50" charset="0"/>
                <a:cs typeface="Calibri" pitchFamily="34" charset="0"/>
              </a:rPr>
              <a:t> </a:t>
            </a:r>
            <a:r>
              <a:rPr lang="en-GB" altLang="en-US" sz="3600" kern="0">
                <a:solidFill>
                  <a:srgbClr val="000000"/>
                </a:solidFill>
                <a:ea typeface="Sassoon Infant Rg" pitchFamily="50" charset="0"/>
                <a:cs typeface="Calibri" pitchFamily="34" charset="0"/>
              </a:rPr>
              <a:t>All children will be </a:t>
            </a:r>
            <a:r>
              <a:rPr lang="en-GB" altLang="en-US" sz="3600" u="sng" kern="0">
                <a:solidFill>
                  <a:srgbClr val="000000"/>
                </a:solidFill>
                <a:ea typeface="Sassoon Infant Rg" pitchFamily="50" charset="0"/>
                <a:cs typeface="Calibri" pitchFamily="34" charset="0"/>
              </a:rPr>
              <a:t>full-time</a:t>
            </a:r>
            <a:r>
              <a:rPr lang="en-GB" altLang="en-US" sz="3600" kern="0">
                <a:solidFill>
                  <a:srgbClr val="000000"/>
                </a:solidFill>
                <a:ea typeface="Sassoon Infant Rg" pitchFamily="50" charset="0"/>
                <a:cs typeface="Calibri" pitchFamily="34" charset="0"/>
              </a:rPr>
              <a:t> on the third day unless we feel that they need longer to settle. </a:t>
            </a:r>
          </a:p>
          <a:p>
            <a:pPr marL="342900" indent="-342900" algn="ctr">
              <a:spcBef>
                <a:spcPct val="20000"/>
              </a:spcBef>
              <a:defRPr/>
            </a:pPr>
            <a:endParaRPr lang="en-GB" altLang="en-US" sz="3600" kern="0">
              <a:solidFill>
                <a:srgbClr val="000000"/>
              </a:solidFill>
              <a:ea typeface="Sassoon Infant Rg" pitchFamily="50" charset="0"/>
              <a:cs typeface="Calibri" pitchFamily="34" charset="0"/>
            </a:endParaRPr>
          </a:p>
          <a:p>
            <a:pPr marL="342900" indent="-342900" algn="ctr">
              <a:spcBef>
                <a:spcPct val="20000"/>
              </a:spcBef>
              <a:defRPr/>
            </a:pPr>
            <a:r>
              <a:rPr lang="en-GB" altLang="en-US" sz="3600" kern="0">
                <a:solidFill>
                  <a:srgbClr val="0000CC"/>
                </a:solidFill>
                <a:ea typeface="Sassoon Infant Rg" pitchFamily="50" charset="0"/>
                <a:cs typeface="Calibri" pitchFamily="34" charset="0"/>
              </a:rPr>
              <a:t>Your child may need a personalised introduction to school that will help them to settle more easily. </a:t>
            </a:r>
            <a:endParaRPr lang="en-GB" altLang="en-US" sz="3600" kern="0">
              <a:solidFill>
                <a:srgbClr val="000000"/>
              </a:solidFill>
              <a:ea typeface="Sassoon Infant Rg" pitchFamily="50" charset="0"/>
              <a:cs typeface="Calibri" pitchFamily="34" charset="0"/>
            </a:endParaRPr>
          </a:p>
        </p:txBody>
      </p:sp>
      <p:pic>
        <p:nvPicPr>
          <p:cNvPr id="3" name="Google Shape;92;p1">
            <a:extLst>
              <a:ext uri="{FF2B5EF4-FFF2-40B4-BE49-F238E27FC236}">
                <a16:creationId xmlns:a16="http://schemas.microsoft.com/office/drawing/2014/main" id="{9FBB78CA-77C6-4BC8-9553-F6C3004A5C7B}"/>
              </a:ext>
            </a:extLst>
          </p:cNvPr>
          <p:cNvPicPr preferRelativeResize="0"/>
          <p:nvPr/>
        </p:nvPicPr>
        <p:blipFill rotWithShape="1">
          <a:blip r:embed="rId3">
            <a:alphaModFix/>
          </a:blip>
          <a:srcRect/>
          <a:stretch/>
        </p:blipFill>
        <p:spPr>
          <a:xfrm>
            <a:off x="9075815" y="421223"/>
            <a:ext cx="2743200" cy="858253"/>
          </a:xfrm>
          <a:prstGeom prst="rect">
            <a:avLst/>
          </a:prstGeom>
          <a:noFill/>
          <a:ln>
            <a:noFill/>
          </a:ln>
        </p:spPr>
      </p:pic>
    </p:spTree>
    <p:extLst>
      <p:ext uri="{BB962C8B-B14F-4D97-AF65-F5344CB8AC3E}">
        <p14:creationId xmlns:p14="http://schemas.microsoft.com/office/powerpoint/2010/main" val="6477919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9</a:t>
            </a:fld>
            <a:endParaRPr lang="en-US"/>
          </a:p>
        </p:txBody>
      </p:sp>
      <p:pic>
        <p:nvPicPr>
          <p:cNvPr id="5" name="Picture 4" descr="Logo, company name&#10;&#10;Description automatically generated">
            <a:extLst>
              <a:ext uri="{FF2B5EF4-FFF2-40B4-BE49-F238E27FC236}">
                <a16:creationId xmlns:a16="http://schemas.microsoft.com/office/drawing/2014/main" id="{31871E49-2CEE-C440-AE4F-1C774D7045D0}"/>
              </a:ext>
            </a:extLst>
          </p:cNvPr>
          <p:cNvPicPr>
            <a:picLocks noChangeAspect="1"/>
          </p:cNvPicPr>
          <p:nvPr/>
        </p:nvPicPr>
        <p:blipFill>
          <a:blip r:embed="rId2"/>
          <a:stretch>
            <a:fillRect/>
          </a:stretch>
        </p:blipFill>
        <p:spPr>
          <a:xfrm>
            <a:off x="154324" y="5991155"/>
            <a:ext cx="1535068" cy="730320"/>
          </a:xfrm>
          <a:prstGeom prst="rect">
            <a:avLst/>
          </a:prstGeom>
        </p:spPr>
      </p:pic>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9</a:t>
            </a:fld>
            <a:endParaRPr lang="en-US" sz="1100" b="1">
              <a:solidFill>
                <a:schemeClr val="bg1"/>
              </a:solidFill>
            </a:endParaRPr>
          </a:p>
        </p:txBody>
      </p:sp>
      <p:graphicFrame>
        <p:nvGraphicFramePr>
          <p:cNvPr id="9" name="Table 8">
            <a:extLst>
              <a:ext uri="{FF2B5EF4-FFF2-40B4-BE49-F238E27FC236}">
                <a16:creationId xmlns:a16="http://schemas.microsoft.com/office/drawing/2014/main" id="{913EF139-A986-5C43-8E58-B228CB18E4BA}"/>
              </a:ext>
            </a:extLst>
          </p:cNvPr>
          <p:cNvGraphicFramePr>
            <a:graphicFrameLocks noGrp="1"/>
          </p:cNvGraphicFramePr>
          <p:nvPr>
            <p:extLst>
              <p:ext uri="{D42A27DB-BD31-4B8C-83A1-F6EECF244321}">
                <p14:modId xmlns:p14="http://schemas.microsoft.com/office/powerpoint/2010/main" val="2056576926"/>
              </p:ext>
            </p:extLst>
          </p:nvPr>
        </p:nvGraphicFramePr>
        <p:xfrm>
          <a:off x="321788" y="324983"/>
          <a:ext cx="7608478" cy="5966530"/>
        </p:xfrm>
        <a:graphic>
          <a:graphicData uri="http://schemas.openxmlformats.org/drawingml/2006/table">
            <a:tbl>
              <a:tblPr firstRow="1" firstCol="1" bandRow="1"/>
              <a:tblGrid>
                <a:gridCol w="7608478">
                  <a:extLst>
                    <a:ext uri="{9D8B030D-6E8A-4147-A177-3AD203B41FA5}">
                      <a16:colId xmlns:a16="http://schemas.microsoft.com/office/drawing/2014/main" val="576654569"/>
                    </a:ext>
                  </a:extLst>
                </a:gridCol>
              </a:tblGrid>
              <a:tr h="3453053">
                <a:tc>
                  <a:txBody>
                    <a:bodyPr/>
                    <a:lstStyle/>
                    <a:p>
                      <a:pPr algn="ctr">
                        <a:spcAft>
                          <a:spcPts val="0"/>
                        </a:spcAft>
                      </a:pPr>
                      <a:r>
                        <a:rPr lang="en-GB" sz="1800" b="1" dirty="0">
                          <a:solidFill>
                            <a:schemeClr val="tx1"/>
                          </a:solidFill>
                          <a:effectLst/>
                          <a:latin typeface="+mn-lt"/>
                          <a:ea typeface="+mn-ea"/>
                          <a:cs typeface="+mn-cs"/>
                        </a:rPr>
                        <a:t>Outline</a:t>
                      </a:r>
                      <a:r>
                        <a:rPr lang="en-GB" sz="1800" b="1" baseline="0" dirty="0">
                          <a:solidFill>
                            <a:schemeClr val="tx1"/>
                          </a:solidFill>
                          <a:effectLst/>
                          <a:latin typeface="+mn-lt"/>
                          <a:ea typeface="+mn-ea"/>
                          <a:cs typeface="+mn-cs"/>
                        </a:rPr>
                        <a:t> of the day</a:t>
                      </a:r>
                    </a:p>
                    <a:p>
                      <a:pPr algn="l">
                        <a:spcAft>
                          <a:spcPts val="0"/>
                        </a:spcAft>
                      </a:pPr>
                      <a:r>
                        <a:rPr lang="en-GB" sz="1800" b="1" baseline="0" dirty="0">
                          <a:solidFill>
                            <a:schemeClr val="tx1"/>
                          </a:solidFill>
                          <a:effectLst/>
                          <a:latin typeface="+mn-lt"/>
                          <a:ea typeface="+mn-ea"/>
                          <a:cs typeface="+mn-cs"/>
                        </a:rPr>
                        <a:t>8.30am </a:t>
                      </a:r>
                      <a:r>
                        <a:rPr lang="en-GB" sz="1800" b="0" baseline="0" dirty="0">
                          <a:solidFill>
                            <a:schemeClr val="tx1"/>
                          </a:solidFill>
                          <a:effectLst/>
                          <a:latin typeface="+mn-lt"/>
                          <a:ea typeface="+mn-ea"/>
                          <a:cs typeface="+mn-cs"/>
                        </a:rPr>
                        <a:t>to come into class; children start learning at 8.40am</a:t>
                      </a:r>
                    </a:p>
                    <a:p>
                      <a:pPr algn="l">
                        <a:spcAft>
                          <a:spcPts val="0"/>
                        </a:spcAft>
                      </a:pPr>
                      <a:r>
                        <a:rPr lang="en-GB" sz="1800" b="1" baseline="0" dirty="0">
                          <a:solidFill>
                            <a:schemeClr val="tx1"/>
                          </a:solidFill>
                          <a:effectLst/>
                          <a:latin typeface="+mn-lt"/>
                          <a:ea typeface="+mn-ea"/>
                          <a:cs typeface="+mn-cs"/>
                        </a:rPr>
                        <a:t>11.30-12.30pm </a:t>
                      </a:r>
                      <a:r>
                        <a:rPr lang="en-GB" sz="1800" b="0" baseline="0" dirty="0">
                          <a:solidFill>
                            <a:schemeClr val="tx1"/>
                          </a:solidFill>
                          <a:effectLst/>
                          <a:latin typeface="+mn-lt"/>
                          <a:ea typeface="+mn-ea"/>
                          <a:cs typeface="+mn-cs"/>
                        </a:rPr>
                        <a:t> Lunch time</a:t>
                      </a:r>
                      <a:endParaRPr lang="en-GB" sz="1800" b="1" baseline="0" dirty="0">
                        <a:solidFill>
                          <a:schemeClr val="tx1"/>
                        </a:solidFill>
                        <a:effectLst/>
                        <a:latin typeface="+mn-lt"/>
                        <a:ea typeface="+mn-ea"/>
                        <a:cs typeface="+mn-cs"/>
                      </a:endParaRPr>
                    </a:p>
                    <a:p>
                      <a:pPr algn="l">
                        <a:spcAft>
                          <a:spcPts val="0"/>
                        </a:spcAft>
                      </a:pPr>
                      <a:r>
                        <a:rPr lang="en-GB" sz="1800" b="1" baseline="0" dirty="0">
                          <a:solidFill>
                            <a:schemeClr val="tx1"/>
                          </a:solidFill>
                          <a:effectLst/>
                          <a:latin typeface="+mn-lt"/>
                          <a:ea typeface="+mn-ea"/>
                          <a:cs typeface="+mn-cs"/>
                        </a:rPr>
                        <a:t>3.10pm </a:t>
                      </a:r>
                      <a:r>
                        <a:rPr lang="en-GB" sz="1800" b="0" baseline="0" dirty="0">
                          <a:solidFill>
                            <a:schemeClr val="tx1"/>
                          </a:solidFill>
                          <a:effectLst/>
                          <a:latin typeface="+mn-lt"/>
                          <a:ea typeface="+mn-ea"/>
                          <a:cs typeface="+mn-cs"/>
                        </a:rPr>
                        <a:t>end of day</a:t>
                      </a:r>
                    </a:p>
                    <a:p>
                      <a:pPr algn="l">
                        <a:spcAft>
                          <a:spcPts val="0"/>
                        </a:spcAft>
                      </a:pPr>
                      <a:r>
                        <a:rPr lang="en-GB" sz="1800" b="0" baseline="0" dirty="0">
                          <a:solidFill>
                            <a:schemeClr val="tx1"/>
                          </a:solidFill>
                          <a:effectLst/>
                          <a:latin typeface="+mn-lt"/>
                          <a:ea typeface="+mn-ea"/>
                          <a:cs typeface="+mn-cs"/>
                        </a:rPr>
                        <a:t>Drop off and pick up is at your child’s class door via the playground.</a:t>
                      </a:r>
                      <a:br>
                        <a:rPr lang="en-GB" sz="1800" b="0" baseline="0" dirty="0">
                          <a:solidFill>
                            <a:schemeClr val="tx1"/>
                          </a:solidFill>
                          <a:effectLst/>
                          <a:latin typeface="+mn-lt"/>
                          <a:ea typeface="+mn-ea"/>
                          <a:cs typeface="+mn-cs"/>
                        </a:rPr>
                      </a:br>
                      <a:endParaRPr lang="en-GB" sz="1800" b="0" baseline="0" dirty="0">
                        <a:solidFill>
                          <a:schemeClr val="tx1"/>
                        </a:solidFill>
                        <a:effectLst/>
                        <a:latin typeface="+mn-lt"/>
                        <a:ea typeface="+mn-ea"/>
                        <a:cs typeface="+mn-cs"/>
                      </a:endParaRPr>
                    </a:p>
                    <a:p>
                      <a:pPr algn="l">
                        <a:spcAft>
                          <a:spcPts val="0"/>
                        </a:spcAft>
                      </a:pPr>
                      <a:r>
                        <a:rPr lang="en-GB" sz="1800" b="0" baseline="0" dirty="0">
                          <a:solidFill>
                            <a:schemeClr val="tx1"/>
                          </a:solidFill>
                          <a:effectLst/>
                          <a:latin typeface="+mn-lt"/>
                          <a:ea typeface="+mn-ea"/>
                          <a:cs typeface="+mn-cs"/>
                        </a:rPr>
                        <a:t>2 PE sessions per week –days TBC</a:t>
                      </a:r>
                    </a:p>
                    <a:p>
                      <a:pPr algn="l">
                        <a:spcAft>
                          <a:spcPts val="0"/>
                        </a:spcAft>
                      </a:pPr>
                      <a:r>
                        <a:rPr lang="en-GB" sz="1800" b="0" baseline="0" dirty="0">
                          <a:solidFill>
                            <a:schemeClr val="tx1"/>
                          </a:solidFill>
                          <a:effectLst/>
                          <a:latin typeface="+mn-lt"/>
                          <a:ea typeface="+mn-ea"/>
                          <a:cs typeface="+mn-cs"/>
                        </a:rPr>
                        <a:t>1 music session per week</a:t>
                      </a:r>
                    </a:p>
                    <a:p>
                      <a:pPr algn="l">
                        <a:spcAft>
                          <a:spcPts val="0"/>
                        </a:spcAft>
                      </a:pPr>
                      <a:r>
                        <a:rPr lang="en-GB" sz="1800" b="0" baseline="0" dirty="0">
                          <a:solidFill>
                            <a:schemeClr val="tx1"/>
                          </a:solidFill>
                          <a:effectLst/>
                          <a:latin typeface="+mn-lt"/>
                          <a:ea typeface="+mn-ea"/>
                          <a:cs typeface="+mn-cs"/>
                        </a:rPr>
                        <a:t>1 Spanish session per week</a:t>
                      </a:r>
                    </a:p>
                    <a:p>
                      <a:pPr algn="l">
                        <a:spcAft>
                          <a:spcPts val="0"/>
                        </a:spcAft>
                      </a:pPr>
                      <a:r>
                        <a:rPr lang="en-GB" sz="1800" b="0" baseline="0" dirty="0">
                          <a:solidFill>
                            <a:schemeClr val="tx1"/>
                          </a:solidFill>
                          <a:effectLst/>
                          <a:latin typeface="+mn-lt"/>
                          <a:ea typeface="+mn-ea"/>
                          <a:cs typeface="+mn-cs"/>
                        </a:rPr>
                        <a:t>Our day consists of learning indoor and outdoors. </a:t>
                      </a:r>
                    </a:p>
                    <a:p>
                      <a:pPr algn="l">
                        <a:spcAft>
                          <a:spcPts val="0"/>
                        </a:spcAft>
                      </a:pPr>
                      <a:endParaRPr lang="en-GB" sz="1800" b="0" baseline="0" dirty="0">
                        <a:solidFill>
                          <a:srgbClr val="7030A0"/>
                        </a:solidFill>
                        <a:effectLst/>
                        <a:latin typeface="+mn-lt"/>
                        <a:ea typeface="+mn-ea"/>
                        <a:cs typeface="+mn-cs"/>
                      </a:endParaRPr>
                    </a:p>
                    <a:p>
                      <a:pPr algn="l">
                        <a:spcAft>
                          <a:spcPts val="0"/>
                        </a:spcAft>
                      </a:pPr>
                      <a:r>
                        <a:rPr lang="en-GB" sz="1800" b="0" baseline="0" dirty="0">
                          <a:solidFill>
                            <a:srgbClr val="7030A0"/>
                          </a:solidFill>
                          <a:effectLst/>
                          <a:latin typeface="+mn-lt"/>
                          <a:ea typeface="+mn-ea"/>
                          <a:cs typeface="+mn-cs"/>
                        </a:rPr>
                        <a:t>If you would like to speak to the teacher please arrange a time for the </a:t>
                      </a:r>
                      <a:r>
                        <a:rPr lang="en-GB" sz="1800" b="1" baseline="0" dirty="0">
                          <a:solidFill>
                            <a:srgbClr val="7030A0"/>
                          </a:solidFill>
                          <a:effectLst/>
                          <a:latin typeface="+mn-lt"/>
                          <a:ea typeface="+mn-ea"/>
                          <a:cs typeface="+mn-cs"/>
                        </a:rPr>
                        <a:t>end</a:t>
                      </a:r>
                      <a:r>
                        <a:rPr lang="en-GB" sz="1800" b="0" baseline="0" dirty="0">
                          <a:solidFill>
                            <a:srgbClr val="7030A0"/>
                          </a:solidFill>
                          <a:effectLst/>
                          <a:latin typeface="+mn-lt"/>
                          <a:ea typeface="+mn-ea"/>
                          <a:cs typeface="+mn-cs"/>
                        </a:rPr>
                        <a:t> of the day.</a:t>
                      </a:r>
                    </a:p>
                  </a:txBody>
                  <a:tcPr marL="50889" marR="50889" marT="0" marB="0"/>
                </a:tc>
                <a:extLst>
                  <a:ext uri="{0D108BD9-81ED-4DB2-BD59-A6C34878D82A}">
                    <a16:rowId xmlns:a16="http://schemas.microsoft.com/office/drawing/2014/main" val="4160913203"/>
                  </a:ext>
                </a:extLst>
              </a:tr>
              <a:tr h="2400370">
                <a:tc>
                  <a:txBody>
                    <a:bodyPr/>
                    <a:lstStyle/>
                    <a:p>
                      <a:pPr algn="ctr">
                        <a:spcAft>
                          <a:spcPts val="0"/>
                        </a:spcAft>
                      </a:pPr>
                      <a:r>
                        <a:rPr lang="en-GB" sz="1800" b="1" dirty="0">
                          <a:effectLst/>
                          <a:latin typeface="+mn-lt"/>
                        </a:rPr>
                        <a:t>Keeping</a:t>
                      </a:r>
                      <a:r>
                        <a:rPr lang="en-GB" sz="1800" b="1" baseline="0" dirty="0">
                          <a:effectLst/>
                          <a:latin typeface="+mn-lt"/>
                        </a:rPr>
                        <a:t> Healthy and independent</a:t>
                      </a:r>
                    </a:p>
                    <a:p>
                      <a:pPr marL="285750" indent="-285750" algn="l">
                        <a:spcAft>
                          <a:spcPts val="0"/>
                        </a:spcAft>
                        <a:buFont typeface="Arial" panose="020B0604020202020204" pitchFamily="34" charset="0"/>
                        <a:buChar char="•"/>
                      </a:pPr>
                      <a:r>
                        <a:rPr lang="en-GB" sz="1800" b="0" baseline="0" dirty="0">
                          <a:effectLst/>
                          <a:latin typeface="+mn-lt"/>
                        </a:rPr>
                        <a:t>Healthy diet.</a:t>
                      </a:r>
                    </a:p>
                    <a:p>
                      <a:pPr marL="285750" indent="-285750" algn="l">
                        <a:spcAft>
                          <a:spcPts val="0"/>
                        </a:spcAft>
                        <a:buFont typeface="Arial" panose="020B0604020202020204" pitchFamily="34" charset="0"/>
                        <a:buChar char="•"/>
                      </a:pPr>
                      <a:r>
                        <a:rPr lang="en-GB" sz="1800" b="0" baseline="0" dirty="0">
                          <a:effectLst/>
                          <a:latin typeface="+mn-lt"/>
                        </a:rPr>
                        <a:t>Oral health very important; brushing teeth with an adult twice a day. </a:t>
                      </a:r>
                    </a:p>
                    <a:p>
                      <a:pPr marL="285750" indent="-285750" algn="l">
                        <a:spcAft>
                          <a:spcPts val="0"/>
                        </a:spcAft>
                        <a:buFont typeface="Arial" panose="020B0604020202020204" pitchFamily="34" charset="0"/>
                        <a:buChar char="•"/>
                      </a:pPr>
                      <a:r>
                        <a:rPr lang="en-GB" sz="1800" b="0" baseline="0" dirty="0">
                          <a:effectLst/>
                          <a:latin typeface="+mn-lt"/>
                        </a:rPr>
                        <a:t>10-13 hours sleep every night; early bedtime is very important. </a:t>
                      </a:r>
                    </a:p>
                    <a:p>
                      <a:pPr marL="285750" indent="-285750" algn="l">
                        <a:spcAft>
                          <a:spcPts val="0"/>
                        </a:spcAft>
                        <a:buFont typeface="Arial" panose="020B0604020202020204" pitchFamily="34" charset="0"/>
                        <a:buChar char="•"/>
                      </a:pPr>
                      <a:r>
                        <a:rPr lang="en-GB" sz="1800" b="0" baseline="0" dirty="0">
                          <a:effectLst/>
                          <a:latin typeface="+mn-lt"/>
                        </a:rPr>
                        <a:t>No screen time 1 hour before bedtime to help them sleep. </a:t>
                      </a:r>
                    </a:p>
                    <a:p>
                      <a:pPr marL="285750" indent="-285750" algn="l">
                        <a:spcAft>
                          <a:spcPts val="0"/>
                        </a:spcAft>
                        <a:buFont typeface="Arial" panose="020B0604020202020204" pitchFamily="34" charset="0"/>
                        <a:buChar char="•"/>
                      </a:pPr>
                      <a:r>
                        <a:rPr lang="en-GB" sz="1800" b="0" baseline="0" dirty="0">
                          <a:effectLst/>
                          <a:latin typeface="+mn-lt"/>
                        </a:rPr>
                        <a:t>Independence dressing/undressing and eating. </a:t>
                      </a:r>
                    </a:p>
                    <a:p>
                      <a:pPr marL="285750" indent="-285750" algn="l">
                        <a:spcAft>
                          <a:spcPts val="0"/>
                        </a:spcAft>
                        <a:buFont typeface="Arial" panose="020B0604020202020204" pitchFamily="34" charset="0"/>
                        <a:buChar char="•"/>
                      </a:pPr>
                      <a:r>
                        <a:rPr lang="en-GB" sz="1800" b="0" baseline="0" dirty="0">
                          <a:effectLst/>
                          <a:latin typeface="+mn-lt"/>
                        </a:rPr>
                        <a:t>Following instructions. </a:t>
                      </a:r>
                    </a:p>
                    <a:p>
                      <a:pPr marL="285750" indent="-285750" algn="l">
                        <a:spcAft>
                          <a:spcPts val="0"/>
                        </a:spcAft>
                        <a:buFont typeface="Arial" panose="020B0604020202020204" pitchFamily="34" charset="0"/>
                        <a:buChar char="•"/>
                      </a:pPr>
                      <a:r>
                        <a:rPr lang="en-GB" sz="1800" b="0" baseline="0" dirty="0">
                          <a:effectLst/>
                          <a:latin typeface="+mn-lt"/>
                        </a:rPr>
                        <a:t>Express emotions clearly.</a:t>
                      </a:r>
                    </a:p>
                  </a:txBody>
                  <a:tcPr marL="50889" marR="50889" marT="0" marB="0"/>
                </a:tc>
                <a:extLst>
                  <a:ext uri="{0D108BD9-81ED-4DB2-BD59-A6C34878D82A}">
                    <a16:rowId xmlns:a16="http://schemas.microsoft.com/office/drawing/2014/main" val="4032557635"/>
                  </a:ext>
                </a:extLst>
              </a:tr>
            </a:tbl>
          </a:graphicData>
        </a:graphic>
      </p:graphicFrame>
      <p:pic>
        <p:nvPicPr>
          <p:cNvPr id="2" name="Google Shape;92;p1">
            <a:extLst>
              <a:ext uri="{FF2B5EF4-FFF2-40B4-BE49-F238E27FC236}">
                <a16:creationId xmlns:a16="http://schemas.microsoft.com/office/drawing/2014/main" id="{12417755-3435-012E-8577-12277BEC961F}"/>
              </a:ext>
            </a:extLst>
          </p:cNvPr>
          <p:cNvPicPr preferRelativeResize="0"/>
          <p:nvPr/>
        </p:nvPicPr>
        <p:blipFill rotWithShape="1">
          <a:blip r:embed="rId3">
            <a:alphaModFix/>
          </a:blip>
          <a:srcRect/>
          <a:stretch/>
        </p:blipFill>
        <p:spPr>
          <a:xfrm>
            <a:off x="9617148" y="139047"/>
            <a:ext cx="2574852" cy="858253"/>
          </a:xfrm>
          <a:prstGeom prst="rect">
            <a:avLst/>
          </a:prstGeom>
          <a:noFill/>
          <a:ln>
            <a:noFill/>
          </a:ln>
        </p:spPr>
      </p:pic>
      <p:pic>
        <p:nvPicPr>
          <p:cNvPr id="2051" name="DDA8E4F6-20FE-4D1A-9E37-3A06B9FA5448" descr="IMG_3669.jpg">
            <a:extLst>
              <a:ext uri="{FF2B5EF4-FFF2-40B4-BE49-F238E27FC236}">
                <a16:creationId xmlns:a16="http://schemas.microsoft.com/office/drawing/2014/main" id="{280FF20D-B20A-AFA6-EE63-67F59B57E87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63714" y="3794270"/>
            <a:ext cx="3555301" cy="2666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1BE8446C-618A-480C-9651-DCAEF51D0F9F" descr="IMG_3670.jpg">
            <a:extLst>
              <a:ext uri="{FF2B5EF4-FFF2-40B4-BE49-F238E27FC236}">
                <a16:creationId xmlns:a16="http://schemas.microsoft.com/office/drawing/2014/main" id="{3E4DDE15-A262-7D62-349E-258BBA37396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63714" y="1062547"/>
            <a:ext cx="3555301" cy="2666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660168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14"/>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10</a:t>
            </a:fld>
            <a:endParaRPr/>
          </a:p>
        </p:txBody>
      </p:sp>
      <p:pic>
        <p:nvPicPr>
          <p:cNvPr id="239" name="Google Shape;239;p14" descr="Logo, company name&#10;&#10;Description automatically generated"/>
          <p:cNvPicPr preferRelativeResize="0"/>
          <p:nvPr/>
        </p:nvPicPr>
        <p:blipFill rotWithShape="1">
          <a:blip r:embed="rId3">
            <a:alphaModFix/>
          </a:blip>
          <a:srcRect/>
          <a:stretch/>
        </p:blipFill>
        <p:spPr>
          <a:xfrm>
            <a:off x="154324" y="5991155"/>
            <a:ext cx="1535068" cy="730320"/>
          </a:xfrm>
          <a:prstGeom prst="rect">
            <a:avLst/>
          </a:prstGeom>
          <a:noFill/>
          <a:ln>
            <a:noFill/>
          </a:ln>
        </p:spPr>
      </p:pic>
      <p:sp>
        <p:nvSpPr>
          <p:cNvPr id="240" name="Google Shape;240;p14"/>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a:solidFill>
                  <a:schemeClr val="lt1"/>
                </a:solidFill>
                <a:latin typeface="Calibri"/>
                <a:ea typeface="Calibri"/>
                <a:cs typeface="Calibri"/>
                <a:sym typeface="Calibri"/>
              </a:rPr>
              <a:t>10</a:t>
            </a:fld>
            <a:endParaRPr sz="1100" b="1">
              <a:solidFill>
                <a:schemeClr val="lt1"/>
              </a:solidFill>
              <a:latin typeface="Calibri"/>
              <a:ea typeface="Calibri"/>
              <a:cs typeface="Calibri"/>
              <a:sym typeface="Calibri"/>
            </a:endParaRPr>
          </a:p>
        </p:txBody>
      </p:sp>
      <p:sp>
        <p:nvSpPr>
          <p:cNvPr id="241" name="Google Shape;241;p14"/>
          <p:cNvSpPr txBox="1"/>
          <p:nvPr/>
        </p:nvSpPr>
        <p:spPr>
          <a:xfrm>
            <a:off x="556682" y="157154"/>
            <a:ext cx="6042436" cy="5847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4400" b="1">
                <a:solidFill>
                  <a:srgbClr val="98178D"/>
                </a:solidFill>
                <a:latin typeface="Arial"/>
                <a:ea typeface="Arial"/>
                <a:cs typeface="Arial"/>
                <a:sym typeface="Arial"/>
              </a:rPr>
              <a:t>School Uniform</a:t>
            </a:r>
            <a:endParaRPr/>
          </a:p>
        </p:txBody>
      </p:sp>
      <p:sp>
        <p:nvSpPr>
          <p:cNvPr id="242" name="Google Shape;242;p14"/>
          <p:cNvSpPr txBox="1"/>
          <p:nvPr/>
        </p:nvSpPr>
        <p:spPr>
          <a:xfrm>
            <a:off x="62204" y="782461"/>
            <a:ext cx="12192000" cy="954067"/>
          </a:xfrm>
          <a:prstGeom prst="rect">
            <a:avLst/>
          </a:prstGeom>
          <a:noFill/>
          <a:ln>
            <a:noFill/>
          </a:ln>
        </p:spPr>
        <p:txBody>
          <a:bodyPr spcFirstLastPara="1" wrap="square" lIns="91425" tIns="45700" rIns="91425" bIns="45700" anchor="t" anchorCtr="0">
            <a:spAutoFit/>
          </a:bodyPr>
          <a:lstStyle/>
          <a:p>
            <a:pPr marL="285750" marR="0" lvl="0" indent="-285750" algn="just" rtl="0">
              <a:spcBef>
                <a:spcPts val="0"/>
              </a:spcBef>
              <a:spcAft>
                <a:spcPts val="0"/>
              </a:spcAft>
              <a:buFont typeface="Arial" panose="020B0604020202020204" pitchFamily="34" charset="0"/>
              <a:buChar char="•"/>
            </a:pPr>
            <a:r>
              <a:rPr lang="en-GB" sz="1400" dirty="0">
                <a:solidFill>
                  <a:schemeClr val="dk1"/>
                </a:solidFill>
                <a:latin typeface="Arial"/>
                <a:ea typeface="Arial"/>
                <a:cs typeface="Arial"/>
                <a:sym typeface="Arial"/>
              </a:rPr>
              <a:t>Uniform </a:t>
            </a:r>
            <a:r>
              <a:rPr lang="en-GB" dirty="0">
                <a:solidFill>
                  <a:schemeClr val="dk1"/>
                </a:solidFill>
              </a:rPr>
              <a:t>is c</a:t>
            </a:r>
            <a:r>
              <a:rPr lang="en-GB" sz="1400" dirty="0">
                <a:solidFill>
                  <a:schemeClr val="dk1"/>
                </a:solidFill>
                <a:latin typeface="Arial"/>
                <a:ea typeface="Arial"/>
                <a:cs typeface="Arial"/>
                <a:sym typeface="Arial"/>
              </a:rPr>
              <a:t>ompulsory </a:t>
            </a:r>
          </a:p>
          <a:p>
            <a:pPr marL="285750" marR="0" lvl="0" indent="-285750" algn="just" rtl="0">
              <a:spcBef>
                <a:spcPts val="0"/>
              </a:spcBef>
              <a:spcAft>
                <a:spcPts val="0"/>
              </a:spcAft>
              <a:buFont typeface="Arial" panose="020B0604020202020204" pitchFamily="34" charset="0"/>
              <a:buChar char="•"/>
            </a:pPr>
            <a:r>
              <a:rPr lang="en-GB" sz="1400" dirty="0">
                <a:solidFill>
                  <a:schemeClr val="dk1"/>
                </a:solidFill>
                <a:latin typeface="Arial"/>
                <a:ea typeface="Arial"/>
                <a:cs typeface="Arial"/>
                <a:sym typeface="Arial"/>
              </a:rPr>
              <a:t>School uniform can be bought during the summer holidays, from </a:t>
            </a:r>
            <a:r>
              <a:rPr lang="en-GB" sz="1400" b="1" u="sng" dirty="0">
                <a:solidFill>
                  <a:schemeClr val="dk1"/>
                </a:solidFill>
              </a:rPr>
              <a:t>Smiths School wear </a:t>
            </a:r>
            <a:r>
              <a:rPr lang="en-GB" sz="1400" dirty="0">
                <a:solidFill>
                  <a:schemeClr val="dk1"/>
                </a:solidFill>
                <a:latin typeface="Arial"/>
                <a:ea typeface="Arial"/>
                <a:cs typeface="Arial"/>
                <a:sym typeface="Arial"/>
              </a:rPr>
              <a:t>on Baker Street near Enfield Town.</a:t>
            </a:r>
          </a:p>
          <a:p>
            <a:pPr marL="285750" marR="0" lvl="0" indent="-285750" algn="just" rtl="0">
              <a:spcBef>
                <a:spcPts val="0"/>
              </a:spcBef>
              <a:spcAft>
                <a:spcPts val="0"/>
              </a:spcAft>
              <a:buFont typeface="Arial" panose="020B0604020202020204" pitchFamily="34" charset="0"/>
              <a:buChar char="•"/>
            </a:pPr>
            <a:r>
              <a:rPr lang="en-GB" dirty="0">
                <a:solidFill>
                  <a:schemeClr val="dk1"/>
                </a:solidFill>
              </a:rPr>
              <a:t>Come to school in PE kit on PE days-TBC</a:t>
            </a:r>
            <a:endParaRPr dirty="0"/>
          </a:p>
          <a:p>
            <a:pPr marL="0" marR="0" lvl="0" indent="0" algn="just" rtl="0">
              <a:spcBef>
                <a:spcPts val="0"/>
              </a:spcBef>
              <a:spcAft>
                <a:spcPts val="0"/>
              </a:spcAft>
              <a:buNone/>
            </a:pPr>
            <a:endParaRPr sz="1400" dirty="0">
              <a:solidFill>
                <a:schemeClr val="dk1"/>
              </a:solidFill>
              <a:latin typeface="Calibri"/>
              <a:ea typeface="Calibri"/>
              <a:cs typeface="Calibri"/>
              <a:sym typeface="Calibri"/>
            </a:endParaRPr>
          </a:p>
        </p:txBody>
      </p:sp>
      <p:sp>
        <p:nvSpPr>
          <p:cNvPr id="243" name="Google Shape;243;p14"/>
          <p:cNvSpPr/>
          <p:nvPr/>
        </p:nvSpPr>
        <p:spPr>
          <a:xfrm>
            <a:off x="1115157" y="5554963"/>
            <a:ext cx="3857680" cy="461665"/>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rgbClr val="262626"/>
              </a:buClr>
              <a:buSzPts val="2000"/>
              <a:buFont typeface="Calibri"/>
              <a:buNone/>
            </a:pPr>
            <a:r>
              <a:rPr lang="en-GB" sz="2000" b="1" u="sng" cap="none">
                <a:solidFill>
                  <a:srgbClr val="262626"/>
                </a:solidFill>
                <a:latin typeface="Calibri"/>
                <a:ea typeface="Calibri"/>
                <a:cs typeface="Calibri"/>
                <a:sym typeface="Calibri"/>
              </a:rPr>
              <a:t>ALL UNIFORM MUST BE LABELLED!</a:t>
            </a:r>
            <a:endParaRPr sz="2000" b="1" u="sng" cap="none">
              <a:solidFill>
                <a:srgbClr val="262626"/>
              </a:solidFill>
              <a:latin typeface="Calibri"/>
              <a:ea typeface="Calibri"/>
              <a:cs typeface="Calibri"/>
              <a:sym typeface="Calibri"/>
            </a:endParaRPr>
          </a:p>
        </p:txBody>
      </p:sp>
      <p:sp>
        <p:nvSpPr>
          <p:cNvPr id="244" name="Google Shape;244;p14"/>
          <p:cNvSpPr/>
          <p:nvPr/>
        </p:nvSpPr>
        <p:spPr>
          <a:xfrm>
            <a:off x="984607" y="1710584"/>
            <a:ext cx="3573000" cy="4617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b="1">
                <a:solidFill>
                  <a:srgbClr val="000000"/>
                </a:solidFill>
                <a:latin typeface="Calibri"/>
                <a:ea typeface="Calibri"/>
                <a:cs typeface="Calibri"/>
                <a:sym typeface="Calibri"/>
              </a:rPr>
              <a:t>The school uniform </a:t>
            </a:r>
            <a:endParaRPr sz="2400">
              <a:solidFill>
                <a:srgbClr val="000000"/>
              </a:solidFill>
              <a:latin typeface="Calibri"/>
              <a:ea typeface="Calibri"/>
              <a:cs typeface="Calibri"/>
              <a:sym typeface="Calibri"/>
            </a:endParaRPr>
          </a:p>
        </p:txBody>
      </p:sp>
      <p:sp>
        <p:nvSpPr>
          <p:cNvPr id="245" name="Google Shape;245;p14"/>
          <p:cNvSpPr/>
          <p:nvPr/>
        </p:nvSpPr>
        <p:spPr>
          <a:xfrm>
            <a:off x="2380921" y="6023193"/>
            <a:ext cx="9144000" cy="325474"/>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None/>
            </a:pPr>
            <a:r>
              <a:rPr lang="en-GB" sz="1400">
                <a:solidFill>
                  <a:schemeClr val="dk1"/>
                </a:solidFill>
                <a:latin typeface="Calibri"/>
                <a:ea typeface="Calibri"/>
                <a:cs typeface="Calibri"/>
                <a:sym typeface="Calibri"/>
              </a:rPr>
              <a:t>For health and safety reasons children are </a:t>
            </a:r>
            <a:r>
              <a:rPr lang="en-GB" sz="1400" b="1">
                <a:solidFill>
                  <a:schemeClr val="dk1"/>
                </a:solidFill>
                <a:latin typeface="Calibri"/>
                <a:ea typeface="Calibri"/>
                <a:cs typeface="Calibri"/>
                <a:sym typeface="Calibri"/>
              </a:rPr>
              <a:t>not</a:t>
            </a:r>
            <a:r>
              <a:rPr lang="en-GB" sz="1400">
                <a:solidFill>
                  <a:schemeClr val="dk1"/>
                </a:solidFill>
                <a:latin typeface="Calibri"/>
                <a:ea typeface="Calibri"/>
                <a:cs typeface="Calibri"/>
                <a:sym typeface="Calibri"/>
              </a:rPr>
              <a:t> allowed to wear </a:t>
            </a:r>
            <a:r>
              <a:rPr lang="en-GB" sz="1400" u="sng">
                <a:solidFill>
                  <a:schemeClr val="dk1"/>
                </a:solidFill>
                <a:latin typeface="Calibri"/>
                <a:ea typeface="Calibri"/>
                <a:cs typeface="Calibri"/>
                <a:sym typeface="Calibri"/>
              </a:rPr>
              <a:t>jewellery</a:t>
            </a:r>
            <a:r>
              <a:rPr lang="en-GB" sz="1400">
                <a:solidFill>
                  <a:schemeClr val="dk1"/>
                </a:solidFill>
                <a:latin typeface="Calibri"/>
                <a:ea typeface="Calibri"/>
                <a:cs typeface="Calibri"/>
                <a:sym typeface="Calibri"/>
              </a:rPr>
              <a:t> to school other than small, stud earrings. </a:t>
            </a:r>
            <a:endParaRPr sz="1400">
              <a:solidFill>
                <a:schemeClr val="dk1"/>
              </a:solidFill>
              <a:latin typeface="Calibri"/>
              <a:ea typeface="Calibri"/>
              <a:cs typeface="Calibri"/>
              <a:sym typeface="Calibri"/>
            </a:endParaRPr>
          </a:p>
        </p:txBody>
      </p:sp>
      <p:sp>
        <p:nvSpPr>
          <p:cNvPr id="246" name="Google Shape;246;p14"/>
          <p:cNvSpPr/>
          <p:nvPr/>
        </p:nvSpPr>
        <p:spPr>
          <a:xfrm>
            <a:off x="2154607" y="6378738"/>
            <a:ext cx="9144000" cy="437043"/>
          </a:xfrm>
          <a:prstGeom prst="rect">
            <a:avLst/>
          </a:prstGeom>
          <a:noFill/>
          <a:ln>
            <a:noFill/>
          </a:ln>
        </p:spPr>
        <p:txBody>
          <a:bodyPr spcFirstLastPara="1" wrap="square" lIns="91425" tIns="45700" rIns="91425" bIns="45700" anchor="t" anchorCtr="0">
            <a:spAutoFit/>
          </a:bodyPr>
          <a:lstStyle/>
          <a:p>
            <a:pPr marL="38101" marR="0" lvl="0" indent="0" algn="ctr" rtl="0">
              <a:lnSpc>
                <a:spcPct val="80000"/>
              </a:lnSpc>
              <a:spcBef>
                <a:spcPts val="0"/>
              </a:spcBef>
              <a:spcAft>
                <a:spcPts val="0"/>
              </a:spcAft>
              <a:buNone/>
            </a:pPr>
            <a:r>
              <a:rPr lang="en-GB" sz="1400" b="1" i="1">
                <a:solidFill>
                  <a:srgbClr val="7030A0"/>
                </a:solidFill>
                <a:latin typeface="Arial"/>
                <a:ea typeface="Arial"/>
                <a:cs typeface="Arial"/>
                <a:sym typeface="Arial"/>
              </a:rPr>
              <a:t>Please take the time over the holidays to encourage your child to get dressed/undressed independently, as this will prepare them for the beginning of term in September.</a:t>
            </a:r>
            <a:endParaRPr sz="1400">
              <a:solidFill>
                <a:srgbClr val="7030A0"/>
              </a:solidFill>
              <a:latin typeface="Arial"/>
              <a:ea typeface="Arial"/>
              <a:cs typeface="Arial"/>
              <a:sym typeface="Arial"/>
            </a:endParaRPr>
          </a:p>
        </p:txBody>
      </p:sp>
      <p:pic>
        <p:nvPicPr>
          <p:cNvPr id="247" name="Google Shape;247;p14"/>
          <p:cNvPicPr preferRelativeResize="0"/>
          <p:nvPr/>
        </p:nvPicPr>
        <p:blipFill rotWithShape="1">
          <a:blip r:embed="rId4">
            <a:alphaModFix/>
          </a:blip>
          <a:srcRect/>
          <a:stretch/>
        </p:blipFill>
        <p:spPr>
          <a:xfrm>
            <a:off x="8923176" y="21853"/>
            <a:ext cx="2743200" cy="858253"/>
          </a:xfrm>
          <a:prstGeom prst="rect">
            <a:avLst/>
          </a:prstGeom>
          <a:noFill/>
          <a:ln>
            <a:noFill/>
          </a:ln>
        </p:spPr>
      </p:pic>
      <p:pic>
        <p:nvPicPr>
          <p:cNvPr id="248" name="Google Shape;248;p14"/>
          <p:cNvPicPr preferRelativeResize="0"/>
          <p:nvPr/>
        </p:nvPicPr>
        <p:blipFill>
          <a:blip r:embed="rId5">
            <a:alphaModFix/>
          </a:blip>
          <a:stretch>
            <a:fillRect/>
          </a:stretch>
        </p:blipFill>
        <p:spPr>
          <a:xfrm>
            <a:off x="62200" y="3677684"/>
            <a:ext cx="4324350" cy="1847850"/>
          </a:xfrm>
          <a:prstGeom prst="rect">
            <a:avLst/>
          </a:prstGeom>
          <a:noFill/>
          <a:ln>
            <a:noFill/>
          </a:ln>
        </p:spPr>
      </p:pic>
      <p:pic>
        <p:nvPicPr>
          <p:cNvPr id="249" name="Google Shape;249;p14"/>
          <p:cNvPicPr preferRelativeResize="0"/>
          <p:nvPr/>
        </p:nvPicPr>
        <p:blipFill>
          <a:blip r:embed="rId6">
            <a:alphaModFix/>
          </a:blip>
          <a:stretch>
            <a:fillRect/>
          </a:stretch>
        </p:blipFill>
        <p:spPr>
          <a:xfrm>
            <a:off x="556676" y="2104401"/>
            <a:ext cx="1511116" cy="1475975"/>
          </a:xfrm>
          <a:prstGeom prst="rect">
            <a:avLst/>
          </a:prstGeom>
          <a:noFill/>
          <a:ln>
            <a:noFill/>
          </a:ln>
        </p:spPr>
      </p:pic>
      <p:pic>
        <p:nvPicPr>
          <p:cNvPr id="250" name="Google Shape;250;p14"/>
          <p:cNvPicPr preferRelativeResize="0"/>
          <p:nvPr/>
        </p:nvPicPr>
        <p:blipFill>
          <a:blip r:embed="rId7">
            <a:alphaModFix/>
          </a:blip>
          <a:stretch>
            <a:fillRect/>
          </a:stretch>
        </p:blipFill>
        <p:spPr>
          <a:xfrm>
            <a:off x="2065339" y="2172251"/>
            <a:ext cx="1411519" cy="1475975"/>
          </a:xfrm>
          <a:prstGeom prst="rect">
            <a:avLst/>
          </a:prstGeom>
          <a:noFill/>
          <a:ln>
            <a:noFill/>
          </a:ln>
        </p:spPr>
      </p:pic>
      <p:pic>
        <p:nvPicPr>
          <p:cNvPr id="251" name="Google Shape;251;p14"/>
          <p:cNvPicPr preferRelativeResize="0"/>
          <p:nvPr/>
        </p:nvPicPr>
        <p:blipFill>
          <a:blip r:embed="rId8">
            <a:alphaModFix/>
          </a:blip>
          <a:stretch>
            <a:fillRect/>
          </a:stretch>
        </p:blipFill>
        <p:spPr>
          <a:xfrm>
            <a:off x="4290525" y="3800650"/>
            <a:ext cx="759150" cy="1619525"/>
          </a:xfrm>
          <a:prstGeom prst="rect">
            <a:avLst/>
          </a:prstGeom>
          <a:noFill/>
          <a:ln>
            <a:noFill/>
          </a:ln>
        </p:spPr>
      </p:pic>
      <p:pic>
        <p:nvPicPr>
          <p:cNvPr id="252" name="Google Shape;252;p14"/>
          <p:cNvPicPr preferRelativeResize="0"/>
          <p:nvPr/>
        </p:nvPicPr>
        <p:blipFill>
          <a:blip r:embed="rId9">
            <a:alphaModFix/>
          </a:blip>
          <a:stretch>
            <a:fillRect/>
          </a:stretch>
        </p:blipFill>
        <p:spPr>
          <a:xfrm>
            <a:off x="5254006" y="4219581"/>
            <a:ext cx="1511125" cy="1773536"/>
          </a:xfrm>
          <a:prstGeom prst="rect">
            <a:avLst/>
          </a:prstGeom>
          <a:noFill/>
          <a:ln>
            <a:noFill/>
          </a:ln>
        </p:spPr>
      </p:pic>
      <p:pic>
        <p:nvPicPr>
          <p:cNvPr id="253" name="Google Shape;253;p14"/>
          <p:cNvPicPr preferRelativeResize="0"/>
          <p:nvPr/>
        </p:nvPicPr>
        <p:blipFill>
          <a:blip r:embed="rId10">
            <a:alphaModFix/>
          </a:blip>
          <a:stretch>
            <a:fillRect/>
          </a:stretch>
        </p:blipFill>
        <p:spPr>
          <a:xfrm>
            <a:off x="9557458" y="3813383"/>
            <a:ext cx="759150" cy="1511198"/>
          </a:xfrm>
          <a:prstGeom prst="rect">
            <a:avLst/>
          </a:prstGeom>
          <a:noFill/>
          <a:ln>
            <a:noFill/>
          </a:ln>
        </p:spPr>
      </p:pic>
      <p:pic>
        <p:nvPicPr>
          <p:cNvPr id="255" name="Google Shape;255;p14"/>
          <p:cNvPicPr preferRelativeResize="0"/>
          <p:nvPr/>
        </p:nvPicPr>
        <p:blipFill>
          <a:blip r:embed="rId11">
            <a:alphaModFix/>
          </a:blip>
          <a:stretch>
            <a:fillRect/>
          </a:stretch>
        </p:blipFill>
        <p:spPr>
          <a:xfrm>
            <a:off x="8923163" y="2344113"/>
            <a:ext cx="1511126" cy="1457157"/>
          </a:xfrm>
          <a:prstGeom prst="rect">
            <a:avLst/>
          </a:prstGeom>
          <a:noFill/>
          <a:ln>
            <a:noFill/>
          </a:ln>
        </p:spPr>
      </p:pic>
      <p:pic>
        <p:nvPicPr>
          <p:cNvPr id="256" name="Google Shape;256;p14"/>
          <p:cNvPicPr preferRelativeResize="0"/>
          <p:nvPr/>
        </p:nvPicPr>
        <p:blipFill>
          <a:blip r:embed="rId12">
            <a:alphaModFix/>
          </a:blip>
          <a:stretch>
            <a:fillRect/>
          </a:stretch>
        </p:blipFill>
        <p:spPr>
          <a:xfrm>
            <a:off x="8210275" y="4193388"/>
            <a:ext cx="1103025" cy="1010625"/>
          </a:xfrm>
          <a:prstGeom prst="rect">
            <a:avLst/>
          </a:prstGeom>
          <a:noFill/>
          <a:ln>
            <a:noFill/>
          </a:ln>
        </p:spPr>
      </p:pic>
      <p:pic>
        <p:nvPicPr>
          <p:cNvPr id="257" name="Google Shape;257;p14"/>
          <p:cNvPicPr preferRelativeResize="0"/>
          <p:nvPr/>
        </p:nvPicPr>
        <p:blipFill>
          <a:blip r:embed="rId13">
            <a:alphaModFix/>
          </a:blip>
          <a:stretch>
            <a:fillRect/>
          </a:stretch>
        </p:blipFill>
        <p:spPr>
          <a:xfrm>
            <a:off x="7150175" y="2273450"/>
            <a:ext cx="1773000" cy="2088975"/>
          </a:xfrm>
          <a:prstGeom prst="rect">
            <a:avLst/>
          </a:prstGeom>
          <a:noFill/>
          <a:ln>
            <a:noFill/>
          </a:ln>
        </p:spPr>
      </p:pic>
      <p:sp>
        <p:nvSpPr>
          <p:cNvPr id="258" name="Google Shape;258;p14"/>
          <p:cNvSpPr txBox="1"/>
          <p:nvPr/>
        </p:nvSpPr>
        <p:spPr>
          <a:xfrm>
            <a:off x="8210275" y="1899625"/>
            <a:ext cx="3857700" cy="585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2600" b="1">
                <a:latin typeface="Calibri"/>
                <a:ea typeface="Calibri"/>
                <a:cs typeface="Calibri"/>
                <a:sym typeface="Calibri"/>
              </a:rPr>
              <a:t>Reception P.E Kit</a:t>
            </a:r>
            <a:endParaRPr sz="2600" b="1">
              <a:latin typeface="Calibri"/>
              <a:ea typeface="Calibri"/>
              <a:cs typeface="Calibri"/>
              <a:sym typeface="Calibri"/>
            </a:endParaRPr>
          </a:p>
        </p:txBody>
      </p:sp>
      <p:pic>
        <p:nvPicPr>
          <p:cNvPr id="259" name="Google Shape;259;p14"/>
          <p:cNvPicPr preferRelativeResize="0"/>
          <p:nvPr/>
        </p:nvPicPr>
        <p:blipFill>
          <a:blip r:embed="rId14">
            <a:alphaModFix/>
          </a:blip>
          <a:stretch>
            <a:fillRect/>
          </a:stretch>
        </p:blipFill>
        <p:spPr>
          <a:xfrm>
            <a:off x="5002164" y="1834974"/>
            <a:ext cx="1863313" cy="2482961"/>
          </a:xfrm>
          <a:prstGeom prst="rect">
            <a:avLst/>
          </a:prstGeom>
          <a:noFill/>
          <a:ln>
            <a:noFill/>
          </a:ln>
        </p:spPr>
      </p:pic>
      <p:pic>
        <p:nvPicPr>
          <p:cNvPr id="260" name="Google Shape;260;p14"/>
          <p:cNvPicPr preferRelativeResize="0"/>
          <p:nvPr/>
        </p:nvPicPr>
        <p:blipFill>
          <a:blip r:embed="rId15">
            <a:alphaModFix/>
          </a:blip>
          <a:stretch>
            <a:fillRect/>
          </a:stretch>
        </p:blipFill>
        <p:spPr>
          <a:xfrm>
            <a:off x="3758175" y="2154661"/>
            <a:ext cx="1140023" cy="1511201"/>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11</a:t>
            </a:fld>
            <a:endParaRPr lang="en-US"/>
          </a:p>
        </p:txBody>
      </p:sp>
      <p:pic>
        <p:nvPicPr>
          <p:cNvPr id="5" name="Picture 4" descr="Logo, company name&#10;&#10;Description automatically generated">
            <a:extLst>
              <a:ext uri="{FF2B5EF4-FFF2-40B4-BE49-F238E27FC236}">
                <a16:creationId xmlns:a16="http://schemas.microsoft.com/office/drawing/2014/main" id="{31871E49-2CEE-C440-AE4F-1C774D7045D0}"/>
              </a:ext>
            </a:extLst>
          </p:cNvPr>
          <p:cNvPicPr>
            <a:picLocks noChangeAspect="1"/>
          </p:cNvPicPr>
          <p:nvPr/>
        </p:nvPicPr>
        <p:blipFill>
          <a:blip r:embed="rId2"/>
          <a:stretch>
            <a:fillRect/>
          </a:stretch>
        </p:blipFill>
        <p:spPr>
          <a:xfrm>
            <a:off x="154324" y="5991155"/>
            <a:ext cx="1535068" cy="730320"/>
          </a:xfrm>
          <a:prstGeom prst="rect">
            <a:avLst/>
          </a:prstGeom>
        </p:spPr>
      </p:pic>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11</a:t>
            </a:fld>
            <a:endParaRPr lang="en-US" sz="1100" b="1">
              <a:solidFill>
                <a:schemeClr val="bg1"/>
              </a:solidFill>
            </a:endParaRPr>
          </a:p>
        </p:txBody>
      </p:sp>
      <p:sp>
        <p:nvSpPr>
          <p:cNvPr id="14" name="Google Shape;130;p15">
            <a:extLst>
              <a:ext uri="{FF2B5EF4-FFF2-40B4-BE49-F238E27FC236}">
                <a16:creationId xmlns:a16="http://schemas.microsoft.com/office/drawing/2014/main" id="{EC7103F3-6980-EC44-854B-A6952906B6D4}"/>
              </a:ext>
            </a:extLst>
          </p:cNvPr>
          <p:cNvSpPr txBox="1"/>
          <p:nvPr/>
        </p:nvSpPr>
        <p:spPr>
          <a:xfrm>
            <a:off x="701264" y="403317"/>
            <a:ext cx="6042436" cy="584700"/>
          </a:xfrm>
          <a:prstGeom prst="rect">
            <a:avLst/>
          </a:prstGeom>
          <a:noFill/>
          <a:ln>
            <a:noFill/>
          </a:ln>
        </p:spPr>
        <p:txBody>
          <a:bodyPr spcFirstLastPara="1" wrap="square" lIns="91425" tIns="45700" rIns="91425" bIns="45700" anchor="t" anchorCtr="0">
            <a:noAutofit/>
          </a:bodyPr>
          <a:lstStyle/>
          <a:p>
            <a:pPr algn="ctr"/>
            <a:r>
              <a:rPr lang="en-GB" sz="4400" b="1" i="0" u="none" strike="noStrike" cap="none">
                <a:solidFill>
                  <a:srgbClr val="7030A0"/>
                </a:solidFill>
                <a:latin typeface="Berlin Sans FB"/>
                <a:ea typeface="Arial"/>
                <a:cs typeface="Arial"/>
                <a:sym typeface="Arial"/>
              </a:rPr>
              <a:t>School Day on Arrival</a:t>
            </a:r>
            <a:r>
              <a:rPr lang="en-GB" sz="4400" b="1">
                <a:solidFill>
                  <a:srgbClr val="7030A0"/>
                </a:solidFill>
                <a:latin typeface="Berlin Sans FB"/>
                <a:ea typeface="Arial"/>
                <a:cs typeface="Arial"/>
                <a:sym typeface="Arial"/>
              </a:rPr>
              <a:t> </a:t>
            </a:r>
            <a:endParaRPr lang="en-US" sz="4400" b="1" i="0" u="none" strike="noStrike" cap="none">
              <a:solidFill>
                <a:srgbClr val="7030A0"/>
              </a:solidFill>
              <a:latin typeface="Berlin Sans FB"/>
              <a:ea typeface="Arial"/>
              <a:cs typeface="Arial"/>
            </a:endParaRPr>
          </a:p>
        </p:txBody>
      </p:sp>
      <p:sp>
        <p:nvSpPr>
          <p:cNvPr id="2" name="Rectangle 1">
            <a:extLst>
              <a:ext uri="{FF2B5EF4-FFF2-40B4-BE49-F238E27FC236}">
                <a16:creationId xmlns:a16="http://schemas.microsoft.com/office/drawing/2014/main" id="{F19E39C9-2FC5-764A-AF9A-4EB739CED5DF}"/>
              </a:ext>
            </a:extLst>
          </p:cNvPr>
          <p:cNvSpPr/>
          <p:nvPr/>
        </p:nvSpPr>
        <p:spPr>
          <a:xfrm>
            <a:off x="154324" y="922248"/>
            <a:ext cx="11237576" cy="3477875"/>
          </a:xfrm>
          <a:prstGeom prst="rect">
            <a:avLst/>
          </a:prstGeom>
        </p:spPr>
        <p:txBody>
          <a:bodyPr wrap="square" lIns="91440" tIns="45720" rIns="91440" bIns="45720" anchor="t">
            <a:spAutoFit/>
          </a:bodyPr>
          <a:lstStyle/>
          <a:p>
            <a:pPr algn="just"/>
            <a:endParaRPr lang="en-GB" sz="2400">
              <a:cs typeface="Arial" panose="020B0604020202020204" pitchFamily="34" charset="0"/>
            </a:endParaRPr>
          </a:p>
          <a:p>
            <a:pPr marL="285750" indent="-285750" algn="just">
              <a:buFont typeface="Wingdings" pitchFamily="2" charset="2"/>
              <a:buChar char="v"/>
            </a:pPr>
            <a:r>
              <a:rPr lang="en-GB" sz="2400">
                <a:cs typeface="Arial"/>
              </a:rPr>
              <a:t>Please keep to the dropping off and collecting times. Children arriving late or being collected late can become distressed. Always phone us if you are running late so that we are able to reassure your child that you are on your way. </a:t>
            </a:r>
            <a:endParaRPr lang="en-GB" sz="2400">
              <a:cs typeface="Arial" panose="020B0604020202020204" pitchFamily="34" charset="0"/>
            </a:endParaRPr>
          </a:p>
          <a:p>
            <a:pPr marL="285750" indent="-285750" algn="just">
              <a:buFont typeface="Wingdings" pitchFamily="2" charset="2"/>
              <a:buChar char="v"/>
            </a:pPr>
            <a:endParaRPr lang="en-GB" sz="2400">
              <a:cs typeface="Arial" panose="020B0604020202020204" pitchFamily="34" charset="0"/>
            </a:endParaRPr>
          </a:p>
          <a:p>
            <a:pPr marL="285750" indent="-285750" algn="just">
              <a:buFont typeface="Wingdings" pitchFamily="2" charset="2"/>
              <a:buChar char="v"/>
            </a:pPr>
            <a:r>
              <a:rPr lang="en-GB" sz="2400">
                <a:cs typeface="Arial"/>
              </a:rPr>
              <a:t>Children must be collected by a known adult or senior school age child, not a primary aged child. If for any reason a different person is collecting your child, please let the class teacher or a member of the office staff know. </a:t>
            </a:r>
            <a:endParaRPr lang="en-GB" sz="2400">
              <a:cs typeface="Arial" panose="020B0604020202020204" pitchFamily="34" charset="0"/>
            </a:endParaRPr>
          </a:p>
          <a:p>
            <a:pPr marL="285750" indent="-285750" algn="just">
              <a:buFont typeface="Wingdings" pitchFamily="2" charset="2"/>
              <a:buChar char="v"/>
            </a:pPr>
            <a:endParaRPr lang="en-GB">
              <a:latin typeface="Arial" panose="020B0604020202020204" pitchFamily="34" charset="0"/>
              <a:cs typeface="Arial" panose="020B0604020202020204" pitchFamily="34" charset="0"/>
            </a:endParaRPr>
          </a:p>
          <a:p>
            <a:pPr algn="just"/>
            <a:endParaRPr lang="en-GB">
              <a:latin typeface="Arial" panose="020B0604020202020204" pitchFamily="34" charset="0"/>
              <a:cs typeface="Arial" panose="020B0604020202020204" pitchFamily="34" charset="0"/>
            </a:endParaRPr>
          </a:p>
        </p:txBody>
      </p:sp>
      <p:pic>
        <p:nvPicPr>
          <p:cNvPr id="3" name="Google Shape;92;p1">
            <a:extLst>
              <a:ext uri="{FF2B5EF4-FFF2-40B4-BE49-F238E27FC236}">
                <a16:creationId xmlns:a16="http://schemas.microsoft.com/office/drawing/2014/main" id="{A944489D-89C0-BFEF-4CDD-0D7D570F2581}"/>
              </a:ext>
            </a:extLst>
          </p:cNvPr>
          <p:cNvPicPr preferRelativeResize="0"/>
          <p:nvPr/>
        </p:nvPicPr>
        <p:blipFill rotWithShape="1">
          <a:blip r:embed="rId3">
            <a:alphaModFix/>
          </a:blip>
          <a:srcRect/>
          <a:stretch/>
        </p:blipFill>
        <p:spPr>
          <a:xfrm>
            <a:off x="9075815" y="150597"/>
            <a:ext cx="2743200" cy="858253"/>
          </a:xfrm>
          <a:prstGeom prst="rect">
            <a:avLst/>
          </a:prstGeom>
          <a:noFill/>
          <a:ln>
            <a:noFill/>
          </a:ln>
        </p:spPr>
      </p:pic>
      <p:pic>
        <p:nvPicPr>
          <p:cNvPr id="7170" name="Picture 2" descr="Cuckoo Hall Academies Trust - Kingfisher Hall">
            <a:extLst>
              <a:ext uri="{FF2B5EF4-FFF2-40B4-BE49-F238E27FC236}">
                <a16:creationId xmlns:a16="http://schemas.microsoft.com/office/drawing/2014/main" id="{2E5C3D22-3213-6B7B-6EE7-291F68F4D5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63253" y="3947533"/>
            <a:ext cx="5255762" cy="26278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08767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Google Shape;172;p9"/>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12</a:t>
            </a:fld>
            <a:endParaRPr/>
          </a:p>
        </p:txBody>
      </p:sp>
      <p:pic>
        <p:nvPicPr>
          <p:cNvPr id="173" name="Google Shape;173;p9" descr="Logo, company name&#10;&#10;Description automatically generated"/>
          <p:cNvPicPr preferRelativeResize="0"/>
          <p:nvPr/>
        </p:nvPicPr>
        <p:blipFill rotWithShape="1">
          <a:blip r:embed="rId3">
            <a:alphaModFix/>
          </a:blip>
          <a:srcRect/>
          <a:stretch/>
        </p:blipFill>
        <p:spPr>
          <a:xfrm>
            <a:off x="154324" y="5991155"/>
            <a:ext cx="1535068" cy="730320"/>
          </a:xfrm>
          <a:prstGeom prst="rect">
            <a:avLst/>
          </a:prstGeom>
          <a:noFill/>
          <a:ln>
            <a:noFill/>
          </a:ln>
        </p:spPr>
      </p:pic>
      <p:sp>
        <p:nvSpPr>
          <p:cNvPr id="174" name="Google Shape;174;p9"/>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a:solidFill>
                  <a:schemeClr val="lt1"/>
                </a:solidFill>
                <a:latin typeface="Calibri"/>
                <a:ea typeface="Calibri"/>
                <a:cs typeface="Calibri"/>
                <a:sym typeface="Calibri"/>
              </a:rPr>
              <a:t>12</a:t>
            </a:fld>
            <a:endParaRPr sz="1100" b="1">
              <a:solidFill>
                <a:schemeClr val="lt1"/>
              </a:solidFill>
              <a:latin typeface="Calibri"/>
              <a:ea typeface="Calibri"/>
              <a:cs typeface="Calibri"/>
              <a:sym typeface="Calibri"/>
            </a:endParaRPr>
          </a:p>
        </p:txBody>
      </p:sp>
      <p:sp>
        <p:nvSpPr>
          <p:cNvPr id="175" name="Google Shape;175;p9"/>
          <p:cNvSpPr txBox="1"/>
          <p:nvPr/>
        </p:nvSpPr>
        <p:spPr>
          <a:xfrm>
            <a:off x="556682" y="157154"/>
            <a:ext cx="6042436" cy="5847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4800" b="1">
                <a:solidFill>
                  <a:srgbClr val="98178D"/>
                </a:solidFill>
                <a:latin typeface="Arial"/>
                <a:ea typeface="Arial"/>
                <a:cs typeface="Arial"/>
                <a:sym typeface="Arial"/>
              </a:rPr>
              <a:t>Fruit / Water</a:t>
            </a:r>
            <a:endParaRPr/>
          </a:p>
        </p:txBody>
      </p:sp>
      <p:sp>
        <p:nvSpPr>
          <p:cNvPr id="176" name="Google Shape;176;p9"/>
          <p:cNvSpPr/>
          <p:nvPr/>
        </p:nvSpPr>
        <p:spPr>
          <a:xfrm>
            <a:off x="154324" y="1158259"/>
            <a:ext cx="11237576" cy="3736407"/>
          </a:xfrm>
          <a:prstGeom prst="rect">
            <a:avLst/>
          </a:prstGeom>
          <a:noFill/>
          <a:ln>
            <a:noFill/>
          </a:ln>
        </p:spPr>
        <p:txBody>
          <a:bodyPr spcFirstLastPara="1" wrap="square" lIns="91425" tIns="45700" rIns="91425" bIns="45700" anchor="t" anchorCtr="0">
            <a:spAutoFit/>
          </a:bodyPr>
          <a:lstStyle/>
          <a:p>
            <a:pPr marL="457200" marR="0" lvl="0" indent="-457200" algn="l" rtl="0">
              <a:lnSpc>
                <a:spcPct val="80000"/>
              </a:lnSpc>
              <a:spcBef>
                <a:spcPts val="0"/>
              </a:spcBef>
              <a:spcAft>
                <a:spcPts val="0"/>
              </a:spcAft>
              <a:buClr>
                <a:srgbClr val="7030A0"/>
              </a:buClr>
              <a:buSzPts val="2220"/>
              <a:buFont typeface="Noto Sans Symbols"/>
              <a:buChar char="❖"/>
            </a:pPr>
            <a:r>
              <a:rPr lang="en-GB" sz="3200">
                <a:solidFill>
                  <a:schemeClr val="dk1"/>
                </a:solidFill>
                <a:latin typeface="Arial"/>
                <a:ea typeface="Arial"/>
                <a:cs typeface="Arial"/>
                <a:sym typeface="Arial"/>
              </a:rPr>
              <a:t>Children are provided with a piece of fruit or vegetable every morning as part of the National Fruit Scheme, to support healthy eating.</a:t>
            </a:r>
            <a:endParaRPr/>
          </a:p>
          <a:p>
            <a:pPr marL="0" marR="0" lvl="0" indent="0" algn="l" rtl="0">
              <a:lnSpc>
                <a:spcPct val="80000"/>
              </a:lnSpc>
              <a:spcBef>
                <a:spcPts val="0"/>
              </a:spcBef>
              <a:spcAft>
                <a:spcPts val="0"/>
              </a:spcAft>
              <a:buNone/>
            </a:pPr>
            <a:endParaRPr sz="3200">
              <a:solidFill>
                <a:schemeClr val="dk1"/>
              </a:solidFill>
              <a:latin typeface="Arial"/>
              <a:ea typeface="Arial"/>
              <a:cs typeface="Arial"/>
              <a:sym typeface="Arial"/>
            </a:endParaRPr>
          </a:p>
          <a:p>
            <a:pPr marL="342900" marR="0" lvl="0" indent="-342900" algn="l" rtl="0">
              <a:lnSpc>
                <a:spcPct val="80000"/>
              </a:lnSpc>
              <a:spcBef>
                <a:spcPts val="0"/>
              </a:spcBef>
              <a:spcAft>
                <a:spcPts val="0"/>
              </a:spcAft>
              <a:buClr>
                <a:srgbClr val="7030A0"/>
              </a:buClr>
              <a:buSzPts val="2220"/>
              <a:buFont typeface="Noto Sans Symbols"/>
              <a:buChar char="❖"/>
            </a:pPr>
            <a:r>
              <a:rPr lang="en-GB" sz="3200">
                <a:solidFill>
                  <a:schemeClr val="dk1"/>
                </a:solidFill>
                <a:latin typeface="Arial"/>
                <a:ea typeface="Arial"/>
                <a:cs typeface="Arial"/>
                <a:sym typeface="Arial"/>
              </a:rPr>
              <a:t>We actively encourage children to drink water throughout the day to keep them hydrated. Please send your child in with their </a:t>
            </a:r>
            <a:r>
              <a:rPr lang="en-GB" sz="3200">
                <a:solidFill>
                  <a:schemeClr val="dk1"/>
                </a:solidFill>
                <a:highlight>
                  <a:srgbClr val="FCE5CD"/>
                </a:highlight>
                <a:latin typeface="Arial"/>
                <a:ea typeface="Arial"/>
                <a:cs typeface="Arial"/>
                <a:sym typeface="Arial"/>
              </a:rPr>
              <a:t>own water bottle every day </a:t>
            </a:r>
            <a:r>
              <a:rPr lang="en-GB" sz="3200">
                <a:solidFill>
                  <a:schemeClr val="dk1"/>
                </a:solidFill>
                <a:latin typeface="Arial"/>
                <a:ea typeface="Arial"/>
                <a:cs typeface="Arial"/>
                <a:sym typeface="Arial"/>
              </a:rPr>
              <a:t>and make sure it is labelled with their name.</a:t>
            </a:r>
            <a:endParaRPr/>
          </a:p>
          <a:p>
            <a:pPr marL="0" marR="0" lvl="0" indent="0" algn="just" rtl="0">
              <a:spcBef>
                <a:spcPts val="0"/>
              </a:spcBef>
              <a:spcAft>
                <a:spcPts val="0"/>
              </a:spcAft>
              <a:buNone/>
            </a:pPr>
            <a:endParaRPr sz="3200">
              <a:solidFill>
                <a:schemeClr val="dk1"/>
              </a:solidFill>
              <a:latin typeface="Arial"/>
              <a:ea typeface="Arial"/>
              <a:cs typeface="Arial"/>
              <a:sym typeface="Arial"/>
            </a:endParaRPr>
          </a:p>
        </p:txBody>
      </p:sp>
      <p:pic>
        <p:nvPicPr>
          <p:cNvPr id="181" name="Google Shape;181;p9"/>
          <p:cNvPicPr preferRelativeResize="0"/>
          <p:nvPr/>
        </p:nvPicPr>
        <p:blipFill rotWithShape="1">
          <a:blip r:embed="rId4">
            <a:alphaModFix/>
          </a:blip>
          <a:srcRect/>
          <a:stretch/>
        </p:blipFill>
        <p:spPr>
          <a:xfrm>
            <a:off x="9078686" y="293996"/>
            <a:ext cx="2743200" cy="858253"/>
          </a:xfrm>
          <a:prstGeom prst="rect">
            <a:avLst/>
          </a:prstGeom>
          <a:noFill/>
          <a:ln>
            <a:noFill/>
          </a:ln>
        </p:spPr>
      </p:pic>
      <p:pic>
        <p:nvPicPr>
          <p:cNvPr id="1026" name="Picture 2" descr="Free Apples Basket photo and picture">
            <a:extLst>
              <a:ext uri="{FF2B5EF4-FFF2-40B4-BE49-F238E27FC236}">
                <a16:creationId xmlns:a16="http://schemas.microsoft.com/office/drawing/2014/main" id="{18E09520-B70A-9B91-5DE2-6BEEB8440E5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94460" y="4009437"/>
            <a:ext cx="3208415" cy="277728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21EF9FEE-CF96-06CF-0393-E90F48BAB621}"/>
              </a:ext>
            </a:extLst>
          </p:cNvPr>
          <p:cNvPicPr>
            <a:picLocks noChangeAspect="1"/>
          </p:cNvPicPr>
          <p:nvPr/>
        </p:nvPicPr>
        <p:blipFill>
          <a:blip r:embed="rId6"/>
          <a:stretch>
            <a:fillRect/>
          </a:stretch>
        </p:blipFill>
        <p:spPr>
          <a:xfrm>
            <a:off x="8810429" y="4210787"/>
            <a:ext cx="1136958" cy="237458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10"/>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13</a:t>
            </a:fld>
            <a:endParaRPr/>
          </a:p>
        </p:txBody>
      </p:sp>
      <p:pic>
        <p:nvPicPr>
          <p:cNvPr id="187" name="Google Shape;187;p10" descr="Logo, company name&#10;&#10;Description automatically generated"/>
          <p:cNvPicPr preferRelativeResize="0"/>
          <p:nvPr/>
        </p:nvPicPr>
        <p:blipFill rotWithShape="1">
          <a:blip r:embed="rId3">
            <a:alphaModFix/>
          </a:blip>
          <a:srcRect/>
          <a:stretch/>
        </p:blipFill>
        <p:spPr>
          <a:xfrm>
            <a:off x="154324" y="5991155"/>
            <a:ext cx="1535068" cy="730320"/>
          </a:xfrm>
          <a:prstGeom prst="rect">
            <a:avLst/>
          </a:prstGeom>
          <a:noFill/>
          <a:ln>
            <a:noFill/>
          </a:ln>
        </p:spPr>
      </p:pic>
      <p:sp>
        <p:nvSpPr>
          <p:cNvPr id="188" name="Google Shape;188;p10"/>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a:solidFill>
                  <a:schemeClr val="lt1"/>
                </a:solidFill>
                <a:latin typeface="Calibri"/>
                <a:ea typeface="Calibri"/>
                <a:cs typeface="Calibri"/>
                <a:sym typeface="Calibri"/>
              </a:rPr>
              <a:t>13</a:t>
            </a:fld>
            <a:endParaRPr sz="1100" b="1">
              <a:solidFill>
                <a:schemeClr val="lt1"/>
              </a:solidFill>
              <a:latin typeface="Calibri"/>
              <a:ea typeface="Calibri"/>
              <a:cs typeface="Calibri"/>
              <a:sym typeface="Calibri"/>
            </a:endParaRPr>
          </a:p>
        </p:txBody>
      </p:sp>
      <p:sp>
        <p:nvSpPr>
          <p:cNvPr id="189" name="Google Shape;189;p10"/>
          <p:cNvSpPr txBox="1"/>
          <p:nvPr/>
        </p:nvSpPr>
        <p:spPr>
          <a:xfrm>
            <a:off x="556682" y="157154"/>
            <a:ext cx="6042436" cy="5847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4800" b="1">
                <a:solidFill>
                  <a:srgbClr val="98178D"/>
                </a:solidFill>
                <a:latin typeface="Arial"/>
                <a:ea typeface="Arial"/>
                <a:cs typeface="Arial"/>
                <a:sym typeface="Arial"/>
              </a:rPr>
              <a:t>Lunchtimes</a:t>
            </a:r>
            <a:endParaRPr/>
          </a:p>
        </p:txBody>
      </p:sp>
      <p:sp>
        <p:nvSpPr>
          <p:cNvPr id="190" name="Google Shape;190;p10"/>
          <p:cNvSpPr/>
          <p:nvPr/>
        </p:nvSpPr>
        <p:spPr>
          <a:xfrm>
            <a:off x="154324" y="1158259"/>
            <a:ext cx="11237576" cy="2411902"/>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None/>
            </a:pPr>
            <a:r>
              <a:rPr lang="en-GB" sz="3200">
                <a:solidFill>
                  <a:schemeClr val="dk1"/>
                </a:solidFill>
                <a:latin typeface="Arial"/>
                <a:ea typeface="Arial"/>
                <a:cs typeface="Arial"/>
                <a:sym typeface="Arial"/>
              </a:rPr>
              <a:t>Your child can either have </a:t>
            </a:r>
            <a:r>
              <a:rPr lang="en-GB" sz="3200" b="1">
                <a:solidFill>
                  <a:schemeClr val="dk1"/>
                </a:solidFill>
                <a:latin typeface="Arial"/>
                <a:ea typeface="Arial"/>
                <a:cs typeface="Arial"/>
                <a:sym typeface="Arial"/>
              </a:rPr>
              <a:t>a school dinner</a:t>
            </a:r>
            <a:r>
              <a:rPr lang="en-GB" sz="3200">
                <a:solidFill>
                  <a:schemeClr val="dk1"/>
                </a:solidFill>
                <a:latin typeface="Arial"/>
                <a:ea typeface="Arial"/>
                <a:cs typeface="Arial"/>
                <a:sym typeface="Arial"/>
              </a:rPr>
              <a:t> or bring </a:t>
            </a:r>
            <a:r>
              <a:rPr lang="en-GB" sz="3200" b="1">
                <a:solidFill>
                  <a:schemeClr val="dk1"/>
                </a:solidFill>
                <a:latin typeface="Arial"/>
                <a:ea typeface="Arial"/>
                <a:cs typeface="Arial"/>
                <a:sym typeface="Arial"/>
              </a:rPr>
              <a:t>in a packed lunch</a:t>
            </a:r>
            <a:r>
              <a:rPr lang="en-GB" sz="3200">
                <a:solidFill>
                  <a:schemeClr val="dk1"/>
                </a:solidFill>
                <a:latin typeface="Arial"/>
                <a:ea typeface="Arial"/>
                <a:cs typeface="Arial"/>
                <a:sym typeface="Arial"/>
              </a:rPr>
              <a:t>. All children in Reception are entitled to a Universal Free School Meal and </a:t>
            </a:r>
            <a:r>
              <a:rPr lang="en-GB" sz="3200" b="1">
                <a:solidFill>
                  <a:schemeClr val="dk1"/>
                </a:solidFill>
                <a:latin typeface="Arial"/>
                <a:ea typeface="Arial"/>
                <a:cs typeface="Arial"/>
                <a:sym typeface="Arial"/>
              </a:rPr>
              <a:t>no payment is required.</a:t>
            </a:r>
            <a:endParaRPr sz="3200">
              <a:solidFill>
                <a:schemeClr val="dk1"/>
              </a:solidFill>
              <a:latin typeface="Arial"/>
              <a:ea typeface="Arial"/>
              <a:cs typeface="Arial"/>
              <a:sym typeface="Arial"/>
            </a:endParaRPr>
          </a:p>
          <a:p>
            <a:pPr marL="0" marR="0" lvl="0" indent="0" algn="just" rtl="0">
              <a:spcBef>
                <a:spcPts val="1000"/>
              </a:spcBef>
              <a:spcAft>
                <a:spcPts val="0"/>
              </a:spcAft>
              <a:buNone/>
            </a:pPr>
            <a:endParaRPr sz="3200">
              <a:solidFill>
                <a:schemeClr val="dk1"/>
              </a:solidFill>
              <a:latin typeface="Arial"/>
              <a:ea typeface="Arial"/>
              <a:cs typeface="Arial"/>
              <a:sym typeface="Arial"/>
            </a:endParaRPr>
          </a:p>
        </p:txBody>
      </p:sp>
      <p:sp>
        <p:nvSpPr>
          <p:cNvPr id="191" name="Google Shape;191;p10"/>
          <p:cNvSpPr/>
          <p:nvPr/>
        </p:nvSpPr>
        <p:spPr>
          <a:xfrm>
            <a:off x="5773112" y="5129446"/>
            <a:ext cx="6096000" cy="1530122"/>
          </a:xfrm>
          <a:prstGeom prst="rect">
            <a:avLst/>
          </a:prstGeom>
          <a:noFill/>
          <a:ln>
            <a:noFill/>
          </a:ln>
        </p:spPr>
        <p:txBody>
          <a:bodyPr spcFirstLastPara="1" wrap="square" lIns="91425" tIns="45700" rIns="91425" bIns="45700" anchor="t" anchorCtr="0">
            <a:spAutoFit/>
          </a:bodyPr>
          <a:lstStyle/>
          <a:p>
            <a:pPr marL="0" marR="0" lvl="0" indent="0" algn="ctr" rtl="0">
              <a:lnSpc>
                <a:spcPct val="115000"/>
              </a:lnSpc>
              <a:spcBef>
                <a:spcPts val="0"/>
              </a:spcBef>
              <a:spcAft>
                <a:spcPts val="0"/>
              </a:spcAft>
              <a:buNone/>
            </a:pPr>
            <a:r>
              <a:rPr lang="en-GB" sz="1800" b="1" i="1" u="sng">
                <a:solidFill>
                  <a:srgbClr val="C00000"/>
                </a:solidFill>
                <a:latin typeface="Arial"/>
                <a:ea typeface="Arial"/>
                <a:cs typeface="Arial"/>
                <a:sym typeface="Arial"/>
              </a:rPr>
              <a:t>Please note</a:t>
            </a:r>
            <a:r>
              <a:rPr lang="en-GB" sz="1800" b="1" i="1">
                <a:solidFill>
                  <a:srgbClr val="C00000"/>
                </a:solidFill>
                <a:latin typeface="Arial"/>
                <a:ea typeface="Arial"/>
                <a:cs typeface="Arial"/>
                <a:sym typeface="Arial"/>
              </a:rPr>
              <a:t> </a:t>
            </a:r>
            <a:endParaRPr/>
          </a:p>
          <a:p>
            <a:pPr marL="0" marR="0" lvl="0" indent="0" algn="ctr" rtl="0">
              <a:lnSpc>
                <a:spcPct val="115000"/>
              </a:lnSpc>
              <a:spcBef>
                <a:spcPts val="1000"/>
              </a:spcBef>
              <a:spcAft>
                <a:spcPts val="0"/>
              </a:spcAft>
              <a:buNone/>
            </a:pPr>
            <a:r>
              <a:rPr lang="en-GB">
                <a:solidFill>
                  <a:schemeClr val="dk1"/>
                </a:solidFill>
                <a:latin typeface="Arial"/>
                <a:ea typeface="Arial"/>
                <a:cs typeface="Arial"/>
                <a:sym typeface="Arial"/>
              </a:rPr>
              <a:t>Fizzy drinks and sweets/chocolates are not allowed to be brought in children’s lunch boxes. </a:t>
            </a:r>
            <a:r>
              <a:rPr lang="en-GB">
                <a:solidFill>
                  <a:schemeClr val="dk1"/>
                </a:solidFill>
              </a:rPr>
              <a:t>Kingfisher Hall Primary </a:t>
            </a:r>
            <a:r>
              <a:rPr lang="en-GB">
                <a:solidFill>
                  <a:schemeClr val="dk1"/>
                </a:solidFill>
                <a:latin typeface="Arial"/>
                <a:ea typeface="Arial"/>
                <a:cs typeface="Arial"/>
                <a:sym typeface="Arial"/>
              </a:rPr>
              <a:t>Academy is a </a:t>
            </a:r>
            <a:r>
              <a:rPr lang="en-GB" b="1" u="sng">
                <a:solidFill>
                  <a:schemeClr val="dk1"/>
                </a:solidFill>
                <a:latin typeface="Arial"/>
                <a:ea typeface="Arial"/>
                <a:cs typeface="Arial"/>
                <a:sym typeface="Arial"/>
              </a:rPr>
              <a:t>NUT FREE</a:t>
            </a:r>
            <a:r>
              <a:rPr lang="en-GB">
                <a:solidFill>
                  <a:schemeClr val="dk1"/>
                </a:solidFill>
                <a:latin typeface="Arial"/>
                <a:ea typeface="Arial"/>
                <a:cs typeface="Arial"/>
                <a:sym typeface="Arial"/>
              </a:rPr>
              <a:t> school. Please do not include any items in lunch boxes that contain nuts, such as ‘Nutella’, peanut butter sandwiches or other nut items.</a:t>
            </a:r>
            <a:endParaRPr sz="1100"/>
          </a:p>
        </p:txBody>
      </p:sp>
      <p:pic>
        <p:nvPicPr>
          <p:cNvPr id="196" name="Google Shape;196;p10"/>
          <p:cNvPicPr preferRelativeResize="0"/>
          <p:nvPr/>
        </p:nvPicPr>
        <p:blipFill rotWithShape="1">
          <a:blip r:embed="rId4">
            <a:alphaModFix/>
          </a:blip>
          <a:srcRect/>
          <a:stretch/>
        </p:blipFill>
        <p:spPr>
          <a:xfrm>
            <a:off x="9078686" y="293996"/>
            <a:ext cx="2743200" cy="858253"/>
          </a:xfrm>
          <a:prstGeom prst="rect">
            <a:avLst/>
          </a:prstGeom>
          <a:noFill/>
          <a:ln>
            <a:noFill/>
          </a:ln>
        </p:spPr>
      </p:pic>
      <p:pic>
        <p:nvPicPr>
          <p:cNvPr id="2052" name="Picture 4" descr="Free Noodles Spaghetti photo and picture">
            <a:extLst>
              <a:ext uri="{FF2B5EF4-FFF2-40B4-BE49-F238E27FC236}">
                <a16:creationId xmlns:a16="http://schemas.microsoft.com/office/drawing/2014/main" id="{60800C88-EB6F-A2A1-8304-F5FFC7F8F0D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364" y="2955923"/>
            <a:ext cx="3096768" cy="206128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Free Bangers Mash photo and picture">
            <a:extLst>
              <a:ext uri="{FF2B5EF4-FFF2-40B4-BE49-F238E27FC236}">
                <a16:creationId xmlns:a16="http://schemas.microsoft.com/office/drawing/2014/main" id="{92C73E96-ED11-FC26-7108-08629521DE5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27419" y="2955923"/>
            <a:ext cx="2748381" cy="2061286"/>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Free Lunch Box Lunch photo and picture">
            <a:extLst>
              <a:ext uri="{FF2B5EF4-FFF2-40B4-BE49-F238E27FC236}">
                <a16:creationId xmlns:a16="http://schemas.microsoft.com/office/drawing/2014/main" id="{F3046E68-11EF-619E-6BE9-697449712A8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39700" y="2897549"/>
            <a:ext cx="2336115" cy="210474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0F451EF1-1D7E-95FB-BEE4-1D58016C5E5D}"/>
              </a:ext>
            </a:extLst>
          </p:cNvPr>
          <p:cNvPicPr>
            <a:picLocks noChangeAspect="1"/>
          </p:cNvPicPr>
          <p:nvPr/>
        </p:nvPicPr>
        <p:blipFill>
          <a:blip r:embed="rId8"/>
          <a:stretch>
            <a:fillRect/>
          </a:stretch>
        </p:blipFill>
        <p:spPr>
          <a:xfrm>
            <a:off x="9276490" y="2897548"/>
            <a:ext cx="2542526" cy="2031141"/>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7"/>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14</a:t>
            </a:fld>
            <a:endParaRPr/>
          </a:p>
        </p:txBody>
      </p:sp>
      <p:pic>
        <p:nvPicPr>
          <p:cNvPr id="149" name="Google Shape;149;p7" descr="Logo, company name&#10;&#10;Description automatically generated"/>
          <p:cNvPicPr preferRelativeResize="0"/>
          <p:nvPr/>
        </p:nvPicPr>
        <p:blipFill rotWithShape="1">
          <a:blip r:embed="rId3">
            <a:alphaModFix/>
          </a:blip>
          <a:srcRect/>
          <a:stretch/>
        </p:blipFill>
        <p:spPr>
          <a:xfrm>
            <a:off x="154324" y="5991155"/>
            <a:ext cx="1535068" cy="730320"/>
          </a:xfrm>
          <a:prstGeom prst="rect">
            <a:avLst/>
          </a:prstGeom>
          <a:noFill/>
          <a:ln>
            <a:noFill/>
          </a:ln>
        </p:spPr>
      </p:pic>
      <p:sp>
        <p:nvSpPr>
          <p:cNvPr id="150" name="Google Shape;150;p7"/>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a:solidFill>
                  <a:schemeClr val="lt1"/>
                </a:solidFill>
                <a:latin typeface="Calibri"/>
                <a:ea typeface="Calibri"/>
                <a:cs typeface="Calibri"/>
                <a:sym typeface="Calibri"/>
              </a:rPr>
              <a:t>14</a:t>
            </a:fld>
            <a:endParaRPr sz="1100" b="1">
              <a:solidFill>
                <a:schemeClr val="lt1"/>
              </a:solidFill>
              <a:latin typeface="Calibri"/>
              <a:ea typeface="Calibri"/>
              <a:cs typeface="Calibri"/>
              <a:sym typeface="Calibri"/>
            </a:endParaRPr>
          </a:p>
        </p:txBody>
      </p:sp>
      <p:sp>
        <p:nvSpPr>
          <p:cNvPr id="151" name="Google Shape;151;p7"/>
          <p:cNvSpPr txBox="1"/>
          <p:nvPr/>
        </p:nvSpPr>
        <p:spPr>
          <a:xfrm>
            <a:off x="701264" y="534273"/>
            <a:ext cx="6042436" cy="5847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rgbClr val="7030A0"/>
              </a:buClr>
              <a:buSzPts val="3200"/>
              <a:buFont typeface="Arial"/>
              <a:buNone/>
            </a:pPr>
            <a:r>
              <a:rPr lang="en-GB" sz="3200" b="1" i="0" u="none" strike="noStrike" cap="none">
                <a:solidFill>
                  <a:srgbClr val="7030A0"/>
                </a:solidFill>
                <a:latin typeface="Arial"/>
                <a:ea typeface="Arial"/>
                <a:cs typeface="Arial"/>
                <a:sym typeface="Arial"/>
              </a:rPr>
              <a:t>TAPESTRY Learning Journal</a:t>
            </a:r>
            <a:endParaRPr sz="3200" b="1" i="0" u="none" strike="noStrike" cap="none">
              <a:solidFill>
                <a:srgbClr val="7030A0"/>
              </a:solidFill>
              <a:latin typeface="Arial"/>
              <a:ea typeface="Arial"/>
              <a:cs typeface="Arial"/>
              <a:sym typeface="Arial"/>
            </a:endParaRPr>
          </a:p>
        </p:txBody>
      </p:sp>
      <p:sp>
        <p:nvSpPr>
          <p:cNvPr id="152" name="Google Shape;152;p7"/>
          <p:cNvSpPr/>
          <p:nvPr/>
        </p:nvSpPr>
        <p:spPr>
          <a:xfrm>
            <a:off x="647700" y="1597749"/>
            <a:ext cx="10896600" cy="3662501"/>
          </a:xfrm>
          <a:prstGeom prst="rect">
            <a:avLst/>
          </a:prstGeom>
          <a:noFill/>
          <a:ln>
            <a:noFill/>
          </a:ln>
        </p:spPr>
        <p:txBody>
          <a:bodyPr spcFirstLastPara="1" wrap="square" lIns="91425" tIns="45700" rIns="91425" bIns="45700" anchor="t" anchorCtr="0">
            <a:spAutoFit/>
          </a:bodyPr>
          <a:lstStyle/>
          <a:p>
            <a:pPr algn="just"/>
            <a:r>
              <a:rPr lang="en-GB" sz="2400" b="1">
                <a:cs typeface="Arial"/>
              </a:rPr>
              <a:t>Online Learning Journal</a:t>
            </a:r>
            <a:r>
              <a:rPr lang="en-GB" sz="2400">
                <a:cs typeface="Arial"/>
              </a:rPr>
              <a:t> system where staff record your child’s progress and activities using tablet devices (iPads) and PCs. </a:t>
            </a:r>
            <a:endParaRPr lang="en-GB" sz="2400">
              <a:cs typeface="Arial" panose="020B0604020202020204" pitchFamily="34" charset="0"/>
            </a:endParaRPr>
          </a:p>
          <a:p>
            <a:pPr algn="just"/>
            <a:endParaRPr lang="en-GB" sz="2400">
              <a:cs typeface="Arial" panose="020B0604020202020204" pitchFamily="34" charset="0"/>
            </a:endParaRPr>
          </a:p>
          <a:p>
            <a:pPr algn="just"/>
            <a:r>
              <a:rPr lang="en-GB" sz="2400">
                <a:cs typeface="Arial"/>
              </a:rPr>
              <a:t>Parents and carers can view their own child’s journal on mobile devices and on their home computers and can make observations of their own using a secure login system.</a:t>
            </a:r>
          </a:p>
          <a:p>
            <a:pPr algn="just"/>
            <a:endParaRPr lang="en-GB" sz="2400">
              <a:cs typeface="Arial" panose="020B0604020202020204" pitchFamily="34" charset="0"/>
            </a:endParaRPr>
          </a:p>
          <a:p>
            <a:pPr algn="just"/>
            <a:r>
              <a:rPr lang="en-GB" sz="2400">
                <a:cs typeface="Arial"/>
              </a:rPr>
              <a:t>It creates a two-way communication between us (the EYFS team), and you (the parents and carers).</a:t>
            </a:r>
          </a:p>
          <a:p>
            <a:pPr marL="0" marR="0" lvl="0" indent="0" algn="just" rtl="0">
              <a:spcBef>
                <a:spcPts val="0"/>
              </a:spcBef>
              <a:spcAft>
                <a:spcPts val="0"/>
              </a:spcAft>
              <a:buNone/>
            </a:pPr>
            <a:endParaRPr sz="1600">
              <a:solidFill>
                <a:schemeClr val="dk1"/>
              </a:solidFill>
              <a:latin typeface="Arial"/>
              <a:ea typeface="Arial"/>
              <a:cs typeface="Arial"/>
              <a:sym typeface="Arial"/>
            </a:endParaRPr>
          </a:p>
        </p:txBody>
      </p:sp>
      <p:pic>
        <p:nvPicPr>
          <p:cNvPr id="156" name="Google Shape;156;p7"/>
          <p:cNvPicPr preferRelativeResize="0"/>
          <p:nvPr/>
        </p:nvPicPr>
        <p:blipFill rotWithShape="1">
          <a:blip r:embed="rId4">
            <a:alphaModFix/>
          </a:blip>
          <a:srcRect/>
          <a:stretch/>
        </p:blipFill>
        <p:spPr>
          <a:xfrm>
            <a:off x="9078686" y="293996"/>
            <a:ext cx="2743200" cy="858253"/>
          </a:xfrm>
          <a:prstGeom prst="rect">
            <a:avLst/>
          </a:prstGeom>
          <a:noFill/>
          <a:ln>
            <a:noFill/>
          </a:ln>
        </p:spPr>
      </p:pic>
      <p:pic>
        <p:nvPicPr>
          <p:cNvPr id="6146" name="Picture 2" descr="Tapestry logo - Muddy Boots Pre-School">
            <a:extLst>
              <a:ext uri="{FF2B5EF4-FFF2-40B4-BE49-F238E27FC236}">
                <a16:creationId xmlns:a16="http://schemas.microsoft.com/office/drawing/2014/main" id="{03497726-19AC-B066-96B2-23CB5886933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04663" y="4606290"/>
            <a:ext cx="2885503" cy="2038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15</a:t>
            </a:fld>
            <a:endParaRPr lang="en-US"/>
          </a:p>
        </p:txBody>
      </p:sp>
      <p:pic>
        <p:nvPicPr>
          <p:cNvPr id="5" name="Picture 4" descr="Logo, company name&#10;&#10;Description automatically generated">
            <a:extLst>
              <a:ext uri="{FF2B5EF4-FFF2-40B4-BE49-F238E27FC236}">
                <a16:creationId xmlns:a16="http://schemas.microsoft.com/office/drawing/2014/main" id="{31871E49-2CEE-C440-AE4F-1C774D7045D0}"/>
              </a:ext>
            </a:extLst>
          </p:cNvPr>
          <p:cNvPicPr>
            <a:picLocks noChangeAspect="1"/>
          </p:cNvPicPr>
          <p:nvPr/>
        </p:nvPicPr>
        <p:blipFill>
          <a:blip r:embed="rId2"/>
          <a:stretch>
            <a:fillRect/>
          </a:stretch>
        </p:blipFill>
        <p:spPr>
          <a:xfrm>
            <a:off x="154324" y="5991155"/>
            <a:ext cx="1535068" cy="730320"/>
          </a:xfrm>
          <a:prstGeom prst="rect">
            <a:avLst/>
          </a:prstGeom>
        </p:spPr>
      </p:pic>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15</a:t>
            </a:fld>
            <a:endParaRPr lang="en-US" sz="1100" b="1">
              <a:solidFill>
                <a:schemeClr val="bg1"/>
              </a:solidFill>
            </a:endParaRPr>
          </a:p>
        </p:txBody>
      </p:sp>
      <p:sp>
        <p:nvSpPr>
          <p:cNvPr id="14" name="Google Shape;130;p15">
            <a:extLst>
              <a:ext uri="{FF2B5EF4-FFF2-40B4-BE49-F238E27FC236}">
                <a16:creationId xmlns:a16="http://schemas.microsoft.com/office/drawing/2014/main" id="{EC7103F3-6980-EC44-854B-A6952906B6D4}"/>
              </a:ext>
            </a:extLst>
          </p:cNvPr>
          <p:cNvSpPr txBox="1"/>
          <p:nvPr/>
        </p:nvSpPr>
        <p:spPr>
          <a:xfrm>
            <a:off x="289912" y="337049"/>
            <a:ext cx="5216692" cy="611594"/>
          </a:xfrm>
          <a:prstGeom prst="rect">
            <a:avLst/>
          </a:prstGeom>
          <a:noFill/>
          <a:ln>
            <a:noFill/>
          </a:ln>
        </p:spPr>
        <p:txBody>
          <a:bodyPr spcFirstLastPara="1" wrap="square" lIns="91425" tIns="45700" rIns="91425" bIns="45700" anchor="t" anchorCtr="0">
            <a:noAutofit/>
          </a:bodyPr>
          <a:lstStyle/>
          <a:p>
            <a:pPr algn="ctr"/>
            <a:r>
              <a:rPr lang="en-GB" sz="4800" b="1">
                <a:solidFill>
                  <a:srgbClr val="7030A0"/>
                </a:solidFill>
                <a:latin typeface="Berlin Sans FB"/>
                <a:ea typeface="Arial"/>
                <a:cs typeface="Arial"/>
                <a:sym typeface="Arial"/>
              </a:rPr>
              <a:t> </a:t>
            </a:r>
            <a:r>
              <a:rPr lang="en-GB" sz="4800" b="1" i="0" u="none" strike="noStrike" cap="none">
                <a:solidFill>
                  <a:srgbClr val="7030A0"/>
                </a:solidFill>
                <a:latin typeface="Berlin Sans FB"/>
                <a:ea typeface="Arial"/>
                <a:cs typeface="Arial"/>
                <a:sym typeface="Arial"/>
              </a:rPr>
              <a:t>Curriculum</a:t>
            </a:r>
            <a:r>
              <a:rPr lang="en-GB" sz="4800" b="1">
                <a:solidFill>
                  <a:srgbClr val="7030A0"/>
                </a:solidFill>
                <a:latin typeface="Berlin Sans FB"/>
                <a:ea typeface="Arial"/>
                <a:cs typeface="Arial"/>
                <a:sym typeface="Arial"/>
              </a:rPr>
              <a:t> </a:t>
            </a:r>
            <a:endParaRPr lang="en-US" sz="4000" b="1" i="0" u="none" strike="noStrike" cap="none">
              <a:solidFill>
                <a:srgbClr val="7030A0"/>
              </a:solidFill>
              <a:latin typeface="Berlin Sans FB"/>
              <a:ea typeface="Arial"/>
              <a:cs typeface="Arial"/>
            </a:endParaRPr>
          </a:p>
        </p:txBody>
      </p:sp>
      <p:graphicFrame>
        <p:nvGraphicFramePr>
          <p:cNvPr id="10" name="Table 9">
            <a:extLst>
              <a:ext uri="{FF2B5EF4-FFF2-40B4-BE49-F238E27FC236}">
                <a16:creationId xmlns:a16="http://schemas.microsoft.com/office/drawing/2014/main" id="{04941802-0E46-E64A-BBA2-F084C8493D5F}"/>
              </a:ext>
            </a:extLst>
          </p:cNvPr>
          <p:cNvGraphicFramePr>
            <a:graphicFrameLocks noGrp="1"/>
          </p:cNvGraphicFramePr>
          <p:nvPr>
            <p:extLst>
              <p:ext uri="{D42A27DB-BD31-4B8C-83A1-F6EECF244321}">
                <p14:modId xmlns:p14="http://schemas.microsoft.com/office/powerpoint/2010/main" val="458949847"/>
              </p:ext>
            </p:extLst>
          </p:nvPr>
        </p:nvGraphicFramePr>
        <p:xfrm>
          <a:off x="8322824" y="1340962"/>
          <a:ext cx="3653150" cy="5303520"/>
        </p:xfrm>
        <a:graphic>
          <a:graphicData uri="http://schemas.openxmlformats.org/drawingml/2006/table">
            <a:tbl>
              <a:tblPr firstRow="1" firstCol="1" bandRow="1"/>
              <a:tblGrid>
                <a:gridCol w="1874486">
                  <a:extLst>
                    <a:ext uri="{9D8B030D-6E8A-4147-A177-3AD203B41FA5}">
                      <a16:colId xmlns:a16="http://schemas.microsoft.com/office/drawing/2014/main" val="188091691"/>
                    </a:ext>
                  </a:extLst>
                </a:gridCol>
                <a:gridCol w="1778664">
                  <a:extLst>
                    <a:ext uri="{9D8B030D-6E8A-4147-A177-3AD203B41FA5}">
                      <a16:colId xmlns:a16="http://schemas.microsoft.com/office/drawing/2014/main" val="98647380"/>
                    </a:ext>
                  </a:extLst>
                </a:gridCol>
              </a:tblGrid>
              <a:tr h="646965">
                <a:tc>
                  <a:txBody>
                    <a:bodyPr/>
                    <a:lstStyle/>
                    <a:p>
                      <a:pPr algn="ctr">
                        <a:spcBef>
                          <a:spcPts val="600"/>
                        </a:spcBef>
                        <a:spcAft>
                          <a:spcPts val="0"/>
                        </a:spcAft>
                      </a:pPr>
                      <a:endParaRPr lang="en-GB" sz="1200" b="1">
                        <a:effectLst/>
                        <a:latin typeface="+mn-lt"/>
                      </a:endParaRPr>
                    </a:p>
                    <a:p>
                      <a:pPr algn="l">
                        <a:spcBef>
                          <a:spcPts val="600"/>
                        </a:spcBef>
                        <a:spcAft>
                          <a:spcPts val="0"/>
                        </a:spcAft>
                      </a:pPr>
                      <a:r>
                        <a:rPr lang="en-GB" sz="1200" b="1">
                          <a:solidFill>
                            <a:srgbClr val="7030A0"/>
                          </a:solidFill>
                          <a:effectLst/>
                          <a:latin typeface="+mn-lt"/>
                        </a:rPr>
                        <a:t>Three Prime Areas of learning &amp; development:</a:t>
                      </a:r>
                    </a:p>
                  </a:txBody>
                  <a:tcPr marL="68580" marR="68580" marT="0" marB="0"/>
                </a:tc>
                <a:tc>
                  <a:txBody>
                    <a:bodyPr/>
                    <a:lstStyle/>
                    <a:p>
                      <a:pPr algn="ctr">
                        <a:spcAft>
                          <a:spcPts val="0"/>
                        </a:spcAft>
                      </a:pPr>
                      <a:endParaRPr lang="en-GB" sz="1200" b="1">
                        <a:effectLst/>
                        <a:latin typeface="+mn-lt"/>
                      </a:endParaRPr>
                    </a:p>
                    <a:p>
                      <a:pPr algn="l">
                        <a:spcAft>
                          <a:spcPts val="0"/>
                        </a:spcAft>
                      </a:pPr>
                      <a:r>
                        <a:rPr lang="en-GB" sz="1200" b="1">
                          <a:solidFill>
                            <a:srgbClr val="7030A0"/>
                          </a:solidFill>
                          <a:effectLst/>
                          <a:latin typeface="+mn-lt"/>
                        </a:rPr>
                        <a:t>Four Specific Areas of learning and development:</a:t>
                      </a:r>
                    </a:p>
                    <a:p>
                      <a:pPr algn="ctr">
                        <a:spcAft>
                          <a:spcPts val="0"/>
                        </a:spcAft>
                      </a:pPr>
                      <a:endParaRPr lang="en-GB" sz="1200" b="1">
                        <a:effectLst/>
                        <a:latin typeface="+mn-lt"/>
                      </a:endParaRPr>
                    </a:p>
                  </a:txBody>
                  <a:tcPr marL="68580" marR="68580" marT="0" marB="0"/>
                </a:tc>
                <a:extLst>
                  <a:ext uri="{0D108BD9-81ED-4DB2-BD59-A6C34878D82A}">
                    <a16:rowId xmlns:a16="http://schemas.microsoft.com/office/drawing/2014/main" val="371050399"/>
                  </a:ext>
                </a:extLst>
              </a:tr>
              <a:tr h="3405082">
                <a:tc>
                  <a:txBody>
                    <a:bodyPr/>
                    <a:lstStyle/>
                    <a:p>
                      <a:pPr>
                        <a:spcAft>
                          <a:spcPts val="0"/>
                        </a:spcAft>
                      </a:pPr>
                      <a:endParaRPr lang="en-GB" sz="1200" b="1">
                        <a:effectLst/>
                        <a:latin typeface="+mn-lt"/>
                      </a:endParaRPr>
                    </a:p>
                    <a:p>
                      <a:pPr>
                        <a:spcAft>
                          <a:spcPts val="0"/>
                        </a:spcAft>
                      </a:pPr>
                      <a:r>
                        <a:rPr lang="en-GB" sz="1200" b="1">
                          <a:effectLst/>
                          <a:latin typeface="+mn-lt"/>
                        </a:rPr>
                        <a:t>Communication &amp; Language </a:t>
                      </a:r>
                    </a:p>
                    <a:p>
                      <a:pPr>
                        <a:spcAft>
                          <a:spcPts val="0"/>
                        </a:spcAft>
                      </a:pPr>
                      <a:r>
                        <a:rPr lang="en-GB" sz="1200">
                          <a:effectLst/>
                          <a:latin typeface="+mn-lt"/>
                        </a:rPr>
                        <a:t>   - Listening, Attention and Understanding</a:t>
                      </a:r>
                    </a:p>
                    <a:p>
                      <a:pPr>
                        <a:spcAft>
                          <a:spcPts val="0"/>
                        </a:spcAft>
                      </a:pPr>
                      <a:r>
                        <a:rPr lang="en-GB" sz="1200">
                          <a:effectLst/>
                          <a:latin typeface="+mn-lt"/>
                        </a:rPr>
                        <a:t>   - Speaking </a:t>
                      </a:r>
                    </a:p>
                    <a:p>
                      <a:pPr>
                        <a:spcAft>
                          <a:spcPts val="0"/>
                        </a:spcAft>
                      </a:pPr>
                      <a:endParaRPr lang="en-GB" sz="1200" b="1">
                        <a:effectLst/>
                        <a:latin typeface="+mn-lt"/>
                      </a:endParaRPr>
                    </a:p>
                    <a:p>
                      <a:pPr>
                        <a:spcAft>
                          <a:spcPts val="0"/>
                        </a:spcAft>
                      </a:pPr>
                      <a:r>
                        <a:rPr lang="en-GB" sz="1200" b="1">
                          <a:effectLst/>
                          <a:latin typeface="+mn-lt"/>
                        </a:rPr>
                        <a:t>Physical Development</a:t>
                      </a:r>
                    </a:p>
                    <a:p>
                      <a:pPr>
                        <a:spcAft>
                          <a:spcPts val="0"/>
                        </a:spcAft>
                      </a:pPr>
                      <a:r>
                        <a:rPr lang="en-GB" sz="1200">
                          <a:effectLst/>
                          <a:latin typeface="+mn-lt"/>
                        </a:rPr>
                        <a:t>   - Gross Motor Skills </a:t>
                      </a:r>
                    </a:p>
                    <a:p>
                      <a:pPr>
                        <a:spcAft>
                          <a:spcPts val="0"/>
                        </a:spcAft>
                      </a:pPr>
                      <a:r>
                        <a:rPr lang="en-GB" sz="1200">
                          <a:effectLst/>
                          <a:latin typeface="+mn-lt"/>
                        </a:rPr>
                        <a:t>   - Fine Motor Skills   </a:t>
                      </a:r>
                    </a:p>
                    <a:p>
                      <a:pPr>
                        <a:spcAft>
                          <a:spcPts val="0"/>
                        </a:spcAft>
                      </a:pPr>
                      <a:endParaRPr lang="en-GB" sz="1200" b="1">
                        <a:effectLst/>
                        <a:latin typeface="+mn-lt"/>
                      </a:endParaRPr>
                    </a:p>
                    <a:p>
                      <a:pPr>
                        <a:spcAft>
                          <a:spcPts val="0"/>
                        </a:spcAft>
                      </a:pPr>
                      <a:r>
                        <a:rPr lang="en-GB" sz="1200" b="1">
                          <a:effectLst/>
                          <a:latin typeface="+mn-lt"/>
                        </a:rPr>
                        <a:t>Personal, Social &amp; Emotional Development</a:t>
                      </a:r>
                    </a:p>
                    <a:p>
                      <a:pPr>
                        <a:spcAft>
                          <a:spcPts val="0"/>
                        </a:spcAft>
                      </a:pPr>
                      <a:r>
                        <a:rPr lang="en-GB" sz="1200" b="0">
                          <a:effectLst/>
                          <a:latin typeface="+mn-lt"/>
                        </a:rPr>
                        <a:t>   - </a:t>
                      </a:r>
                      <a:r>
                        <a:rPr lang="en-GB" sz="1200">
                          <a:effectLst/>
                          <a:latin typeface="+mn-lt"/>
                        </a:rPr>
                        <a:t>Self-Regulation</a:t>
                      </a:r>
                    </a:p>
                    <a:p>
                      <a:pPr>
                        <a:spcAft>
                          <a:spcPts val="0"/>
                        </a:spcAft>
                      </a:pPr>
                      <a:r>
                        <a:rPr lang="en-GB" sz="1200">
                          <a:effectLst/>
                          <a:latin typeface="+mn-lt"/>
                        </a:rPr>
                        <a:t>   - Managing Self </a:t>
                      </a:r>
                    </a:p>
                    <a:p>
                      <a:pPr>
                        <a:spcAft>
                          <a:spcPts val="0"/>
                        </a:spcAft>
                      </a:pPr>
                      <a:r>
                        <a:rPr lang="en-GB" sz="1200">
                          <a:effectLst/>
                          <a:latin typeface="+mn-lt"/>
                        </a:rPr>
                        <a:t>   - Building Relationship </a:t>
                      </a:r>
                    </a:p>
                    <a:p>
                      <a:pPr>
                        <a:lnSpc>
                          <a:spcPct val="115000"/>
                        </a:lnSpc>
                        <a:spcAft>
                          <a:spcPts val="0"/>
                        </a:spcAft>
                      </a:pPr>
                      <a:endParaRPr lang="en-GB" sz="1200">
                        <a:effectLst/>
                        <a:latin typeface="+mn-lt"/>
                        <a:ea typeface="Calibri" panose="020F0502020204030204" pitchFamily="34" charset="0"/>
                        <a:cs typeface="Times New Roman"/>
                      </a:endParaRPr>
                    </a:p>
                  </a:txBody>
                  <a:tcPr marL="68580" marR="68580" marT="0" marB="0"/>
                </a:tc>
                <a:tc>
                  <a:txBody>
                    <a:bodyPr/>
                    <a:lstStyle/>
                    <a:p>
                      <a:pPr>
                        <a:spcAft>
                          <a:spcPts val="0"/>
                        </a:spcAft>
                      </a:pPr>
                      <a:endParaRPr lang="en-GB" sz="1200" b="1">
                        <a:effectLst/>
                        <a:latin typeface="+mn-lt"/>
                      </a:endParaRPr>
                    </a:p>
                    <a:p>
                      <a:pPr>
                        <a:spcAft>
                          <a:spcPts val="0"/>
                        </a:spcAft>
                      </a:pPr>
                      <a:r>
                        <a:rPr lang="en-GB" sz="1200" b="1">
                          <a:effectLst/>
                          <a:latin typeface="+mn-lt"/>
                        </a:rPr>
                        <a:t>Literacy </a:t>
                      </a:r>
                    </a:p>
                    <a:p>
                      <a:pPr>
                        <a:spcAft>
                          <a:spcPts val="0"/>
                        </a:spcAft>
                      </a:pPr>
                      <a:r>
                        <a:rPr lang="en-GB" sz="1200">
                          <a:effectLst/>
                          <a:latin typeface="+mn-lt"/>
                        </a:rPr>
                        <a:t>   - Comprehension</a:t>
                      </a:r>
                    </a:p>
                    <a:p>
                      <a:pPr>
                        <a:spcAft>
                          <a:spcPts val="0"/>
                        </a:spcAft>
                      </a:pPr>
                      <a:r>
                        <a:rPr lang="en-GB" sz="1200">
                          <a:effectLst/>
                          <a:latin typeface="+mn-lt"/>
                        </a:rPr>
                        <a:t>   - Word Reading </a:t>
                      </a:r>
                    </a:p>
                    <a:p>
                      <a:pPr>
                        <a:spcAft>
                          <a:spcPts val="0"/>
                        </a:spcAft>
                      </a:pPr>
                      <a:r>
                        <a:rPr lang="en-GB" sz="1200">
                          <a:effectLst/>
                          <a:latin typeface="+mn-lt"/>
                        </a:rPr>
                        <a:t>   - Writing   </a:t>
                      </a:r>
                    </a:p>
                    <a:p>
                      <a:pPr>
                        <a:spcAft>
                          <a:spcPts val="0"/>
                        </a:spcAft>
                      </a:pPr>
                      <a:endParaRPr lang="en-GB" sz="1200">
                        <a:effectLst/>
                        <a:latin typeface="+mn-lt"/>
                      </a:endParaRPr>
                    </a:p>
                    <a:p>
                      <a:pPr>
                        <a:spcAft>
                          <a:spcPts val="0"/>
                        </a:spcAft>
                      </a:pPr>
                      <a:r>
                        <a:rPr lang="en-GB" sz="1200" b="1">
                          <a:effectLst/>
                          <a:latin typeface="+mn-lt"/>
                        </a:rPr>
                        <a:t>Mathematics </a:t>
                      </a:r>
                    </a:p>
                    <a:p>
                      <a:pPr>
                        <a:spcAft>
                          <a:spcPts val="0"/>
                        </a:spcAft>
                      </a:pPr>
                      <a:r>
                        <a:rPr lang="en-GB" sz="1200">
                          <a:effectLst/>
                          <a:latin typeface="+mn-lt"/>
                        </a:rPr>
                        <a:t>   - Number </a:t>
                      </a:r>
                    </a:p>
                    <a:p>
                      <a:pPr>
                        <a:spcAft>
                          <a:spcPts val="0"/>
                        </a:spcAft>
                      </a:pPr>
                      <a:r>
                        <a:rPr lang="en-GB" sz="1200">
                          <a:effectLst/>
                          <a:latin typeface="+mn-lt"/>
                        </a:rPr>
                        <a:t>   - Numerical patterns </a:t>
                      </a:r>
                    </a:p>
                    <a:p>
                      <a:pPr>
                        <a:spcAft>
                          <a:spcPts val="0"/>
                        </a:spcAft>
                      </a:pPr>
                      <a:endParaRPr lang="en-GB" sz="1200">
                        <a:effectLst/>
                        <a:latin typeface="+mn-lt"/>
                      </a:endParaRPr>
                    </a:p>
                    <a:p>
                      <a:pPr>
                        <a:spcAft>
                          <a:spcPts val="0"/>
                        </a:spcAft>
                      </a:pPr>
                      <a:r>
                        <a:rPr lang="en-GB" sz="1200" b="1">
                          <a:effectLst/>
                          <a:latin typeface="+mn-lt"/>
                        </a:rPr>
                        <a:t>Understanding of the World</a:t>
                      </a:r>
                    </a:p>
                    <a:p>
                      <a:pPr>
                        <a:spcAft>
                          <a:spcPts val="0"/>
                        </a:spcAft>
                      </a:pPr>
                      <a:r>
                        <a:rPr lang="en-GB" sz="1200">
                          <a:effectLst/>
                          <a:latin typeface="+mn-lt"/>
                        </a:rPr>
                        <a:t>   - Past and Present </a:t>
                      </a:r>
                    </a:p>
                    <a:p>
                      <a:pPr>
                        <a:spcAft>
                          <a:spcPts val="0"/>
                        </a:spcAft>
                      </a:pPr>
                      <a:r>
                        <a:rPr lang="en-GB" sz="1200">
                          <a:effectLst/>
                          <a:latin typeface="+mn-lt"/>
                        </a:rPr>
                        <a:t>   - People, Culture and Communities </a:t>
                      </a:r>
                    </a:p>
                    <a:p>
                      <a:pPr>
                        <a:spcAft>
                          <a:spcPts val="0"/>
                        </a:spcAft>
                      </a:pPr>
                      <a:r>
                        <a:rPr lang="en-GB" sz="1200">
                          <a:effectLst/>
                          <a:latin typeface="+mn-lt"/>
                        </a:rPr>
                        <a:t>   - The Natural World  </a:t>
                      </a:r>
                    </a:p>
                    <a:p>
                      <a:pPr>
                        <a:spcAft>
                          <a:spcPts val="0"/>
                        </a:spcAft>
                      </a:pPr>
                      <a:endParaRPr lang="en-GB" sz="1200">
                        <a:effectLst/>
                        <a:latin typeface="+mn-lt"/>
                      </a:endParaRPr>
                    </a:p>
                    <a:p>
                      <a:pPr>
                        <a:spcAft>
                          <a:spcPts val="0"/>
                        </a:spcAft>
                      </a:pPr>
                      <a:r>
                        <a:rPr lang="en-GB" sz="1200" b="1">
                          <a:effectLst/>
                          <a:latin typeface="+mn-lt"/>
                        </a:rPr>
                        <a:t>Expressive Arts &amp; Design</a:t>
                      </a:r>
                    </a:p>
                    <a:p>
                      <a:pPr>
                        <a:spcAft>
                          <a:spcPts val="0"/>
                        </a:spcAft>
                      </a:pPr>
                      <a:r>
                        <a:rPr lang="en-GB" sz="1200" b="0">
                          <a:effectLst/>
                          <a:latin typeface="+mn-lt"/>
                        </a:rPr>
                        <a:t>   - </a:t>
                      </a:r>
                      <a:r>
                        <a:rPr lang="en-GB" sz="1200">
                          <a:effectLst/>
                          <a:latin typeface="+mn-lt"/>
                        </a:rPr>
                        <a:t>Creating with Materials</a:t>
                      </a:r>
                    </a:p>
                    <a:p>
                      <a:pPr>
                        <a:spcAft>
                          <a:spcPts val="0"/>
                        </a:spcAft>
                      </a:pPr>
                      <a:r>
                        <a:rPr lang="en-GB" sz="1200">
                          <a:effectLst/>
                          <a:latin typeface="+mn-lt"/>
                        </a:rPr>
                        <a:t>   - Being Imaginative and Expressive   </a:t>
                      </a:r>
                    </a:p>
                    <a:p>
                      <a:pPr>
                        <a:spcAft>
                          <a:spcPts val="0"/>
                        </a:spcAft>
                      </a:pPr>
                      <a:endParaRPr lang="en-GB" sz="1200">
                        <a:effectLst/>
                        <a:latin typeface="+mn-lt"/>
                        <a:ea typeface="Calibri" panose="020F0502020204030204" pitchFamily="34" charset="0"/>
                        <a:cs typeface="Times New Roman"/>
                      </a:endParaRPr>
                    </a:p>
                  </a:txBody>
                  <a:tcPr marL="68580" marR="68580" marT="0" marB="0"/>
                </a:tc>
                <a:extLst>
                  <a:ext uri="{0D108BD9-81ED-4DB2-BD59-A6C34878D82A}">
                    <a16:rowId xmlns:a16="http://schemas.microsoft.com/office/drawing/2014/main" val="3603785223"/>
                  </a:ext>
                </a:extLst>
              </a:tr>
            </a:tbl>
          </a:graphicData>
        </a:graphic>
      </p:graphicFrame>
      <p:sp>
        <p:nvSpPr>
          <p:cNvPr id="2" name="Rectangle 1">
            <a:extLst>
              <a:ext uri="{FF2B5EF4-FFF2-40B4-BE49-F238E27FC236}">
                <a16:creationId xmlns:a16="http://schemas.microsoft.com/office/drawing/2014/main" id="{BBAEF0BF-620E-8847-9DF0-BBB6BBDA2D4C}"/>
              </a:ext>
            </a:extLst>
          </p:cNvPr>
          <p:cNvSpPr/>
          <p:nvPr/>
        </p:nvSpPr>
        <p:spPr>
          <a:xfrm>
            <a:off x="536603" y="1375313"/>
            <a:ext cx="6589058" cy="1015663"/>
          </a:xfrm>
          <a:prstGeom prst="rect">
            <a:avLst/>
          </a:prstGeom>
        </p:spPr>
        <p:txBody>
          <a:bodyPr wrap="square" lIns="91440" tIns="45720" rIns="91440" bIns="45720" anchor="t">
            <a:spAutoFit/>
          </a:bodyPr>
          <a:lstStyle/>
          <a:p>
            <a:pPr marL="342900" indent="-342900">
              <a:buFont typeface="Wingdings"/>
              <a:buChar char="v"/>
            </a:pPr>
            <a:r>
              <a:rPr lang="en-GB" sz="2000">
                <a:solidFill>
                  <a:schemeClr val="dk1"/>
                </a:solidFill>
                <a:ea typeface="Arial"/>
                <a:cs typeface="Arial"/>
                <a:sym typeface="Arial"/>
              </a:rPr>
              <a:t>The Foundation Stage curriculum is play-orientated and based on the premise that children learn from quality first hand experiences-</a:t>
            </a:r>
            <a:r>
              <a:rPr lang="en-GB" sz="2000">
                <a:solidFill>
                  <a:schemeClr val="dk1"/>
                </a:solidFill>
                <a:cs typeface="Arial"/>
              </a:rPr>
              <a:t>Indoors and  Outdoors</a:t>
            </a:r>
          </a:p>
        </p:txBody>
      </p:sp>
      <p:sp>
        <p:nvSpPr>
          <p:cNvPr id="3" name="Rectangle 2">
            <a:extLst>
              <a:ext uri="{FF2B5EF4-FFF2-40B4-BE49-F238E27FC236}">
                <a16:creationId xmlns:a16="http://schemas.microsoft.com/office/drawing/2014/main" id="{2D15F6C9-3F71-084A-A4FE-D625A2E52EC6}"/>
              </a:ext>
            </a:extLst>
          </p:cNvPr>
          <p:cNvSpPr/>
          <p:nvPr/>
        </p:nvSpPr>
        <p:spPr>
          <a:xfrm>
            <a:off x="563496" y="2737640"/>
            <a:ext cx="6391835" cy="734780"/>
          </a:xfrm>
          <a:prstGeom prst="rect">
            <a:avLst/>
          </a:prstGeom>
        </p:spPr>
        <p:txBody>
          <a:bodyPr wrap="square" lIns="91440" tIns="45720" rIns="91440" bIns="45720" anchor="t">
            <a:spAutoFit/>
          </a:bodyPr>
          <a:lstStyle/>
          <a:p>
            <a:pPr marL="285750" indent="-285750">
              <a:buFont typeface="Wingdings"/>
              <a:buChar char="v"/>
            </a:pPr>
            <a:r>
              <a:rPr lang="en-GB" sz="2000">
                <a:solidFill>
                  <a:schemeClr val="dk1"/>
                </a:solidFill>
                <a:ea typeface="Arial"/>
                <a:cs typeface="Arial"/>
                <a:sym typeface="Arial"/>
              </a:rPr>
              <a:t>Learning is further enhanced through ‘Focus Group’ work with Class Teachers and Teaching Assistants.</a:t>
            </a:r>
            <a:endParaRPr lang="en-US" sz="2000">
              <a:solidFill>
                <a:schemeClr val="dk1"/>
              </a:solidFill>
            </a:endParaRPr>
          </a:p>
        </p:txBody>
      </p:sp>
      <p:sp>
        <p:nvSpPr>
          <p:cNvPr id="13" name="TextBox 12">
            <a:extLst>
              <a:ext uri="{FF2B5EF4-FFF2-40B4-BE49-F238E27FC236}">
                <a16:creationId xmlns:a16="http://schemas.microsoft.com/office/drawing/2014/main" id="{D148D580-D92C-4422-948B-6EF4137EFE21}"/>
              </a:ext>
            </a:extLst>
          </p:cNvPr>
          <p:cNvSpPr txBox="1"/>
          <p:nvPr/>
        </p:nvSpPr>
        <p:spPr>
          <a:xfrm>
            <a:off x="306815" y="3943805"/>
            <a:ext cx="4482352"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rgbClr val="7030A0"/>
                </a:solidFill>
              </a:rPr>
              <a:t>Kingfisher</a:t>
            </a:r>
            <a:r>
              <a:rPr lang="en-GB">
                <a:solidFill>
                  <a:srgbClr val="7030A0"/>
                </a:solidFill>
                <a:ea typeface="+mn-lt"/>
                <a:cs typeface="+mn-lt"/>
              </a:rPr>
              <a:t> Hall Academy follows the </a:t>
            </a:r>
            <a:r>
              <a:rPr lang="en-GB" b="1">
                <a:solidFill>
                  <a:srgbClr val="7030A0"/>
                </a:solidFill>
                <a:ea typeface="+mn-lt"/>
                <a:cs typeface="+mn-lt"/>
              </a:rPr>
              <a:t>Read Write Inc.</a:t>
            </a:r>
            <a:r>
              <a:rPr lang="en-GB">
                <a:solidFill>
                  <a:srgbClr val="7030A0"/>
                </a:solidFill>
                <a:ea typeface="+mn-lt"/>
                <a:cs typeface="+mn-lt"/>
              </a:rPr>
              <a:t> scheme of work to teach phonics.</a:t>
            </a:r>
            <a:endParaRPr lang="en-GB">
              <a:solidFill>
                <a:srgbClr val="7030A0"/>
              </a:solidFill>
              <a:cs typeface="Calibri"/>
            </a:endParaRPr>
          </a:p>
        </p:txBody>
      </p:sp>
      <p:sp>
        <p:nvSpPr>
          <p:cNvPr id="15" name="TextBox 14">
            <a:extLst>
              <a:ext uri="{FF2B5EF4-FFF2-40B4-BE49-F238E27FC236}">
                <a16:creationId xmlns:a16="http://schemas.microsoft.com/office/drawing/2014/main" id="{867266B2-1843-4CBD-9307-4F69FD059985}"/>
              </a:ext>
            </a:extLst>
          </p:cNvPr>
          <p:cNvSpPr txBox="1"/>
          <p:nvPr/>
        </p:nvSpPr>
        <p:spPr>
          <a:xfrm>
            <a:off x="216026" y="4653098"/>
            <a:ext cx="4693057" cy="10464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Arial"/>
                <a:cs typeface="Segoe UI"/>
              </a:rPr>
              <a:t>​</a:t>
            </a:r>
          </a:p>
          <a:p>
            <a:r>
              <a:rPr lang="en-US" sz="2400">
                <a:latin typeface="Berlin Sans FB"/>
                <a:cs typeface="Segoe UI"/>
              </a:rPr>
              <a:t>Useful website for parents &amp; </a:t>
            </a:r>
            <a:r>
              <a:rPr lang="en-US" sz="2400" err="1">
                <a:latin typeface="Berlin Sans FB"/>
                <a:cs typeface="Segoe UI"/>
              </a:rPr>
              <a:t>carers</a:t>
            </a:r>
            <a:r>
              <a:rPr lang="en-US" sz="2400">
                <a:solidFill>
                  <a:srgbClr val="000000"/>
                </a:solidFill>
                <a:latin typeface="Berlin Sans FB"/>
                <a:cs typeface="Segoe UI"/>
              </a:rPr>
              <a:t>: </a:t>
            </a:r>
            <a:r>
              <a:rPr lang="en-US" sz="2400" b="1">
                <a:solidFill>
                  <a:srgbClr val="000000"/>
                </a:solidFill>
                <a:latin typeface="Berlin Sans FB"/>
                <a:cs typeface="Segoe UI"/>
              </a:rPr>
              <a:t> </a:t>
            </a:r>
            <a:r>
              <a:rPr lang="en-US" sz="2400" b="1">
                <a:solidFill>
                  <a:srgbClr val="0563C1"/>
                </a:solidFill>
                <a:latin typeface="Berlin Sans FB"/>
                <a:cs typeface="Segoe UI"/>
                <a:hlinkClick r:id="rId3"/>
              </a:rPr>
              <a:t>www.ruthmiskin.com</a:t>
            </a:r>
            <a:r>
              <a:rPr lang="en-US" sz="2400">
                <a:latin typeface="Berlin Sans FB"/>
                <a:cs typeface="Segoe UI"/>
              </a:rPr>
              <a:t>​</a:t>
            </a:r>
          </a:p>
        </p:txBody>
      </p:sp>
      <p:pic>
        <p:nvPicPr>
          <p:cNvPr id="6" name="Google Shape;92;p1">
            <a:extLst>
              <a:ext uri="{FF2B5EF4-FFF2-40B4-BE49-F238E27FC236}">
                <a16:creationId xmlns:a16="http://schemas.microsoft.com/office/drawing/2014/main" id="{013D708B-65F8-D1B9-3927-B084C4ED559A}"/>
              </a:ext>
            </a:extLst>
          </p:cNvPr>
          <p:cNvPicPr preferRelativeResize="0"/>
          <p:nvPr/>
        </p:nvPicPr>
        <p:blipFill rotWithShape="1">
          <a:blip r:embed="rId4">
            <a:alphaModFix/>
          </a:blip>
          <a:srcRect/>
          <a:stretch/>
        </p:blipFill>
        <p:spPr>
          <a:xfrm>
            <a:off x="8843207" y="337049"/>
            <a:ext cx="2743200" cy="858253"/>
          </a:xfrm>
          <a:prstGeom prst="rect">
            <a:avLst/>
          </a:prstGeom>
          <a:noFill/>
          <a:ln>
            <a:noFill/>
          </a:ln>
        </p:spPr>
      </p:pic>
      <p:pic>
        <p:nvPicPr>
          <p:cNvPr id="4102" name="Picture 6">
            <a:extLst>
              <a:ext uri="{FF2B5EF4-FFF2-40B4-BE49-F238E27FC236}">
                <a16:creationId xmlns:a16="http://schemas.microsoft.com/office/drawing/2014/main" id="{66B1324C-8A78-4284-4AD8-EC3098B9376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33998" y="3839875"/>
            <a:ext cx="3444938" cy="2715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87915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5"/>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16</a:t>
            </a:fld>
            <a:endParaRPr/>
          </a:p>
        </p:txBody>
      </p:sp>
      <p:pic>
        <p:nvPicPr>
          <p:cNvPr id="121" name="Google Shape;121;p5" descr="Logo, company name&#10;&#10;Description automatically generated"/>
          <p:cNvPicPr preferRelativeResize="0"/>
          <p:nvPr/>
        </p:nvPicPr>
        <p:blipFill rotWithShape="1">
          <a:blip r:embed="rId3">
            <a:alphaModFix/>
          </a:blip>
          <a:srcRect/>
          <a:stretch/>
        </p:blipFill>
        <p:spPr>
          <a:xfrm>
            <a:off x="154324" y="5991155"/>
            <a:ext cx="1535068" cy="730320"/>
          </a:xfrm>
          <a:prstGeom prst="rect">
            <a:avLst/>
          </a:prstGeom>
          <a:noFill/>
          <a:ln>
            <a:noFill/>
          </a:ln>
        </p:spPr>
      </p:pic>
      <p:sp>
        <p:nvSpPr>
          <p:cNvPr id="122" name="Google Shape;122;p5"/>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a:solidFill>
                  <a:schemeClr val="lt1"/>
                </a:solidFill>
                <a:latin typeface="Calibri"/>
                <a:ea typeface="Calibri"/>
                <a:cs typeface="Calibri"/>
                <a:sym typeface="Calibri"/>
              </a:rPr>
              <a:t>16</a:t>
            </a:fld>
            <a:endParaRPr sz="1100" b="1">
              <a:solidFill>
                <a:schemeClr val="lt1"/>
              </a:solidFill>
              <a:latin typeface="Calibri"/>
              <a:ea typeface="Calibri"/>
              <a:cs typeface="Calibri"/>
              <a:sym typeface="Calibri"/>
            </a:endParaRPr>
          </a:p>
        </p:txBody>
      </p:sp>
      <p:sp>
        <p:nvSpPr>
          <p:cNvPr id="123" name="Google Shape;123;p5"/>
          <p:cNvSpPr txBox="1"/>
          <p:nvPr/>
        </p:nvSpPr>
        <p:spPr>
          <a:xfrm>
            <a:off x="182335" y="190011"/>
            <a:ext cx="6884127" cy="730085"/>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rgbClr val="7030A0"/>
              </a:buClr>
              <a:buSzPts val="4400"/>
              <a:buFont typeface="Arial"/>
              <a:buNone/>
            </a:pPr>
            <a:r>
              <a:rPr lang="en-GB" sz="4400" b="1" i="0" u="none" strike="noStrike" cap="none">
                <a:solidFill>
                  <a:srgbClr val="7030A0"/>
                </a:solidFill>
                <a:latin typeface="Arial"/>
                <a:ea typeface="Arial"/>
                <a:cs typeface="Arial"/>
                <a:sym typeface="Arial"/>
              </a:rPr>
              <a:t>Phonics</a:t>
            </a:r>
            <a:endParaRPr sz="4400" b="1" i="0" u="none" strike="noStrike" cap="none">
              <a:solidFill>
                <a:srgbClr val="7030A0"/>
              </a:solidFill>
              <a:latin typeface="Arial"/>
              <a:ea typeface="Arial"/>
              <a:cs typeface="Arial"/>
              <a:sym typeface="Arial"/>
            </a:endParaRPr>
          </a:p>
        </p:txBody>
      </p:sp>
      <p:sp>
        <p:nvSpPr>
          <p:cNvPr id="124" name="Google Shape;124;p5"/>
          <p:cNvSpPr/>
          <p:nvPr/>
        </p:nvSpPr>
        <p:spPr>
          <a:xfrm>
            <a:off x="0" y="1015908"/>
            <a:ext cx="12192000" cy="452431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a:solidFill>
                  <a:schemeClr val="dk1"/>
                </a:solidFill>
              </a:rPr>
              <a:t>Kingfisher</a:t>
            </a:r>
            <a:r>
              <a:rPr lang="en-GB" sz="2400">
                <a:solidFill>
                  <a:schemeClr val="dk1"/>
                </a:solidFill>
                <a:latin typeface="Arial"/>
                <a:ea typeface="Arial"/>
                <a:cs typeface="Arial"/>
                <a:sym typeface="Arial"/>
              </a:rPr>
              <a:t> Hall Academy follows the Read Write Inc. scheme of work to teach phonics. </a:t>
            </a:r>
            <a:endParaRPr/>
          </a:p>
          <a:p>
            <a:pPr marL="0" marR="0" lvl="0" indent="0" algn="l" rtl="0">
              <a:spcBef>
                <a:spcPts val="0"/>
              </a:spcBef>
              <a:spcAft>
                <a:spcPts val="0"/>
              </a:spcAft>
              <a:buNone/>
            </a:pPr>
            <a:endParaRPr sz="2400">
              <a:solidFill>
                <a:schemeClr val="dk1"/>
              </a:solidFill>
              <a:latin typeface="Arial"/>
              <a:ea typeface="Arial"/>
              <a:cs typeface="Arial"/>
              <a:sym typeface="Arial"/>
            </a:endParaRPr>
          </a:p>
          <a:p>
            <a:pPr marL="0" marR="0" lvl="0" indent="0" algn="l" rtl="0">
              <a:spcBef>
                <a:spcPts val="0"/>
              </a:spcBef>
              <a:spcAft>
                <a:spcPts val="0"/>
              </a:spcAft>
              <a:buNone/>
            </a:pPr>
            <a:r>
              <a:rPr lang="en-GB" sz="2400">
                <a:solidFill>
                  <a:schemeClr val="dk1"/>
                </a:solidFill>
                <a:latin typeface="Arial"/>
                <a:ea typeface="Arial"/>
                <a:cs typeface="Arial"/>
                <a:sym typeface="Arial"/>
              </a:rPr>
              <a:t>Children develop their </a:t>
            </a:r>
            <a:r>
              <a:rPr lang="en-GB" sz="2400">
                <a:solidFill>
                  <a:schemeClr val="dk1"/>
                </a:solidFill>
                <a:highlight>
                  <a:srgbClr val="F9CB9C"/>
                </a:highlight>
                <a:latin typeface="Arial"/>
                <a:ea typeface="Arial"/>
                <a:cs typeface="Arial"/>
                <a:sym typeface="Arial"/>
              </a:rPr>
              <a:t>phonic knowledge</a:t>
            </a:r>
            <a:r>
              <a:rPr lang="en-GB" sz="2400">
                <a:solidFill>
                  <a:schemeClr val="dk1"/>
                </a:solidFill>
                <a:latin typeface="Arial"/>
                <a:ea typeface="Arial"/>
                <a:cs typeface="Arial"/>
                <a:sym typeface="Arial"/>
              </a:rPr>
              <a:t> by working through the programme in groups, learning to blend and segment simple words and moving on to sentences as their confidence grows. We will be assessing them regularly to ensure that they are always being taught at their correct levels.</a:t>
            </a:r>
            <a:endParaRPr/>
          </a:p>
          <a:p>
            <a:pPr marL="0" marR="0" lvl="0" indent="0" algn="l" rtl="0">
              <a:spcBef>
                <a:spcPts val="0"/>
              </a:spcBef>
              <a:spcAft>
                <a:spcPts val="0"/>
              </a:spcAft>
              <a:buNone/>
            </a:pPr>
            <a:endParaRPr sz="2400">
              <a:solidFill>
                <a:schemeClr val="dk1"/>
              </a:solidFill>
              <a:latin typeface="Arial"/>
              <a:ea typeface="Arial"/>
              <a:cs typeface="Arial"/>
              <a:sym typeface="Arial"/>
            </a:endParaRPr>
          </a:p>
          <a:p>
            <a:pPr marL="0" marR="0" lvl="0" indent="0" algn="l" rtl="0">
              <a:spcBef>
                <a:spcPts val="0"/>
              </a:spcBef>
              <a:spcAft>
                <a:spcPts val="0"/>
              </a:spcAft>
              <a:buNone/>
            </a:pPr>
            <a:r>
              <a:rPr lang="en-GB" sz="2400">
                <a:solidFill>
                  <a:schemeClr val="dk1"/>
                </a:solidFill>
                <a:latin typeface="Arial"/>
                <a:ea typeface="Arial"/>
                <a:cs typeface="Arial"/>
                <a:sym typeface="Arial"/>
              </a:rPr>
              <a:t>As well as encouraging fluency and pace, Read, Write Inc. also encourages and develops children’s comprehension skills which will make them confident and competent readers. </a:t>
            </a:r>
            <a:endParaRPr/>
          </a:p>
          <a:p>
            <a:pPr marL="0" marR="0" lvl="0" indent="0" algn="l" rtl="0">
              <a:spcBef>
                <a:spcPts val="0"/>
              </a:spcBef>
              <a:spcAft>
                <a:spcPts val="0"/>
              </a:spcAft>
              <a:buNone/>
            </a:pPr>
            <a:endParaRPr sz="2400">
              <a:solidFill>
                <a:schemeClr val="dk1"/>
              </a:solidFill>
              <a:latin typeface="Arial"/>
              <a:ea typeface="Arial"/>
              <a:cs typeface="Arial"/>
              <a:sym typeface="Arial"/>
            </a:endParaRPr>
          </a:p>
          <a:p>
            <a:pPr marL="0" marR="0" lvl="0" indent="0" algn="l" rtl="0">
              <a:spcBef>
                <a:spcPts val="0"/>
              </a:spcBef>
              <a:spcAft>
                <a:spcPts val="0"/>
              </a:spcAft>
              <a:buNone/>
            </a:pPr>
            <a:r>
              <a:rPr lang="en-GB" sz="2400">
                <a:solidFill>
                  <a:schemeClr val="dk1"/>
                </a:solidFill>
                <a:latin typeface="Arial"/>
                <a:ea typeface="Arial"/>
                <a:cs typeface="Arial"/>
                <a:sym typeface="Arial"/>
              </a:rPr>
              <a:t>Useful website for parents</a:t>
            </a:r>
            <a:r>
              <a:rPr lang="en-GB" sz="2400" b="1">
                <a:solidFill>
                  <a:schemeClr val="dk1"/>
                </a:solidFill>
                <a:latin typeface="Arial"/>
                <a:ea typeface="Arial"/>
                <a:cs typeface="Arial"/>
                <a:sym typeface="Arial"/>
              </a:rPr>
              <a:t>- </a:t>
            </a:r>
            <a:r>
              <a:rPr lang="en-GB" sz="2400" b="1" u="sng">
                <a:solidFill>
                  <a:schemeClr val="dk1"/>
                </a:solidFill>
                <a:latin typeface="Arial"/>
                <a:ea typeface="Arial"/>
                <a:cs typeface="Arial"/>
                <a:sym typeface="Arial"/>
                <a:hlinkClick r:id="rId4">
                  <a:extLst>
                    <a:ext uri="{A12FA001-AC4F-418D-AE19-62706E023703}">
                      <ahyp:hlinkClr xmlns:ahyp="http://schemas.microsoft.com/office/drawing/2018/hyperlinkcolor" val="tx"/>
                    </a:ext>
                  </a:extLst>
                </a:hlinkClick>
              </a:rPr>
              <a:t>www.ruthmiskin.com</a:t>
            </a:r>
            <a:endParaRPr sz="2400">
              <a:solidFill>
                <a:schemeClr val="dk1"/>
              </a:solidFill>
              <a:latin typeface="Arial"/>
              <a:ea typeface="Arial"/>
              <a:cs typeface="Arial"/>
              <a:sym typeface="Arial"/>
            </a:endParaRPr>
          </a:p>
        </p:txBody>
      </p:sp>
      <p:pic>
        <p:nvPicPr>
          <p:cNvPr id="127" name="Google Shape;127;p5"/>
          <p:cNvPicPr preferRelativeResize="0"/>
          <p:nvPr/>
        </p:nvPicPr>
        <p:blipFill rotWithShape="1">
          <a:blip r:embed="rId5">
            <a:alphaModFix/>
          </a:blip>
          <a:srcRect/>
          <a:stretch/>
        </p:blipFill>
        <p:spPr>
          <a:xfrm>
            <a:off x="9075815" y="157655"/>
            <a:ext cx="2743200" cy="858253"/>
          </a:xfrm>
          <a:prstGeom prst="rect">
            <a:avLst/>
          </a:prstGeom>
          <a:noFill/>
          <a:ln>
            <a:noFill/>
          </a:ln>
        </p:spPr>
      </p:pic>
      <p:pic>
        <p:nvPicPr>
          <p:cNvPr id="3076" name="Picture 4" descr="Free Books Children'S Books photo and picture">
            <a:extLst>
              <a:ext uri="{FF2B5EF4-FFF2-40B4-BE49-F238E27FC236}">
                <a16:creationId xmlns:a16="http://schemas.microsoft.com/office/drawing/2014/main" id="{8A8CCD31-5BF2-9FC9-C4C6-09AE4F8E178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849171" y="4555705"/>
            <a:ext cx="2731272" cy="20484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13"/>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17</a:t>
            </a:fld>
            <a:endParaRPr/>
          </a:p>
        </p:txBody>
      </p:sp>
      <p:pic>
        <p:nvPicPr>
          <p:cNvPr id="224" name="Google Shape;224;p13" descr="Logo, company name&#10;&#10;Description automatically generated"/>
          <p:cNvPicPr preferRelativeResize="0"/>
          <p:nvPr/>
        </p:nvPicPr>
        <p:blipFill rotWithShape="1">
          <a:blip r:embed="rId3">
            <a:alphaModFix/>
          </a:blip>
          <a:srcRect/>
          <a:stretch/>
        </p:blipFill>
        <p:spPr>
          <a:xfrm>
            <a:off x="154324" y="5991155"/>
            <a:ext cx="1535068" cy="730320"/>
          </a:xfrm>
          <a:prstGeom prst="rect">
            <a:avLst/>
          </a:prstGeom>
          <a:noFill/>
          <a:ln>
            <a:noFill/>
          </a:ln>
        </p:spPr>
      </p:pic>
      <p:sp>
        <p:nvSpPr>
          <p:cNvPr id="225" name="Google Shape;225;p13"/>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a:solidFill>
                  <a:schemeClr val="lt1"/>
                </a:solidFill>
                <a:latin typeface="Calibri"/>
                <a:ea typeface="Calibri"/>
                <a:cs typeface="Calibri"/>
                <a:sym typeface="Calibri"/>
              </a:rPr>
              <a:t>17</a:t>
            </a:fld>
            <a:endParaRPr sz="1100" b="1">
              <a:solidFill>
                <a:schemeClr val="lt1"/>
              </a:solidFill>
              <a:latin typeface="Calibri"/>
              <a:ea typeface="Calibri"/>
              <a:cs typeface="Calibri"/>
              <a:sym typeface="Calibri"/>
            </a:endParaRPr>
          </a:p>
        </p:txBody>
      </p:sp>
      <p:sp>
        <p:nvSpPr>
          <p:cNvPr id="226" name="Google Shape;226;p13"/>
          <p:cNvSpPr txBox="1"/>
          <p:nvPr/>
        </p:nvSpPr>
        <p:spPr>
          <a:xfrm>
            <a:off x="556682" y="157154"/>
            <a:ext cx="6042436" cy="5847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4400" b="1">
                <a:solidFill>
                  <a:srgbClr val="98178D"/>
                </a:solidFill>
                <a:latin typeface="Arial"/>
                <a:ea typeface="Arial"/>
                <a:cs typeface="Arial"/>
                <a:sym typeface="Arial"/>
              </a:rPr>
              <a:t>Medical needs</a:t>
            </a:r>
            <a:endParaRPr/>
          </a:p>
        </p:txBody>
      </p:sp>
      <p:sp>
        <p:nvSpPr>
          <p:cNvPr id="227" name="Google Shape;227;p13"/>
          <p:cNvSpPr/>
          <p:nvPr/>
        </p:nvSpPr>
        <p:spPr>
          <a:xfrm>
            <a:off x="348417" y="1200936"/>
            <a:ext cx="11495165" cy="317005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dirty="0">
                <a:solidFill>
                  <a:schemeClr val="dk1"/>
                </a:solidFill>
                <a:latin typeface="Calibri"/>
                <a:ea typeface="Calibri"/>
                <a:cs typeface="Calibri"/>
                <a:sym typeface="Calibri"/>
              </a:rPr>
              <a:t>If your child has a </a:t>
            </a:r>
            <a:r>
              <a:rPr lang="en-GB" sz="2000" b="1" dirty="0">
                <a:solidFill>
                  <a:schemeClr val="dk1"/>
                </a:solidFill>
                <a:latin typeface="Calibri"/>
                <a:ea typeface="Calibri"/>
                <a:cs typeface="Calibri"/>
                <a:sym typeface="Calibri"/>
              </a:rPr>
              <a:t>medical problem or allergies</a:t>
            </a:r>
            <a:r>
              <a:rPr lang="en-GB" sz="2000" dirty="0">
                <a:solidFill>
                  <a:schemeClr val="dk1"/>
                </a:solidFill>
                <a:latin typeface="Calibri"/>
                <a:ea typeface="Calibri"/>
                <a:cs typeface="Calibri"/>
                <a:sym typeface="Calibri"/>
              </a:rPr>
              <a:t> which might affect them in school, </a:t>
            </a:r>
            <a:r>
              <a:rPr lang="en-GB" sz="2000" b="1" u="sng" dirty="0">
                <a:solidFill>
                  <a:srgbClr val="FF0000"/>
                </a:solidFill>
                <a:latin typeface="Calibri"/>
                <a:ea typeface="Calibri"/>
                <a:cs typeface="Calibri"/>
                <a:sym typeface="Calibri"/>
              </a:rPr>
              <a:t>we need to know</a:t>
            </a:r>
            <a:r>
              <a:rPr lang="en-GB" sz="2000" dirty="0">
                <a:solidFill>
                  <a:schemeClr val="dk1"/>
                </a:solidFill>
                <a:latin typeface="Calibri"/>
                <a:ea typeface="Calibri"/>
                <a:cs typeface="Calibri"/>
                <a:sym typeface="Calibri"/>
              </a:rPr>
              <a:t>. It will help us ensure, for example, that any cooking ingredients used are suitable for all the children. </a:t>
            </a:r>
            <a:endParaRPr dirty="0"/>
          </a:p>
          <a:p>
            <a:pPr marL="0" marR="0" lvl="0" indent="0" algn="l" rtl="0">
              <a:spcBef>
                <a:spcPts val="0"/>
              </a:spcBef>
              <a:spcAft>
                <a:spcPts val="0"/>
              </a:spcAft>
              <a:buNone/>
            </a:pPr>
            <a:endParaRPr sz="20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2000" dirty="0">
                <a:solidFill>
                  <a:schemeClr val="dk1"/>
                </a:solidFill>
                <a:latin typeface="Calibri"/>
                <a:ea typeface="Calibri"/>
                <a:cs typeface="Calibri"/>
                <a:sym typeface="Calibri"/>
              </a:rPr>
              <a:t>If your child uses an inhaler, we will need one that can be kept in school. </a:t>
            </a:r>
            <a:endParaRPr dirty="0"/>
          </a:p>
          <a:p>
            <a:pPr marL="0" marR="0" lvl="0" indent="0" algn="l" rtl="0">
              <a:spcBef>
                <a:spcPts val="0"/>
              </a:spcBef>
              <a:spcAft>
                <a:spcPts val="0"/>
              </a:spcAft>
              <a:buNone/>
            </a:pPr>
            <a:endParaRPr sz="20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2000" dirty="0">
                <a:solidFill>
                  <a:schemeClr val="dk1"/>
                </a:solidFill>
                <a:latin typeface="Calibri"/>
                <a:ea typeface="Calibri"/>
                <a:cs typeface="Calibri"/>
                <a:sym typeface="Calibri"/>
              </a:rPr>
              <a:t>Inhalers are kept securely in the medical room and children use them under the supervision of the school staff.  We must have a letter from GP giving precise instructions of dosage. </a:t>
            </a:r>
            <a:endParaRPr dirty="0"/>
          </a:p>
          <a:p>
            <a:pPr marL="0" marR="0" lvl="0" indent="0" algn="l" rtl="0">
              <a:spcBef>
                <a:spcPts val="0"/>
              </a:spcBef>
              <a:spcAft>
                <a:spcPts val="0"/>
              </a:spcAft>
              <a:buNone/>
            </a:pPr>
            <a:endParaRPr sz="20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2000" b="1" u="sng" dirty="0">
                <a:solidFill>
                  <a:srgbClr val="FF0000"/>
                </a:solidFill>
                <a:latin typeface="Calibri"/>
                <a:ea typeface="Calibri"/>
                <a:cs typeface="Calibri"/>
                <a:sym typeface="Calibri"/>
              </a:rPr>
              <a:t>Please note</a:t>
            </a:r>
            <a:r>
              <a:rPr lang="en-GB" sz="2000" b="1" dirty="0">
                <a:solidFill>
                  <a:srgbClr val="FF0000"/>
                </a:solidFill>
                <a:latin typeface="Calibri"/>
                <a:ea typeface="Calibri"/>
                <a:cs typeface="Calibri"/>
                <a:sym typeface="Calibri"/>
              </a:rPr>
              <a:t> </a:t>
            </a:r>
            <a:r>
              <a:rPr lang="en-GB" sz="2000" dirty="0">
                <a:solidFill>
                  <a:schemeClr val="dk1"/>
                </a:solidFill>
                <a:latin typeface="Calibri"/>
                <a:ea typeface="Calibri"/>
                <a:cs typeface="Calibri"/>
                <a:sym typeface="Calibri"/>
              </a:rPr>
              <a:t>that medication is not administered by staff, unless it is part of an emergency care plan which has been agreed by the headteacher. </a:t>
            </a:r>
            <a:endParaRPr dirty="0"/>
          </a:p>
        </p:txBody>
      </p:sp>
      <p:pic>
        <p:nvPicPr>
          <p:cNvPr id="228" name="Google Shape;228;p13"/>
          <p:cNvPicPr preferRelativeResize="0"/>
          <p:nvPr/>
        </p:nvPicPr>
        <p:blipFill rotWithShape="1">
          <a:blip r:embed="rId4">
            <a:alphaModFix/>
          </a:blip>
          <a:srcRect/>
          <a:stretch/>
        </p:blipFill>
        <p:spPr>
          <a:xfrm>
            <a:off x="740979" y="262607"/>
            <a:ext cx="630621" cy="584774"/>
          </a:xfrm>
          <a:prstGeom prst="rect">
            <a:avLst/>
          </a:prstGeom>
          <a:noFill/>
          <a:ln>
            <a:noFill/>
          </a:ln>
        </p:spPr>
      </p:pic>
      <p:pic>
        <p:nvPicPr>
          <p:cNvPr id="229" name="Google Shape;229;p13"/>
          <p:cNvPicPr preferRelativeResize="0"/>
          <p:nvPr/>
        </p:nvPicPr>
        <p:blipFill rotWithShape="1">
          <a:blip r:embed="rId4">
            <a:alphaModFix/>
          </a:blip>
          <a:srcRect/>
          <a:stretch/>
        </p:blipFill>
        <p:spPr>
          <a:xfrm>
            <a:off x="5835522" y="258550"/>
            <a:ext cx="630621" cy="584774"/>
          </a:xfrm>
          <a:prstGeom prst="rect">
            <a:avLst/>
          </a:prstGeom>
          <a:noFill/>
          <a:ln>
            <a:noFill/>
          </a:ln>
        </p:spPr>
      </p:pic>
      <p:sp>
        <p:nvSpPr>
          <p:cNvPr id="230" name="Google Shape;230;p13"/>
          <p:cNvSpPr/>
          <p:nvPr/>
        </p:nvSpPr>
        <p:spPr>
          <a:xfrm>
            <a:off x="5562600" y="6033149"/>
            <a:ext cx="6096000"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i="1">
                <a:solidFill>
                  <a:schemeClr val="dk1"/>
                </a:solidFill>
                <a:latin typeface="Arial"/>
                <a:ea typeface="Arial"/>
                <a:cs typeface="Arial"/>
                <a:sym typeface="Arial"/>
              </a:rPr>
              <a:t>Please make sure that we have an up to date contact number in case we need to get hold of you.</a:t>
            </a:r>
            <a:endParaRPr sz="1800" i="1">
              <a:solidFill>
                <a:schemeClr val="dk1"/>
              </a:solidFill>
              <a:latin typeface="Calibri"/>
              <a:ea typeface="Calibri"/>
              <a:cs typeface="Calibri"/>
              <a:sym typeface="Calibri"/>
            </a:endParaRPr>
          </a:p>
        </p:txBody>
      </p:sp>
      <p:pic>
        <p:nvPicPr>
          <p:cNvPr id="233" name="Google Shape;233;p13"/>
          <p:cNvPicPr preferRelativeResize="0"/>
          <p:nvPr/>
        </p:nvPicPr>
        <p:blipFill rotWithShape="1">
          <a:blip r:embed="rId5">
            <a:alphaModFix/>
          </a:blip>
          <a:srcRect/>
          <a:stretch/>
        </p:blipFill>
        <p:spPr>
          <a:xfrm>
            <a:off x="9078686" y="293996"/>
            <a:ext cx="2743200" cy="858253"/>
          </a:xfrm>
          <a:prstGeom prst="rect">
            <a:avLst/>
          </a:prstGeom>
          <a:noFill/>
          <a:ln>
            <a:noFill/>
          </a:ln>
        </p:spPr>
      </p:pic>
      <p:pic>
        <p:nvPicPr>
          <p:cNvPr id="5" name="Picture 4">
            <a:extLst>
              <a:ext uri="{FF2B5EF4-FFF2-40B4-BE49-F238E27FC236}">
                <a16:creationId xmlns:a16="http://schemas.microsoft.com/office/drawing/2014/main" id="{4B65D56E-73D0-B9D9-C811-714F77F99FD2}"/>
              </a:ext>
            </a:extLst>
          </p:cNvPr>
          <p:cNvPicPr>
            <a:picLocks noChangeAspect="1"/>
          </p:cNvPicPr>
          <p:nvPr/>
        </p:nvPicPr>
        <p:blipFill>
          <a:blip r:embed="rId6"/>
          <a:stretch>
            <a:fillRect/>
          </a:stretch>
        </p:blipFill>
        <p:spPr>
          <a:xfrm>
            <a:off x="3368604" y="4497591"/>
            <a:ext cx="1648639" cy="2223884"/>
          </a:xfrm>
          <a:prstGeom prst="rect">
            <a:avLst/>
          </a:prstGeom>
        </p:spPr>
      </p:pic>
      <p:pic>
        <p:nvPicPr>
          <p:cNvPr id="13" name="Picture 12">
            <a:extLst>
              <a:ext uri="{FF2B5EF4-FFF2-40B4-BE49-F238E27FC236}">
                <a16:creationId xmlns:a16="http://schemas.microsoft.com/office/drawing/2014/main" id="{FF79CE47-6536-5B24-CAC8-20B3B33C0FA2}"/>
              </a:ext>
            </a:extLst>
          </p:cNvPr>
          <p:cNvPicPr>
            <a:picLocks noChangeAspect="1"/>
          </p:cNvPicPr>
          <p:nvPr/>
        </p:nvPicPr>
        <p:blipFill>
          <a:blip r:embed="rId7"/>
          <a:stretch>
            <a:fillRect/>
          </a:stretch>
        </p:blipFill>
        <p:spPr>
          <a:xfrm>
            <a:off x="6978396" y="4061652"/>
            <a:ext cx="2951988" cy="1971497"/>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12"/>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18</a:t>
            </a:fld>
            <a:endParaRPr/>
          </a:p>
        </p:txBody>
      </p:sp>
      <p:pic>
        <p:nvPicPr>
          <p:cNvPr id="211" name="Google Shape;211;p12" descr="Logo, company name&#10;&#10;Description automatically generated"/>
          <p:cNvPicPr preferRelativeResize="0"/>
          <p:nvPr/>
        </p:nvPicPr>
        <p:blipFill rotWithShape="1">
          <a:blip r:embed="rId3">
            <a:alphaModFix/>
          </a:blip>
          <a:srcRect/>
          <a:stretch/>
        </p:blipFill>
        <p:spPr>
          <a:xfrm>
            <a:off x="154324" y="5991155"/>
            <a:ext cx="1535068" cy="730320"/>
          </a:xfrm>
          <a:prstGeom prst="rect">
            <a:avLst/>
          </a:prstGeom>
          <a:noFill/>
          <a:ln>
            <a:noFill/>
          </a:ln>
        </p:spPr>
      </p:pic>
      <p:sp>
        <p:nvSpPr>
          <p:cNvPr id="212" name="Google Shape;212;p12"/>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a:solidFill>
                  <a:schemeClr val="lt1"/>
                </a:solidFill>
                <a:latin typeface="Calibri"/>
                <a:ea typeface="Calibri"/>
                <a:cs typeface="Calibri"/>
                <a:sym typeface="Calibri"/>
              </a:rPr>
              <a:t>18</a:t>
            </a:fld>
            <a:endParaRPr sz="1100" b="1">
              <a:solidFill>
                <a:schemeClr val="lt1"/>
              </a:solidFill>
              <a:latin typeface="Calibri"/>
              <a:ea typeface="Calibri"/>
              <a:cs typeface="Calibri"/>
              <a:sym typeface="Calibri"/>
            </a:endParaRPr>
          </a:p>
        </p:txBody>
      </p:sp>
      <p:sp>
        <p:nvSpPr>
          <p:cNvPr id="213" name="Google Shape;213;p12"/>
          <p:cNvSpPr txBox="1"/>
          <p:nvPr/>
        </p:nvSpPr>
        <p:spPr>
          <a:xfrm>
            <a:off x="556682" y="157154"/>
            <a:ext cx="6042436" cy="5847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4800" b="1">
                <a:solidFill>
                  <a:srgbClr val="98178D"/>
                </a:solidFill>
                <a:latin typeface="Arial"/>
                <a:ea typeface="Arial"/>
                <a:cs typeface="Arial"/>
                <a:sym typeface="Arial"/>
              </a:rPr>
              <a:t>First Aid </a:t>
            </a:r>
            <a:endParaRPr/>
          </a:p>
        </p:txBody>
      </p:sp>
      <p:sp>
        <p:nvSpPr>
          <p:cNvPr id="214" name="Google Shape;214;p12"/>
          <p:cNvSpPr/>
          <p:nvPr/>
        </p:nvSpPr>
        <p:spPr>
          <a:xfrm>
            <a:off x="154324" y="1174537"/>
            <a:ext cx="11828126" cy="26955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dirty="0">
                <a:solidFill>
                  <a:schemeClr val="dk1"/>
                </a:solidFill>
                <a:latin typeface="Arial"/>
                <a:ea typeface="Arial"/>
                <a:cs typeface="Arial"/>
                <a:sym typeface="Arial"/>
              </a:rPr>
              <a:t>Whilst we do everything we can to make sure that they are safe, children do fall over and getting the occasional bruise is part of growing up! </a:t>
            </a:r>
            <a:endParaRPr dirty="0"/>
          </a:p>
          <a:p>
            <a:pPr marL="0" marR="0" lvl="0" indent="0" algn="l" rtl="0">
              <a:spcBef>
                <a:spcPts val="700"/>
              </a:spcBef>
              <a:spcAft>
                <a:spcPts val="0"/>
              </a:spcAft>
              <a:buNone/>
            </a:pPr>
            <a:endParaRPr sz="2000" dirty="0">
              <a:solidFill>
                <a:schemeClr val="dk1"/>
              </a:solidFill>
              <a:latin typeface="Arial"/>
              <a:ea typeface="Arial"/>
              <a:cs typeface="Arial"/>
              <a:sym typeface="Arial"/>
            </a:endParaRPr>
          </a:p>
          <a:p>
            <a:pPr marL="0" marR="0" lvl="0" indent="0" algn="l" rtl="0">
              <a:spcBef>
                <a:spcPts val="700"/>
              </a:spcBef>
              <a:spcAft>
                <a:spcPts val="0"/>
              </a:spcAft>
              <a:buNone/>
            </a:pPr>
            <a:r>
              <a:rPr lang="en-GB" sz="2000" dirty="0">
                <a:solidFill>
                  <a:schemeClr val="dk1"/>
                </a:solidFill>
                <a:latin typeface="Arial"/>
                <a:ea typeface="Arial"/>
                <a:cs typeface="Arial"/>
                <a:sym typeface="Arial"/>
              </a:rPr>
              <a:t>Our staff are trained to attend to the children and will treat all bumps and bruises. </a:t>
            </a:r>
            <a:endParaRPr dirty="0"/>
          </a:p>
          <a:p>
            <a:pPr marL="0" marR="0" lvl="0" indent="0" algn="l" rtl="0">
              <a:spcBef>
                <a:spcPts val="700"/>
              </a:spcBef>
              <a:spcAft>
                <a:spcPts val="0"/>
              </a:spcAft>
              <a:buNone/>
            </a:pPr>
            <a:endParaRPr sz="2000" dirty="0">
              <a:solidFill>
                <a:schemeClr val="dk1"/>
              </a:solidFill>
              <a:latin typeface="Arial"/>
              <a:ea typeface="Arial"/>
              <a:cs typeface="Arial"/>
              <a:sym typeface="Arial"/>
            </a:endParaRPr>
          </a:p>
          <a:p>
            <a:pPr marL="0" marR="0" lvl="0" indent="0" algn="l" rtl="0">
              <a:spcBef>
                <a:spcPts val="700"/>
              </a:spcBef>
              <a:spcAft>
                <a:spcPts val="0"/>
              </a:spcAft>
              <a:buNone/>
            </a:pPr>
            <a:r>
              <a:rPr lang="en-GB" sz="2000" dirty="0">
                <a:solidFill>
                  <a:schemeClr val="dk1"/>
                </a:solidFill>
                <a:latin typeface="Arial"/>
                <a:ea typeface="Arial"/>
                <a:cs typeface="Arial"/>
                <a:sym typeface="Arial"/>
              </a:rPr>
              <a:t>If a child has bumped their head, you will receive a call from a member of staff to make you aware.</a:t>
            </a:r>
            <a:endParaRPr dirty="0"/>
          </a:p>
          <a:p>
            <a:pPr marL="0" marR="0" lvl="0" indent="0" algn="l" rtl="0">
              <a:spcBef>
                <a:spcPts val="700"/>
              </a:spcBef>
              <a:spcAft>
                <a:spcPts val="0"/>
              </a:spcAft>
              <a:buNone/>
            </a:pPr>
            <a:r>
              <a:rPr lang="en-GB" sz="2000" dirty="0">
                <a:solidFill>
                  <a:schemeClr val="dk1"/>
                </a:solidFill>
                <a:latin typeface="Arial"/>
                <a:ea typeface="Arial"/>
                <a:cs typeface="Arial"/>
                <a:sym typeface="Arial"/>
              </a:rPr>
              <a:t> </a:t>
            </a:r>
            <a:endParaRPr dirty="0"/>
          </a:p>
        </p:txBody>
      </p:sp>
      <p:pic>
        <p:nvPicPr>
          <p:cNvPr id="216" name="Google Shape;216;p12"/>
          <p:cNvPicPr preferRelativeResize="0"/>
          <p:nvPr/>
        </p:nvPicPr>
        <p:blipFill rotWithShape="1">
          <a:blip r:embed="rId4">
            <a:alphaModFix/>
          </a:blip>
          <a:srcRect/>
          <a:stretch/>
        </p:blipFill>
        <p:spPr>
          <a:xfrm>
            <a:off x="740979" y="262607"/>
            <a:ext cx="630621" cy="584774"/>
          </a:xfrm>
          <a:prstGeom prst="rect">
            <a:avLst/>
          </a:prstGeom>
          <a:noFill/>
          <a:ln>
            <a:noFill/>
          </a:ln>
        </p:spPr>
      </p:pic>
      <p:pic>
        <p:nvPicPr>
          <p:cNvPr id="217" name="Google Shape;217;p12"/>
          <p:cNvPicPr preferRelativeResize="0"/>
          <p:nvPr/>
        </p:nvPicPr>
        <p:blipFill rotWithShape="1">
          <a:blip r:embed="rId4">
            <a:alphaModFix/>
          </a:blip>
          <a:srcRect/>
          <a:stretch/>
        </p:blipFill>
        <p:spPr>
          <a:xfrm>
            <a:off x="5835522" y="258550"/>
            <a:ext cx="630621" cy="584774"/>
          </a:xfrm>
          <a:prstGeom prst="rect">
            <a:avLst/>
          </a:prstGeom>
          <a:noFill/>
          <a:ln>
            <a:noFill/>
          </a:ln>
        </p:spPr>
      </p:pic>
      <p:pic>
        <p:nvPicPr>
          <p:cNvPr id="218" name="Google Shape;218;p12"/>
          <p:cNvPicPr preferRelativeResize="0"/>
          <p:nvPr/>
        </p:nvPicPr>
        <p:blipFill rotWithShape="1">
          <a:blip r:embed="rId5">
            <a:alphaModFix/>
          </a:blip>
          <a:srcRect/>
          <a:stretch/>
        </p:blipFill>
        <p:spPr>
          <a:xfrm>
            <a:off x="9078686" y="293996"/>
            <a:ext cx="2743200" cy="858253"/>
          </a:xfrm>
          <a:prstGeom prst="rect">
            <a:avLst/>
          </a:prstGeom>
          <a:noFill/>
          <a:ln>
            <a:noFill/>
          </a:ln>
        </p:spPr>
      </p:pic>
      <p:pic>
        <p:nvPicPr>
          <p:cNvPr id="5122" name="Picture 2" descr="Free A brown teddy bear with bandages, depicting a playful take on injury recovery in a minimalist setting. Stock Photo">
            <a:extLst>
              <a:ext uri="{FF2B5EF4-FFF2-40B4-BE49-F238E27FC236}">
                <a16:creationId xmlns:a16="http://schemas.microsoft.com/office/drawing/2014/main" id="{D6A472BD-BB3C-C6D6-27B2-E5621D6B708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35477" y="3630425"/>
            <a:ext cx="3665819" cy="296560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19</a:t>
            </a:fld>
            <a:endParaRPr lang="en-US"/>
          </a:p>
        </p:txBody>
      </p:sp>
      <p:pic>
        <p:nvPicPr>
          <p:cNvPr id="5" name="Picture 4" descr="Logo, company name&#10;&#10;Description automatically generated">
            <a:extLst>
              <a:ext uri="{FF2B5EF4-FFF2-40B4-BE49-F238E27FC236}">
                <a16:creationId xmlns:a16="http://schemas.microsoft.com/office/drawing/2014/main" id="{31871E49-2CEE-C440-AE4F-1C774D7045D0}"/>
              </a:ext>
            </a:extLst>
          </p:cNvPr>
          <p:cNvPicPr>
            <a:picLocks noChangeAspect="1"/>
          </p:cNvPicPr>
          <p:nvPr/>
        </p:nvPicPr>
        <p:blipFill>
          <a:blip r:embed="rId2"/>
          <a:stretch>
            <a:fillRect/>
          </a:stretch>
        </p:blipFill>
        <p:spPr>
          <a:xfrm>
            <a:off x="154324" y="5991155"/>
            <a:ext cx="1535068" cy="730320"/>
          </a:xfrm>
          <a:prstGeom prst="rect">
            <a:avLst/>
          </a:prstGeom>
        </p:spPr>
      </p:pic>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19</a:t>
            </a:fld>
            <a:endParaRPr lang="en-US" sz="1100" b="1">
              <a:solidFill>
                <a:schemeClr val="bg1"/>
              </a:solidFill>
            </a:endParaRPr>
          </a:p>
        </p:txBody>
      </p:sp>
      <p:sp>
        <p:nvSpPr>
          <p:cNvPr id="14" name="Google Shape;130;p15">
            <a:extLst>
              <a:ext uri="{FF2B5EF4-FFF2-40B4-BE49-F238E27FC236}">
                <a16:creationId xmlns:a16="http://schemas.microsoft.com/office/drawing/2014/main" id="{EC7103F3-6980-EC44-854B-A6952906B6D4}"/>
              </a:ext>
            </a:extLst>
          </p:cNvPr>
          <p:cNvSpPr txBox="1"/>
          <p:nvPr/>
        </p:nvSpPr>
        <p:spPr>
          <a:xfrm>
            <a:off x="556682" y="157154"/>
            <a:ext cx="6042436" cy="584700"/>
          </a:xfrm>
          <a:prstGeom prst="rect">
            <a:avLst/>
          </a:prstGeom>
          <a:noFill/>
          <a:ln>
            <a:noFill/>
          </a:ln>
        </p:spPr>
        <p:txBody>
          <a:bodyPr spcFirstLastPara="1" wrap="square" lIns="91425" tIns="45700" rIns="91425" bIns="45700" anchor="t" anchorCtr="0">
            <a:noAutofit/>
          </a:bodyPr>
          <a:lstStyle/>
          <a:p>
            <a:pPr algn="ctr"/>
            <a:endParaRPr lang="en-GB" sz="1100" b="1">
              <a:solidFill>
                <a:srgbClr val="98178D"/>
              </a:solidFill>
              <a:latin typeface="Arial" panose="020B0604020202020204" pitchFamily="34" charset="0"/>
              <a:cs typeface="Arial" panose="020B0604020202020204" pitchFamily="34" charset="0"/>
            </a:endParaRPr>
          </a:p>
        </p:txBody>
      </p:sp>
      <p:sp>
        <p:nvSpPr>
          <p:cNvPr id="12" name="Google Shape;174;p19">
            <a:extLst>
              <a:ext uri="{FF2B5EF4-FFF2-40B4-BE49-F238E27FC236}">
                <a16:creationId xmlns:a16="http://schemas.microsoft.com/office/drawing/2014/main" id="{A5630CC6-59FF-254C-8AA4-4E61F568DD96}"/>
              </a:ext>
            </a:extLst>
          </p:cNvPr>
          <p:cNvSpPr/>
          <p:nvPr/>
        </p:nvSpPr>
        <p:spPr>
          <a:xfrm>
            <a:off x="0" y="98225"/>
            <a:ext cx="7248797" cy="779510"/>
          </a:xfrm>
          <a:prstGeom prst="rect">
            <a:avLst/>
          </a:prstGeom>
          <a:noFill/>
          <a:ln>
            <a:noFill/>
          </a:ln>
        </p:spPr>
        <p:txBody>
          <a:bodyPr spcFirstLastPara="1" wrap="square" lIns="91425" tIns="45700" rIns="91425" bIns="45700" anchor="t" anchorCtr="0">
            <a:noAutofit/>
          </a:bodyPr>
          <a:lstStyle/>
          <a:p>
            <a:pPr algn="ctr"/>
            <a:r>
              <a:rPr lang="en-GB" sz="4800" b="1">
                <a:solidFill>
                  <a:srgbClr val="7030A0"/>
                </a:solidFill>
                <a:latin typeface="Berlin Sans FB"/>
                <a:cs typeface="Arial"/>
              </a:rPr>
              <a:t>How to support?</a:t>
            </a:r>
          </a:p>
        </p:txBody>
      </p:sp>
      <p:sp>
        <p:nvSpPr>
          <p:cNvPr id="3" name="Rectangle 2">
            <a:extLst>
              <a:ext uri="{FF2B5EF4-FFF2-40B4-BE49-F238E27FC236}">
                <a16:creationId xmlns:a16="http://schemas.microsoft.com/office/drawing/2014/main" id="{80DA0FF3-DDA9-3541-A030-E50D85689C46}"/>
              </a:ext>
            </a:extLst>
          </p:cNvPr>
          <p:cNvSpPr/>
          <p:nvPr/>
        </p:nvSpPr>
        <p:spPr>
          <a:xfrm>
            <a:off x="572120" y="861514"/>
            <a:ext cx="10524565" cy="5940088"/>
          </a:xfrm>
          <a:prstGeom prst="rect">
            <a:avLst/>
          </a:prstGeom>
        </p:spPr>
        <p:txBody>
          <a:bodyPr wrap="square" lIns="91440" tIns="45720" rIns="91440" bIns="45720" anchor="t">
            <a:spAutoFit/>
          </a:bodyPr>
          <a:lstStyle/>
          <a:p>
            <a:pPr marL="285750" indent="-317500">
              <a:buClr>
                <a:schemeClr val="dk1"/>
              </a:buClr>
              <a:buSzPts val="1900"/>
              <a:buFont typeface="Wingdings" pitchFamily="2" charset="2"/>
              <a:buChar char="v"/>
            </a:pPr>
            <a:r>
              <a:rPr lang="en-GB" sz="2000" u="sng">
                <a:solidFill>
                  <a:schemeClr val="dk1"/>
                </a:solidFill>
                <a:ea typeface="Arial"/>
                <a:cs typeface="Arial"/>
                <a:sym typeface="Arial"/>
              </a:rPr>
              <a:t>Read</a:t>
            </a:r>
            <a:r>
              <a:rPr lang="en-GB" sz="2000">
                <a:solidFill>
                  <a:schemeClr val="dk1"/>
                </a:solidFill>
                <a:ea typeface="Arial"/>
                <a:cs typeface="Arial"/>
                <a:sym typeface="Arial"/>
              </a:rPr>
              <a:t> with or to your child </a:t>
            </a:r>
            <a:r>
              <a:rPr lang="en-GB" sz="2000" b="1">
                <a:solidFill>
                  <a:schemeClr val="dk1"/>
                </a:solidFill>
                <a:ea typeface="Arial"/>
                <a:cs typeface="Arial"/>
                <a:sym typeface="Arial"/>
              </a:rPr>
              <a:t>every day and</a:t>
            </a:r>
            <a:r>
              <a:rPr lang="en-GB" sz="2000">
                <a:solidFill>
                  <a:schemeClr val="dk1"/>
                </a:solidFill>
                <a:ea typeface="Arial"/>
                <a:cs typeface="Arial"/>
                <a:sym typeface="Arial"/>
              </a:rPr>
              <a:t> complete the orange reading record.</a:t>
            </a:r>
            <a:endParaRPr lang="en-GB" sz="2000" b="1">
              <a:solidFill>
                <a:schemeClr val="dk1"/>
              </a:solidFill>
              <a:ea typeface="Arial"/>
              <a:cs typeface="Arial"/>
            </a:endParaRPr>
          </a:p>
          <a:p>
            <a:pPr>
              <a:buClr>
                <a:srgbClr val="000000"/>
              </a:buClr>
              <a:buSzPts val="1900"/>
            </a:pPr>
            <a:endParaRPr lang="en-GB" sz="2000">
              <a:solidFill>
                <a:srgbClr val="7030A0"/>
              </a:solidFill>
              <a:ea typeface="Arial"/>
              <a:cs typeface="Arial"/>
            </a:endParaRPr>
          </a:p>
          <a:p>
            <a:pPr marL="285750" indent="-317500">
              <a:buClr>
                <a:schemeClr val="dk1"/>
              </a:buClr>
              <a:buSzPts val="1900"/>
              <a:buFont typeface="Wingdings" pitchFamily="2" charset="2"/>
              <a:buChar char="v"/>
            </a:pPr>
            <a:r>
              <a:rPr lang="en-GB" sz="2000" u="sng">
                <a:solidFill>
                  <a:srgbClr val="7030A0"/>
                </a:solidFill>
                <a:ea typeface="Arial"/>
                <a:cs typeface="Arial"/>
                <a:sym typeface="Arial"/>
              </a:rPr>
              <a:t>Talk</a:t>
            </a:r>
            <a:r>
              <a:rPr lang="en-GB" sz="2000">
                <a:solidFill>
                  <a:srgbClr val="7030A0"/>
                </a:solidFill>
                <a:ea typeface="Arial"/>
                <a:cs typeface="Arial"/>
                <a:sym typeface="Arial"/>
              </a:rPr>
              <a:t> to your child about their school day. Discuss things that they see around them and extend their vocabulary. </a:t>
            </a:r>
            <a:endParaRPr lang="en-GB" sz="2000">
              <a:solidFill>
                <a:srgbClr val="7030A0"/>
              </a:solidFill>
              <a:cs typeface="Arial" panose="020B0604020202020204" pitchFamily="34" charset="0"/>
            </a:endParaRPr>
          </a:p>
          <a:p>
            <a:pPr marL="374650" lvl="0" indent="-285750">
              <a:buClr>
                <a:schemeClr val="dk1"/>
              </a:buClr>
              <a:buSzPts val="1400"/>
              <a:buFont typeface="Wingdings" pitchFamily="2" charset="2"/>
              <a:buChar char="v"/>
            </a:pPr>
            <a:endParaRPr lang="en-GB" sz="2000">
              <a:solidFill>
                <a:schemeClr val="dk1"/>
              </a:solidFill>
              <a:ea typeface="Arial"/>
              <a:cs typeface="Arial" panose="020B0604020202020204" pitchFamily="34" charset="0"/>
            </a:endParaRPr>
          </a:p>
          <a:p>
            <a:pPr marL="285750" lvl="0" indent="-317500">
              <a:buClr>
                <a:schemeClr val="dk1"/>
              </a:buClr>
              <a:buSzPts val="1900"/>
              <a:buFont typeface="Wingdings" pitchFamily="2" charset="2"/>
              <a:buChar char="v"/>
            </a:pPr>
            <a:r>
              <a:rPr lang="en-GB" sz="2000">
                <a:solidFill>
                  <a:schemeClr val="dk1"/>
                </a:solidFill>
                <a:ea typeface="Arial"/>
                <a:cs typeface="Arial"/>
                <a:sym typeface="Arial"/>
              </a:rPr>
              <a:t>Make a commitment to </a:t>
            </a:r>
            <a:r>
              <a:rPr lang="en-GB" sz="2000" u="sng">
                <a:solidFill>
                  <a:schemeClr val="dk1"/>
                </a:solidFill>
                <a:ea typeface="Arial"/>
                <a:cs typeface="Arial"/>
                <a:sym typeface="Arial"/>
              </a:rPr>
              <a:t>attend</a:t>
            </a:r>
            <a:r>
              <a:rPr lang="en-GB" sz="2000">
                <a:solidFill>
                  <a:schemeClr val="dk1"/>
                </a:solidFill>
                <a:ea typeface="Arial"/>
                <a:cs typeface="Arial"/>
                <a:sym typeface="Arial"/>
              </a:rPr>
              <a:t> Parents’ Evenings and Open Days, coffee mornings and workshops.</a:t>
            </a:r>
            <a:endParaRPr lang="en-GB" sz="2000">
              <a:solidFill>
                <a:schemeClr val="dk1"/>
              </a:solidFill>
              <a:ea typeface="Arial"/>
              <a:cs typeface="Arial"/>
            </a:endParaRPr>
          </a:p>
          <a:p>
            <a:pPr marL="374650" lvl="0" indent="-285750">
              <a:buClr>
                <a:schemeClr val="dk1"/>
              </a:buClr>
              <a:buSzPts val="1400"/>
              <a:buFont typeface="Wingdings" pitchFamily="2" charset="2"/>
              <a:buChar char="v"/>
            </a:pPr>
            <a:endParaRPr lang="en-GB" sz="2000">
              <a:solidFill>
                <a:schemeClr val="dk1"/>
              </a:solidFill>
              <a:ea typeface="Arial"/>
              <a:cs typeface="Arial" panose="020B0604020202020204" pitchFamily="34" charset="0"/>
            </a:endParaRPr>
          </a:p>
          <a:p>
            <a:pPr marL="285750" indent="-317500">
              <a:buClr>
                <a:schemeClr val="dk1"/>
              </a:buClr>
              <a:buSzPts val="1900"/>
              <a:buFont typeface="Wingdings" pitchFamily="2" charset="2"/>
              <a:buChar char="v"/>
            </a:pPr>
            <a:r>
              <a:rPr lang="en-GB" sz="2000">
                <a:solidFill>
                  <a:srgbClr val="7030A0"/>
                </a:solidFill>
                <a:ea typeface="Arial"/>
                <a:cs typeface="Arial"/>
                <a:sym typeface="Arial"/>
              </a:rPr>
              <a:t>If there are concerns over your child’s behaviour or how they settle in, </a:t>
            </a:r>
            <a:r>
              <a:rPr lang="en-GB" sz="2000" u="sng">
                <a:solidFill>
                  <a:srgbClr val="7030A0"/>
                </a:solidFill>
                <a:ea typeface="Arial"/>
                <a:cs typeface="Arial"/>
                <a:sym typeface="Arial"/>
              </a:rPr>
              <a:t>work</a:t>
            </a:r>
            <a:r>
              <a:rPr lang="en-GB" sz="2000">
                <a:solidFill>
                  <a:srgbClr val="7030A0"/>
                </a:solidFill>
                <a:ea typeface="Arial"/>
                <a:cs typeface="Arial"/>
                <a:sym typeface="Arial"/>
              </a:rPr>
              <a:t> with the school and </a:t>
            </a:r>
            <a:r>
              <a:rPr lang="en-GB" sz="2000" u="sng">
                <a:solidFill>
                  <a:srgbClr val="7030A0"/>
                </a:solidFill>
                <a:ea typeface="Arial"/>
                <a:cs typeface="Arial"/>
                <a:sym typeface="Arial"/>
              </a:rPr>
              <a:t>support</a:t>
            </a:r>
            <a:r>
              <a:rPr lang="en-GB" sz="2000">
                <a:solidFill>
                  <a:srgbClr val="7030A0"/>
                </a:solidFill>
                <a:ea typeface="Arial"/>
                <a:cs typeface="Arial"/>
                <a:sym typeface="Arial"/>
              </a:rPr>
              <a:t> class teacher by providing consistent messages between school and home. </a:t>
            </a:r>
            <a:endParaRPr lang="en-GB" sz="2000">
              <a:solidFill>
                <a:srgbClr val="7030A0"/>
              </a:solidFill>
              <a:cs typeface="Arial" panose="020B0604020202020204" pitchFamily="34" charset="0"/>
            </a:endParaRPr>
          </a:p>
          <a:p>
            <a:pPr marL="285750" lvl="0" indent="-285750">
              <a:buClr>
                <a:schemeClr val="dk1"/>
              </a:buClr>
              <a:buSzPts val="1400"/>
              <a:buFont typeface="Wingdings" pitchFamily="2" charset="2"/>
              <a:buChar char="v"/>
            </a:pPr>
            <a:endParaRPr lang="en-GB" sz="2000">
              <a:solidFill>
                <a:schemeClr val="dk1"/>
              </a:solidFill>
              <a:ea typeface="Arial"/>
              <a:cs typeface="Arial" panose="020B0604020202020204" pitchFamily="34" charset="0"/>
            </a:endParaRPr>
          </a:p>
          <a:p>
            <a:pPr marL="285750" lvl="0" indent="-292100">
              <a:buClr>
                <a:schemeClr val="dk1"/>
              </a:buClr>
              <a:buSzPts val="1900"/>
              <a:buFont typeface="Wingdings" pitchFamily="2" charset="2"/>
              <a:buChar char="v"/>
            </a:pPr>
            <a:r>
              <a:rPr lang="en-GB" sz="2000">
                <a:solidFill>
                  <a:schemeClr val="dk1"/>
                </a:solidFill>
                <a:ea typeface="Arial"/>
                <a:cs typeface="Arial"/>
                <a:sym typeface="Arial"/>
              </a:rPr>
              <a:t>Make sure your child has good </a:t>
            </a:r>
            <a:r>
              <a:rPr lang="en-GB" sz="2000" u="sng">
                <a:solidFill>
                  <a:schemeClr val="dk1"/>
                </a:solidFill>
                <a:ea typeface="Arial"/>
                <a:cs typeface="Arial"/>
                <a:sym typeface="Arial"/>
              </a:rPr>
              <a:t>attendance</a:t>
            </a:r>
            <a:r>
              <a:rPr lang="en-GB" sz="2000">
                <a:solidFill>
                  <a:schemeClr val="dk1"/>
                </a:solidFill>
                <a:ea typeface="Arial"/>
                <a:cs typeface="Arial"/>
                <a:sym typeface="Arial"/>
              </a:rPr>
              <a:t> and </a:t>
            </a:r>
            <a:r>
              <a:rPr lang="en-GB" sz="2000" u="sng">
                <a:solidFill>
                  <a:schemeClr val="dk1"/>
                </a:solidFill>
                <a:ea typeface="Arial"/>
                <a:cs typeface="Arial"/>
                <a:sym typeface="Arial"/>
              </a:rPr>
              <a:t>punctuality</a:t>
            </a:r>
            <a:r>
              <a:rPr lang="en-GB" sz="2000">
                <a:solidFill>
                  <a:schemeClr val="dk1"/>
                </a:solidFill>
                <a:ea typeface="Arial"/>
                <a:cs typeface="Arial"/>
                <a:sym typeface="Arial"/>
              </a:rPr>
              <a:t> by establishing good </a:t>
            </a:r>
            <a:r>
              <a:rPr lang="en-GB" sz="2000" u="sng">
                <a:solidFill>
                  <a:schemeClr val="dk1"/>
                </a:solidFill>
                <a:ea typeface="Arial"/>
                <a:cs typeface="Arial"/>
                <a:sym typeface="Arial"/>
              </a:rPr>
              <a:t>routines</a:t>
            </a:r>
            <a:r>
              <a:rPr lang="en-GB" sz="2000">
                <a:solidFill>
                  <a:schemeClr val="dk1"/>
                </a:solidFill>
                <a:ea typeface="Arial"/>
                <a:cs typeface="Arial"/>
                <a:sym typeface="Arial"/>
              </a:rPr>
              <a:t> at home e.g. </a:t>
            </a:r>
            <a:r>
              <a:rPr lang="en-GB" sz="2000">
                <a:solidFill>
                  <a:schemeClr val="dk1"/>
                </a:solidFill>
                <a:cs typeface="Arial"/>
              </a:rPr>
              <a:t>b</a:t>
            </a:r>
            <a:r>
              <a:rPr lang="en-GB" sz="2000">
                <a:solidFill>
                  <a:schemeClr val="dk1"/>
                </a:solidFill>
                <a:ea typeface="Arial"/>
                <a:cs typeface="Arial"/>
                <a:sym typeface="Arial"/>
              </a:rPr>
              <a:t>edtimes.</a:t>
            </a:r>
          </a:p>
          <a:p>
            <a:pPr marL="285750" lvl="0" indent="-292100">
              <a:buClr>
                <a:schemeClr val="dk1"/>
              </a:buClr>
              <a:buSzPts val="1900"/>
              <a:buFont typeface="Wingdings" pitchFamily="2" charset="2"/>
              <a:buChar char="v"/>
            </a:pPr>
            <a:endParaRPr lang="en-GB" sz="2000">
              <a:solidFill>
                <a:schemeClr val="dk1"/>
              </a:solidFill>
              <a:ea typeface="Arial"/>
              <a:cs typeface="Arial"/>
              <a:sym typeface="Arial"/>
            </a:endParaRPr>
          </a:p>
          <a:p>
            <a:pPr marL="285750" lvl="0" indent="-292100">
              <a:buClr>
                <a:schemeClr val="dk1"/>
              </a:buClr>
              <a:buSzPts val="1900"/>
              <a:buFont typeface="Wingdings" pitchFamily="2" charset="2"/>
              <a:buChar char="v"/>
            </a:pPr>
            <a:r>
              <a:rPr lang="en-GB" sz="2000">
                <a:solidFill>
                  <a:srgbClr val="7030A0"/>
                </a:solidFill>
                <a:ea typeface="Arial"/>
                <a:cs typeface="Arial"/>
                <a:sym typeface="Arial"/>
              </a:rPr>
              <a:t>Homework: Weekly homework will be sent home to be completed: either literacy or maths based. Each half term a project homework will be sent home to be completed.</a:t>
            </a:r>
            <a:endParaRPr lang="en-GB" sz="2000">
              <a:solidFill>
                <a:schemeClr val="dk1"/>
              </a:solidFill>
              <a:ea typeface="Calibri"/>
              <a:cs typeface="Arial"/>
              <a:sym typeface="Calibri"/>
            </a:endParaRPr>
          </a:p>
          <a:p>
            <a:pPr marL="88900" algn="ctr">
              <a:buClr>
                <a:schemeClr val="dk1"/>
              </a:buClr>
              <a:buSzPts val="1400"/>
            </a:pPr>
            <a:r>
              <a:rPr lang="en-GB" sz="2000" b="1">
                <a:solidFill>
                  <a:schemeClr val="dk1"/>
                </a:solidFill>
                <a:ea typeface="Calibri"/>
                <a:cs typeface="Arial"/>
                <a:sym typeface="Calibri"/>
              </a:rPr>
              <a:t>                                </a:t>
            </a:r>
            <a:r>
              <a:rPr lang="en-GB" sz="2000" b="1">
                <a:solidFill>
                  <a:srgbClr val="7030A0"/>
                </a:solidFill>
                <a:ea typeface="Calibri"/>
                <a:cs typeface="Arial"/>
                <a:sym typeface="Calibri"/>
              </a:rPr>
              <a:t>  Please see the Reception Information Booklet for a more detailed list of things you can do to support your child’s learning. </a:t>
            </a:r>
            <a:endParaRPr lang="en-GB" sz="2000" b="1">
              <a:solidFill>
                <a:srgbClr val="7030A0"/>
              </a:solidFill>
              <a:ea typeface="Calibri"/>
              <a:cs typeface="Arial" panose="020B0604020202020204" pitchFamily="34" charset="0"/>
            </a:endParaRPr>
          </a:p>
        </p:txBody>
      </p:sp>
      <p:pic>
        <p:nvPicPr>
          <p:cNvPr id="2" name="Google Shape;92;p1">
            <a:extLst>
              <a:ext uri="{FF2B5EF4-FFF2-40B4-BE49-F238E27FC236}">
                <a16:creationId xmlns:a16="http://schemas.microsoft.com/office/drawing/2014/main" id="{D4131511-CDEC-9411-5F7A-E98603E2A64F}"/>
              </a:ext>
            </a:extLst>
          </p:cNvPr>
          <p:cNvPicPr preferRelativeResize="0"/>
          <p:nvPr/>
        </p:nvPicPr>
        <p:blipFill rotWithShape="1">
          <a:blip r:embed="rId3">
            <a:alphaModFix/>
          </a:blip>
          <a:srcRect/>
          <a:stretch/>
        </p:blipFill>
        <p:spPr>
          <a:xfrm>
            <a:off x="9075815" y="20377"/>
            <a:ext cx="2743200" cy="858253"/>
          </a:xfrm>
          <a:prstGeom prst="rect">
            <a:avLst/>
          </a:prstGeom>
          <a:noFill/>
          <a:ln>
            <a:noFill/>
          </a:ln>
        </p:spPr>
      </p:pic>
    </p:spTree>
    <p:extLst>
      <p:ext uri="{BB962C8B-B14F-4D97-AF65-F5344CB8AC3E}">
        <p14:creationId xmlns:p14="http://schemas.microsoft.com/office/powerpoint/2010/main" val="32049762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11"/>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20</a:t>
            </a:fld>
            <a:endParaRPr/>
          </a:p>
        </p:txBody>
      </p:sp>
      <p:pic>
        <p:nvPicPr>
          <p:cNvPr id="202" name="Google Shape;202;p11" descr="Logo, company name&#10;&#10;Description automatically generated"/>
          <p:cNvPicPr preferRelativeResize="0"/>
          <p:nvPr/>
        </p:nvPicPr>
        <p:blipFill rotWithShape="1">
          <a:blip r:embed="rId3">
            <a:alphaModFix/>
          </a:blip>
          <a:srcRect/>
          <a:stretch/>
        </p:blipFill>
        <p:spPr>
          <a:xfrm>
            <a:off x="154324" y="5991155"/>
            <a:ext cx="1535068" cy="730320"/>
          </a:xfrm>
          <a:prstGeom prst="rect">
            <a:avLst/>
          </a:prstGeom>
          <a:noFill/>
          <a:ln>
            <a:noFill/>
          </a:ln>
        </p:spPr>
      </p:pic>
      <p:sp>
        <p:nvSpPr>
          <p:cNvPr id="203" name="Google Shape;203;p11"/>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a:solidFill>
                  <a:schemeClr val="lt1"/>
                </a:solidFill>
                <a:latin typeface="Calibri"/>
                <a:ea typeface="Calibri"/>
                <a:cs typeface="Calibri"/>
                <a:sym typeface="Calibri"/>
              </a:rPr>
              <a:t>20</a:t>
            </a:fld>
            <a:endParaRPr sz="1100" b="1">
              <a:solidFill>
                <a:schemeClr val="lt1"/>
              </a:solidFill>
              <a:latin typeface="Calibri"/>
              <a:ea typeface="Calibri"/>
              <a:cs typeface="Calibri"/>
              <a:sym typeface="Calibri"/>
            </a:endParaRPr>
          </a:p>
        </p:txBody>
      </p:sp>
      <p:sp>
        <p:nvSpPr>
          <p:cNvPr id="204" name="Google Shape;204;p11"/>
          <p:cNvSpPr/>
          <p:nvPr/>
        </p:nvSpPr>
        <p:spPr>
          <a:xfrm>
            <a:off x="78124" y="1316356"/>
            <a:ext cx="12037675" cy="42164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400" b="1" u="sng">
                <a:solidFill>
                  <a:srgbClr val="7030A0"/>
                </a:solidFill>
                <a:latin typeface="Arial"/>
                <a:ea typeface="Arial"/>
                <a:cs typeface="Arial"/>
                <a:sym typeface="Arial"/>
              </a:rPr>
              <a:t>If you have a concern about your child</a:t>
            </a:r>
            <a:r>
              <a:rPr lang="en-GB" sz="4400" b="1">
                <a:solidFill>
                  <a:srgbClr val="7030A0"/>
                </a:solidFill>
                <a:latin typeface="Arial"/>
                <a:ea typeface="Arial"/>
                <a:cs typeface="Arial"/>
                <a:sym typeface="Arial"/>
              </a:rPr>
              <a:t> </a:t>
            </a:r>
            <a:endParaRPr/>
          </a:p>
          <a:p>
            <a:pPr marL="0" marR="0" lvl="0" indent="0" algn="ctr" rtl="0">
              <a:spcBef>
                <a:spcPts val="0"/>
              </a:spcBef>
              <a:spcAft>
                <a:spcPts val="0"/>
              </a:spcAft>
              <a:buNone/>
            </a:pPr>
            <a:endParaRPr sz="3200">
              <a:solidFill>
                <a:schemeClr val="dk1"/>
              </a:solidFill>
              <a:latin typeface="Arial"/>
              <a:ea typeface="Arial"/>
              <a:cs typeface="Arial"/>
              <a:sym typeface="Arial"/>
            </a:endParaRPr>
          </a:p>
          <a:p>
            <a:pPr marL="0" marR="0" lvl="0" indent="0" algn="ctr" rtl="0">
              <a:spcBef>
                <a:spcPts val="0"/>
              </a:spcBef>
              <a:spcAft>
                <a:spcPts val="0"/>
              </a:spcAft>
              <a:buNone/>
            </a:pPr>
            <a:r>
              <a:rPr lang="en-GB" sz="3200">
                <a:solidFill>
                  <a:schemeClr val="dk1"/>
                </a:solidFill>
                <a:latin typeface="Arial"/>
                <a:ea typeface="Arial"/>
                <a:cs typeface="Arial"/>
                <a:sym typeface="Arial"/>
              </a:rPr>
              <a:t>Please speak to the Class Teacher or Teaching Assistant first for day-to-day communication. </a:t>
            </a:r>
            <a:endParaRPr sz="3200">
              <a:solidFill>
                <a:schemeClr val="dk1"/>
              </a:solidFill>
              <a:latin typeface="Calibri"/>
              <a:ea typeface="Calibri"/>
              <a:cs typeface="Calibri"/>
              <a:sym typeface="Calibri"/>
            </a:endParaRPr>
          </a:p>
          <a:p>
            <a:pPr marL="0" marR="0" lvl="0" indent="0" algn="ctr" rtl="0">
              <a:spcBef>
                <a:spcPts val="0"/>
              </a:spcBef>
              <a:spcAft>
                <a:spcPts val="0"/>
              </a:spcAft>
              <a:buNone/>
            </a:pPr>
            <a:endParaRPr sz="3200">
              <a:solidFill>
                <a:schemeClr val="dk1"/>
              </a:solidFill>
              <a:latin typeface="Calibri"/>
              <a:ea typeface="Calibri"/>
              <a:cs typeface="Calibri"/>
              <a:sym typeface="Calibri"/>
            </a:endParaRPr>
          </a:p>
          <a:p>
            <a:pPr marL="0" marR="0" lvl="0" indent="0" algn="ctr" rtl="0">
              <a:spcBef>
                <a:spcPts val="0"/>
              </a:spcBef>
              <a:spcAft>
                <a:spcPts val="0"/>
              </a:spcAft>
              <a:buNone/>
            </a:pPr>
            <a:r>
              <a:rPr lang="en-GB" sz="3200">
                <a:solidFill>
                  <a:schemeClr val="dk1"/>
                </a:solidFill>
                <a:latin typeface="Arial"/>
                <a:ea typeface="Arial"/>
                <a:cs typeface="Arial"/>
                <a:sym typeface="Arial"/>
              </a:rPr>
              <a:t>For the most serious and pressing issues, please arrange </a:t>
            </a:r>
            <a:r>
              <a:rPr lang="en-GB" sz="3200">
                <a:solidFill>
                  <a:schemeClr val="dk1"/>
                </a:solidFill>
              </a:rPr>
              <a:t>a meeting to speak to your child’s class teacher or a member of the senior team. </a:t>
            </a:r>
            <a:endParaRPr sz="3200">
              <a:solidFill>
                <a:schemeClr val="dk1"/>
              </a:solidFill>
              <a:latin typeface="Arial"/>
              <a:ea typeface="Arial"/>
              <a:cs typeface="Arial"/>
              <a:sym typeface="Arial"/>
            </a:endParaRPr>
          </a:p>
        </p:txBody>
      </p:sp>
      <p:pic>
        <p:nvPicPr>
          <p:cNvPr id="205" name="Google Shape;205;p11"/>
          <p:cNvPicPr preferRelativeResize="0"/>
          <p:nvPr/>
        </p:nvPicPr>
        <p:blipFill rotWithShape="1">
          <a:blip r:embed="rId4">
            <a:alphaModFix/>
          </a:blip>
          <a:srcRect/>
          <a:stretch/>
        </p:blipFill>
        <p:spPr>
          <a:xfrm>
            <a:off x="9078686" y="293996"/>
            <a:ext cx="2743200" cy="858253"/>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21</a:t>
            </a:fld>
            <a:endParaRPr lang="en-US"/>
          </a:p>
        </p:txBody>
      </p:sp>
      <p:pic>
        <p:nvPicPr>
          <p:cNvPr id="5" name="Picture 4" descr="Logo, company name&#10;&#10;Description automatically generated">
            <a:extLst>
              <a:ext uri="{FF2B5EF4-FFF2-40B4-BE49-F238E27FC236}">
                <a16:creationId xmlns:a16="http://schemas.microsoft.com/office/drawing/2014/main" id="{31871E49-2CEE-C440-AE4F-1C774D7045D0}"/>
              </a:ext>
            </a:extLst>
          </p:cNvPr>
          <p:cNvPicPr>
            <a:picLocks noChangeAspect="1"/>
          </p:cNvPicPr>
          <p:nvPr/>
        </p:nvPicPr>
        <p:blipFill>
          <a:blip r:embed="rId2"/>
          <a:stretch>
            <a:fillRect/>
          </a:stretch>
        </p:blipFill>
        <p:spPr>
          <a:xfrm>
            <a:off x="154324" y="5991155"/>
            <a:ext cx="1535068" cy="730320"/>
          </a:xfrm>
          <a:prstGeom prst="rect">
            <a:avLst/>
          </a:prstGeom>
        </p:spPr>
      </p:pic>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21</a:t>
            </a:fld>
            <a:endParaRPr lang="en-US" sz="1100" b="1">
              <a:solidFill>
                <a:schemeClr val="bg1"/>
              </a:solidFill>
            </a:endParaRPr>
          </a:p>
        </p:txBody>
      </p:sp>
      <p:sp>
        <p:nvSpPr>
          <p:cNvPr id="14" name="Google Shape;130;p15">
            <a:extLst>
              <a:ext uri="{FF2B5EF4-FFF2-40B4-BE49-F238E27FC236}">
                <a16:creationId xmlns:a16="http://schemas.microsoft.com/office/drawing/2014/main" id="{EC7103F3-6980-EC44-854B-A6952906B6D4}"/>
              </a:ext>
            </a:extLst>
          </p:cNvPr>
          <p:cNvSpPr txBox="1"/>
          <p:nvPr/>
        </p:nvSpPr>
        <p:spPr>
          <a:xfrm>
            <a:off x="556682" y="157154"/>
            <a:ext cx="6042436" cy="584700"/>
          </a:xfrm>
          <a:prstGeom prst="rect">
            <a:avLst/>
          </a:prstGeom>
          <a:noFill/>
          <a:ln>
            <a:noFill/>
          </a:ln>
        </p:spPr>
        <p:txBody>
          <a:bodyPr spcFirstLastPara="1" wrap="square" lIns="91425" tIns="45700" rIns="91425" bIns="45700" anchor="t" anchorCtr="0">
            <a:noAutofit/>
          </a:bodyPr>
          <a:lstStyle/>
          <a:p>
            <a:pPr algn="ctr"/>
            <a:endParaRPr lang="en-GB" sz="1100" b="1">
              <a:solidFill>
                <a:srgbClr val="98178D"/>
              </a:solidFill>
              <a:latin typeface="Arial" panose="020B0604020202020204" pitchFamily="34" charset="0"/>
              <a:cs typeface="Arial" panose="020B0604020202020204" pitchFamily="34" charset="0"/>
            </a:endParaRPr>
          </a:p>
        </p:txBody>
      </p:sp>
      <p:sp>
        <p:nvSpPr>
          <p:cNvPr id="12" name="Google Shape;174;p19">
            <a:extLst>
              <a:ext uri="{FF2B5EF4-FFF2-40B4-BE49-F238E27FC236}">
                <a16:creationId xmlns:a16="http://schemas.microsoft.com/office/drawing/2014/main" id="{A5630CC6-59FF-254C-8AA4-4E61F568DD96}"/>
              </a:ext>
            </a:extLst>
          </p:cNvPr>
          <p:cNvSpPr/>
          <p:nvPr/>
        </p:nvSpPr>
        <p:spPr>
          <a:xfrm>
            <a:off x="152400" y="286484"/>
            <a:ext cx="7248797" cy="779510"/>
          </a:xfrm>
          <a:prstGeom prst="rect">
            <a:avLst/>
          </a:prstGeom>
          <a:noFill/>
          <a:ln>
            <a:noFill/>
          </a:ln>
        </p:spPr>
        <p:txBody>
          <a:bodyPr spcFirstLastPara="1" wrap="square" lIns="91425" tIns="45700" rIns="91425" bIns="45700" anchor="t" anchorCtr="0">
            <a:noAutofit/>
          </a:bodyPr>
          <a:lstStyle/>
          <a:p>
            <a:pPr algn="ctr"/>
            <a:r>
              <a:rPr lang="en-GB" sz="4800" b="1" dirty="0">
                <a:solidFill>
                  <a:srgbClr val="7030A0"/>
                </a:solidFill>
                <a:latin typeface="Berlin Sans FB"/>
                <a:cs typeface="Arial"/>
              </a:rPr>
              <a:t>Website</a:t>
            </a:r>
          </a:p>
        </p:txBody>
      </p:sp>
      <p:sp>
        <p:nvSpPr>
          <p:cNvPr id="3" name="Rectangle 2">
            <a:extLst>
              <a:ext uri="{FF2B5EF4-FFF2-40B4-BE49-F238E27FC236}">
                <a16:creationId xmlns:a16="http://schemas.microsoft.com/office/drawing/2014/main" id="{80DA0FF3-DDA9-3541-A030-E50D85689C46}"/>
              </a:ext>
            </a:extLst>
          </p:cNvPr>
          <p:cNvSpPr/>
          <p:nvPr/>
        </p:nvSpPr>
        <p:spPr>
          <a:xfrm>
            <a:off x="392883" y="1576069"/>
            <a:ext cx="6388739" cy="4832092"/>
          </a:xfrm>
          <a:prstGeom prst="rect">
            <a:avLst/>
          </a:prstGeom>
        </p:spPr>
        <p:txBody>
          <a:bodyPr wrap="square" lIns="91440" tIns="45720" rIns="91440" bIns="45720" anchor="t">
            <a:spAutoFit/>
          </a:bodyPr>
          <a:lstStyle/>
          <a:p>
            <a:pPr algn="ctr">
              <a:buClr>
                <a:schemeClr val="dk1"/>
              </a:buClr>
              <a:buSzPts val="1900"/>
            </a:pPr>
            <a:endParaRPr lang="en-GB" sz="2000" b="1">
              <a:solidFill>
                <a:srgbClr val="000000"/>
              </a:solidFill>
              <a:latin typeface="Berlin Sans FB"/>
              <a:ea typeface="+mn-lt"/>
              <a:cs typeface="Calibri"/>
            </a:endParaRPr>
          </a:p>
          <a:p>
            <a:pPr algn="ctr">
              <a:buClr>
                <a:srgbClr val="000000"/>
              </a:buClr>
              <a:buSzPts val="1900"/>
            </a:pPr>
            <a:r>
              <a:rPr lang="en-GB" sz="4000">
                <a:ea typeface="+mn-lt"/>
                <a:cs typeface="+mn-lt"/>
              </a:rPr>
              <a:t>You will find all the relevant information about Reception Curriculum on our website</a:t>
            </a:r>
            <a:endParaRPr lang="en-GB" sz="4000"/>
          </a:p>
          <a:p>
            <a:pPr algn="ctr">
              <a:buSzPts val="1900"/>
            </a:pPr>
            <a:endParaRPr lang="en-GB" sz="4000">
              <a:latin typeface="Berlin Sans FB"/>
              <a:cs typeface="Calibri"/>
            </a:endParaRPr>
          </a:p>
          <a:p>
            <a:pPr algn="ctr"/>
            <a:r>
              <a:rPr lang="en-GB" sz="4400">
                <a:solidFill>
                  <a:srgbClr val="7030A0"/>
                </a:solidFill>
                <a:latin typeface="Berlin Sans FB"/>
                <a:ea typeface="+mn-lt"/>
                <a:cs typeface="+mn-lt"/>
                <a:hlinkClick r:id="rId3"/>
              </a:rPr>
              <a:t>https://www.kingfisherhallacademy.org.uk/</a:t>
            </a:r>
            <a:r>
              <a:rPr lang="en-GB" sz="4400">
                <a:solidFill>
                  <a:srgbClr val="7030A0"/>
                </a:solidFill>
                <a:latin typeface="Berlin Sans FB"/>
                <a:ea typeface="+mn-lt"/>
                <a:cs typeface="+mn-lt"/>
              </a:rPr>
              <a:t> </a:t>
            </a:r>
            <a:endParaRPr lang="en-GB" sz="2000">
              <a:solidFill>
                <a:srgbClr val="000000"/>
              </a:solidFill>
              <a:latin typeface="Berlin Sans FB"/>
              <a:ea typeface="Calibri"/>
              <a:cs typeface="Arial" panose="020B0604020202020204" pitchFamily="34" charset="0"/>
            </a:endParaRPr>
          </a:p>
        </p:txBody>
      </p:sp>
      <p:pic>
        <p:nvPicPr>
          <p:cNvPr id="6" name="Google Shape;92;p1">
            <a:extLst>
              <a:ext uri="{FF2B5EF4-FFF2-40B4-BE49-F238E27FC236}">
                <a16:creationId xmlns:a16="http://schemas.microsoft.com/office/drawing/2014/main" id="{C43B95EB-BCEA-C90C-6825-8967288939DE}"/>
              </a:ext>
            </a:extLst>
          </p:cNvPr>
          <p:cNvPicPr preferRelativeResize="0"/>
          <p:nvPr/>
        </p:nvPicPr>
        <p:blipFill rotWithShape="1">
          <a:blip r:embed="rId4">
            <a:alphaModFix/>
          </a:blip>
          <a:srcRect/>
          <a:stretch/>
        </p:blipFill>
        <p:spPr>
          <a:xfrm>
            <a:off x="9075815" y="377989"/>
            <a:ext cx="2743200" cy="858253"/>
          </a:xfrm>
          <a:prstGeom prst="rect">
            <a:avLst/>
          </a:prstGeom>
          <a:noFill/>
          <a:ln>
            <a:noFill/>
          </a:ln>
        </p:spPr>
      </p:pic>
      <p:pic>
        <p:nvPicPr>
          <p:cNvPr id="2" name="Picture 1" descr="A child sitting in a chair holding a teddy bear&#10;&#10;AI-generated content may be incorrect.">
            <a:extLst>
              <a:ext uri="{FF2B5EF4-FFF2-40B4-BE49-F238E27FC236}">
                <a16:creationId xmlns:a16="http://schemas.microsoft.com/office/drawing/2014/main" id="{3FE99F5B-A57C-561B-CB44-C448BD446808}"/>
              </a:ext>
            </a:extLst>
          </p:cNvPr>
          <p:cNvPicPr>
            <a:picLocks noChangeAspect="1"/>
          </p:cNvPicPr>
          <p:nvPr/>
        </p:nvPicPr>
        <p:blipFill>
          <a:blip r:embed="rId5"/>
          <a:stretch>
            <a:fillRect/>
          </a:stretch>
        </p:blipFill>
        <p:spPr>
          <a:xfrm>
            <a:off x="6834660" y="2239108"/>
            <a:ext cx="4982097" cy="2790092"/>
          </a:xfrm>
          <a:prstGeom prst="rect">
            <a:avLst/>
          </a:prstGeom>
        </p:spPr>
      </p:pic>
    </p:spTree>
    <p:extLst>
      <p:ext uri="{BB962C8B-B14F-4D97-AF65-F5344CB8AC3E}">
        <p14:creationId xmlns:p14="http://schemas.microsoft.com/office/powerpoint/2010/main" val="29496735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1206DA1-6362-1237-D801-E53C7A3DF3C4}"/>
              </a:ext>
            </a:extLst>
          </p:cNvPr>
          <p:cNvSpPr>
            <a:spLocks noGrp="1"/>
          </p:cNvSpPr>
          <p:nvPr>
            <p:ph type="title"/>
          </p:nvPr>
        </p:nvSpPr>
        <p:spPr>
          <a:xfrm>
            <a:off x="761803" y="350196"/>
            <a:ext cx="4646904" cy="1624520"/>
          </a:xfrm>
        </p:spPr>
        <p:txBody>
          <a:bodyPr anchor="ctr">
            <a:normAutofit/>
          </a:bodyPr>
          <a:lstStyle/>
          <a:p>
            <a:r>
              <a:rPr lang="en-GB" sz="4000" b="1" dirty="0">
                <a:solidFill>
                  <a:srgbClr val="7030A0"/>
                </a:solidFill>
                <a:latin typeface="Berlin Sans FB"/>
                <a:cs typeface="Arial"/>
              </a:rPr>
              <a:t>Save the Date</a:t>
            </a:r>
            <a:endParaRPr lang="en-GB" sz="4000" dirty="0">
              <a:solidFill>
                <a:srgbClr val="7030A0"/>
              </a:solidFill>
            </a:endParaRPr>
          </a:p>
        </p:txBody>
      </p:sp>
      <p:sp>
        <p:nvSpPr>
          <p:cNvPr id="3" name="Text Placeholder 2">
            <a:extLst>
              <a:ext uri="{FF2B5EF4-FFF2-40B4-BE49-F238E27FC236}">
                <a16:creationId xmlns:a16="http://schemas.microsoft.com/office/drawing/2014/main" id="{89C7272D-FFB6-62D6-9EB3-CD76786C3406}"/>
              </a:ext>
            </a:extLst>
          </p:cNvPr>
          <p:cNvSpPr>
            <a:spLocks noGrp="1"/>
          </p:cNvSpPr>
          <p:nvPr>
            <p:ph type="body" idx="1"/>
          </p:nvPr>
        </p:nvSpPr>
        <p:spPr>
          <a:xfrm>
            <a:off x="317403" y="2203704"/>
            <a:ext cx="5415535" cy="4180077"/>
          </a:xfrm>
        </p:spPr>
        <p:txBody>
          <a:bodyPr anchor="ctr">
            <a:normAutofit/>
          </a:bodyPr>
          <a:lstStyle/>
          <a:p>
            <a:r>
              <a:rPr lang="en-GB" sz="4400" dirty="0"/>
              <a:t>Wednesday 23</a:t>
            </a:r>
            <a:r>
              <a:rPr lang="en-GB" sz="4400" baseline="30000" dirty="0"/>
              <a:t>rd</a:t>
            </a:r>
            <a:r>
              <a:rPr lang="en-GB" sz="4400" dirty="0"/>
              <a:t> September 2026 at 8:40am </a:t>
            </a:r>
          </a:p>
          <a:p>
            <a:endParaRPr lang="en-GB" sz="4400" dirty="0"/>
          </a:p>
          <a:p>
            <a:r>
              <a:rPr lang="en-GB" sz="4400" dirty="0"/>
              <a:t>Parent Workshop for Literacy and Maths </a:t>
            </a:r>
          </a:p>
        </p:txBody>
      </p:sp>
      <p:pic>
        <p:nvPicPr>
          <p:cNvPr id="5" name="Picture 4" descr="The calendar on a table stacked on top of notebooks">
            <a:extLst>
              <a:ext uri="{FF2B5EF4-FFF2-40B4-BE49-F238E27FC236}">
                <a16:creationId xmlns:a16="http://schemas.microsoft.com/office/drawing/2014/main" id="{D0F75589-9220-FC05-2889-64E5FFF92BAB}"/>
              </a:ext>
            </a:extLst>
          </p:cNvPr>
          <p:cNvPicPr>
            <a:picLocks noChangeAspect="1"/>
          </p:cNvPicPr>
          <p:nvPr/>
        </p:nvPicPr>
        <p:blipFill>
          <a:blip r:embed="rId2"/>
          <a:srcRect l="28139" r="12461" b="-2"/>
          <a:stretch>
            <a:fillRect/>
          </a:stretch>
        </p:blipFill>
        <p:spPr>
          <a:xfrm>
            <a:off x="6096000" y="1"/>
            <a:ext cx="6102825" cy="6858000"/>
          </a:xfrm>
          <a:prstGeom prst="rect">
            <a:avLst/>
          </a:prstGeom>
        </p:spPr>
      </p:pic>
    </p:spTree>
    <p:extLst>
      <p:ext uri="{BB962C8B-B14F-4D97-AF65-F5344CB8AC3E}">
        <p14:creationId xmlns:p14="http://schemas.microsoft.com/office/powerpoint/2010/main" val="834972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23</a:t>
            </a:fld>
            <a:endParaRPr lang="en-US"/>
          </a:p>
        </p:txBody>
      </p:sp>
      <p:pic>
        <p:nvPicPr>
          <p:cNvPr id="5" name="Picture 4" descr="Logo, company name&#10;&#10;Description automatically generated">
            <a:extLst>
              <a:ext uri="{FF2B5EF4-FFF2-40B4-BE49-F238E27FC236}">
                <a16:creationId xmlns:a16="http://schemas.microsoft.com/office/drawing/2014/main" id="{31871E49-2CEE-C440-AE4F-1C774D7045D0}"/>
              </a:ext>
            </a:extLst>
          </p:cNvPr>
          <p:cNvPicPr>
            <a:picLocks noChangeAspect="1"/>
          </p:cNvPicPr>
          <p:nvPr/>
        </p:nvPicPr>
        <p:blipFill>
          <a:blip r:embed="rId2"/>
          <a:stretch>
            <a:fillRect/>
          </a:stretch>
        </p:blipFill>
        <p:spPr>
          <a:xfrm>
            <a:off x="154324" y="5991155"/>
            <a:ext cx="1535068" cy="730320"/>
          </a:xfrm>
          <a:prstGeom prst="rect">
            <a:avLst/>
          </a:prstGeom>
        </p:spPr>
      </p:pic>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23</a:t>
            </a:fld>
            <a:endParaRPr lang="en-US" sz="1100" b="1">
              <a:solidFill>
                <a:schemeClr val="bg1"/>
              </a:solidFill>
            </a:endParaRPr>
          </a:p>
        </p:txBody>
      </p:sp>
      <p:sp>
        <p:nvSpPr>
          <p:cNvPr id="14" name="Google Shape;130;p15">
            <a:extLst>
              <a:ext uri="{FF2B5EF4-FFF2-40B4-BE49-F238E27FC236}">
                <a16:creationId xmlns:a16="http://schemas.microsoft.com/office/drawing/2014/main" id="{EC7103F3-6980-EC44-854B-A6952906B6D4}"/>
              </a:ext>
            </a:extLst>
          </p:cNvPr>
          <p:cNvSpPr txBox="1"/>
          <p:nvPr/>
        </p:nvSpPr>
        <p:spPr>
          <a:xfrm>
            <a:off x="556682" y="157154"/>
            <a:ext cx="6042436" cy="584700"/>
          </a:xfrm>
          <a:prstGeom prst="rect">
            <a:avLst/>
          </a:prstGeom>
          <a:noFill/>
          <a:ln>
            <a:noFill/>
          </a:ln>
        </p:spPr>
        <p:txBody>
          <a:bodyPr spcFirstLastPara="1" wrap="square" lIns="91425" tIns="45700" rIns="91425" bIns="45700" anchor="t" anchorCtr="0">
            <a:noAutofit/>
          </a:bodyPr>
          <a:lstStyle/>
          <a:p>
            <a:pPr algn="ctr"/>
            <a:endParaRPr lang="en-GB" sz="1100" b="1">
              <a:solidFill>
                <a:srgbClr val="98178D"/>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44EAA34C-4E92-4492-A5E4-B127908308F6}"/>
              </a:ext>
            </a:extLst>
          </p:cNvPr>
          <p:cNvSpPr txBox="1"/>
          <p:nvPr/>
        </p:nvSpPr>
        <p:spPr>
          <a:xfrm>
            <a:off x="4087906" y="2788024"/>
            <a:ext cx="4778188"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800" b="1">
                <a:solidFill>
                  <a:srgbClr val="7030A0"/>
                </a:solidFill>
                <a:latin typeface="Berlin Sans FB"/>
                <a:cs typeface="Calibri"/>
              </a:rPr>
              <a:t>Any Questions?</a:t>
            </a:r>
          </a:p>
        </p:txBody>
      </p:sp>
      <p:pic>
        <p:nvPicPr>
          <p:cNvPr id="3" name="Google Shape;92;p1">
            <a:extLst>
              <a:ext uri="{FF2B5EF4-FFF2-40B4-BE49-F238E27FC236}">
                <a16:creationId xmlns:a16="http://schemas.microsoft.com/office/drawing/2014/main" id="{A60FBB22-9287-B825-AEED-C179A7FF4D1B}"/>
              </a:ext>
            </a:extLst>
          </p:cNvPr>
          <p:cNvPicPr preferRelativeResize="0"/>
          <p:nvPr/>
        </p:nvPicPr>
        <p:blipFill rotWithShape="1">
          <a:blip r:embed="rId3">
            <a:alphaModFix/>
          </a:blip>
          <a:srcRect/>
          <a:stretch/>
        </p:blipFill>
        <p:spPr>
          <a:xfrm>
            <a:off x="9075815" y="470436"/>
            <a:ext cx="2743200" cy="858253"/>
          </a:xfrm>
          <a:prstGeom prst="rect">
            <a:avLst/>
          </a:prstGeom>
          <a:noFill/>
          <a:ln>
            <a:noFill/>
          </a:ln>
        </p:spPr>
      </p:pic>
    </p:spTree>
    <p:extLst>
      <p:ext uri="{BB962C8B-B14F-4D97-AF65-F5344CB8AC3E}">
        <p14:creationId xmlns:p14="http://schemas.microsoft.com/office/powerpoint/2010/main" val="17244520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06"/>
        <p:cNvGrpSpPr/>
        <p:nvPr/>
      </p:nvGrpSpPr>
      <p:grpSpPr>
        <a:xfrm>
          <a:off x="0" y="0"/>
          <a:ext cx="0" cy="0"/>
          <a:chOff x="0" y="0"/>
          <a:chExt cx="0" cy="0"/>
        </a:xfrm>
      </p:grpSpPr>
      <p:pic>
        <p:nvPicPr>
          <p:cNvPr id="307" name="Google Shape;307;p18" descr="Logo, company name&#10;&#10;Description automatically generated"/>
          <p:cNvPicPr preferRelativeResize="0"/>
          <p:nvPr/>
        </p:nvPicPr>
        <p:blipFill rotWithShape="1">
          <a:blip r:embed="rId3">
            <a:alphaModFix/>
          </a:blip>
          <a:srcRect/>
          <a:stretch/>
        </p:blipFill>
        <p:spPr>
          <a:xfrm>
            <a:off x="290750" y="5730301"/>
            <a:ext cx="1877198" cy="893091"/>
          </a:xfrm>
          <a:prstGeom prst="rect">
            <a:avLst/>
          </a:prstGeom>
          <a:noFill/>
          <a:ln>
            <a:noFill/>
          </a:ln>
        </p:spPr>
      </p:pic>
      <p:sp>
        <p:nvSpPr>
          <p:cNvPr id="308" name="Google Shape;308;p18"/>
          <p:cNvSpPr/>
          <p:nvPr/>
        </p:nvSpPr>
        <p:spPr>
          <a:xfrm>
            <a:off x="0" y="-1"/>
            <a:ext cx="12192000" cy="5635487"/>
          </a:xfrm>
          <a:prstGeom prst="rect">
            <a:avLst/>
          </a:prstGeom>
          <a:solidFill>
            <a:srgbClr val="7030A0"/>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10" name="Google Shape;310;p18"/>
          <p:cNvSpPr txBox="1"/>
          <p:nvPr/>
        </p:nvSpPr>
        <p:spPr>
          <a:xfrm>
            <a:off x="2508250" y="3025775"/>
            <a:ext cx="9144000" cy="1655763"/>
          </a:xfrm>
          <a:prstGeom prst="rect">
            <a:avLst/>
          </a:prstGeom>
          <a:noFill/>
          <a:ln>
            <a:noFill/>
          </a:ln>
        </p:spPr>
        <p:txBody>
          <a:bodyPr spcFirstLastPara="1" wrap="square" lIns="91425" tIns="45700" rIns="91425" bIns="45700" anchor="t" anchorCtr="0">
            <a:noAutofit/>
          </a:bodyPr>
          <a:lstStyle/>
          <a:p>
            <a:pPr marL="0" marR="0" lvl="0" indent="0" algn="r" rtl="0">
              <a:lnSpc>
                <a:spcPct val="90000"/>
              </a:lnSpc>
              <a:spcBef>
                <a:spcPts val="0"/>
              </a:spcBef>
              <a:spcAft>
                <a:spcPts val="0"/>
              </a:spcAft>
              <a:buClr>
                <a:schemeClr val="lt1"/>
              </a:buClr>
              <a:buSzPts val="2400"/>
              <a:buFont typeface="Arial"/>
              <a:buNone/>
            </a:pPr>
            <a:endParaRPr sz="2400">
              <a:solidFill>
                <a:schemeClr val="lt1"/>
              </a:solidFill>
              <a:latin typeface="Calibri"/>
              <a:ea typeface="Calibri"/>
              <a:cs typeface="Calibri"/>
              <a:sym typeface="Calibri"/>
            </a:endParaRPr>
          </a:p>
        </p:txBody>
      </p:sp>
      <p:sp>
        <p:nvSpPr>
          <p:cNvPr id="311" name="Google Shape;311;p18"/>
          <p:cNvSpPr/>
          <p:nvPr/>
        </p:nvSpPr>
        <p:spPr>
          <a:xfrm rot="-1042383">
            <a:off x="917775" y="2249071"/>
            <a:ext cx="2625535" cy="2625535"/>
          </a:xfrm>
          <a:prstGeom prst="star5">
            <a:avLst>
              <a:gd name="adj" fmla="val 19098"/>
              <a:gd name="hf" fmla="val 105146"/>
              <a:gd name="vf" fmla="val 110557"/>
            </a:avLst>
          </a:prstGeom>
          <a:noFill/>
          <a:ln w="381000" cap="flat" cmpd="sng">
            <a:solidFill>
              <a:schemeClr val="lt1">
                <a:alpha val="4705"/>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12" name="Google Shape;312;p18"/>
          <p:cNvSpPr/>
          <p:nvPr/>
        </p:nvSpPr>
        <p:spPr>
          <a:xfrm rot="1213509">
            <a:off x="879280" y="2389295"/>
            <a:ext cx="700139" cy="700139"/>
          </a:xfrm>
          <a:prstGeom prst="star5">
            <a:avLst>
              <a:gd name="adj" fmla="val 19098"/>
              <a:gd name="hf" fmla="val 105146"/>
              <a:gd name="vf" fmla="val 110557"/>
            </a:avLst>
          </a:prstGeom>
          <a:noFill/>
          <a:ln w="76200" cap="flat" cmpd="sng">
            <a:solidFill>
              <a:schemeClr val="lt1">
                <a:alpha val="4705"/>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13" name="Google Shape;313;p18"/>
          <p:cNvSpPr/>
          <p:nvPr/>
        </p:nvSpPr>
        <p:spPr>
          <a:xfrm rot="-1066174">
            <a:off x="3662202" y="3598717"/>
            <a:ext cx="923680" cy="923680"/>
          </a:xfrm>
          <a:prstGeom prst="star5">
            <a:avLst>
              <a:gd name="adj" fmla="val 19098"/>
              <a:gd name="hf" fmla="val 105146"/>
              <a:gd name="vf" fmla="val 110557"/>
            </a:avLst>
          </a:prstGeom>
          <a:noFill/>
          <a:ln w="127000" cap="flat" cmpd="sng">
            <a:solidFill>
              <a:schemeClr val="lt1">
                <a:alpha val="4705"/>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14" name="Google Shape;314;p18"/>
          <p:cNvSpPr/>
          <p:nvPr/>
        </p:nvSpPr>
        <p:spPr>
          <a:xfrm>
            <a:off x="3774160" y="874249"/>
            <a:ext cx="8204175" cy="3170058"/>
          </a:xfrm>
          <a:prstGeom prst="rect">
            <a:avLst/>
          </a:prstGeom>
          <a:noFill/>
          <a:ln>
            <a:noFill/>
          </a:ln>
        </p:spPr>
        <p:txBody>
          <a:bodyPr spcFirstLastPara="1" wrap="square" lIns="91425" tIns="45700" rIns="91425" bIns="45700" anchor="t" anchorCtr="0">
            <a:spAutoFit/>
          </a:bodyPr>
          <a:lstStyle/>
          <a:p>
            <a:pPr marL="45720" marR="0" lvl="0" indent="-7618" algn="ctr" rtl="0">
              <a:spcBef>
                <a:spcPts val="0"/>
              </a:spcBef>
              <a:spcAft>
                <a:spcPts val="0"/>
              </a:spcAft>
              <a:buClr>
                <a:srgbClr val="C3260C"/>
              </a:buClr>
              <a:buSzPts val="4000"/>
              <a:buFont typeface="Arial"/>
              <a:buNone/>
            </a:pPr>
            <a:r>
              <a:rPr lang="en-GB" sz="4000" b="1" dirty="0">
                <a:solidFill>
                  <a:schemeClr val="dk1"/>
                </a:solidFill>
                <a:latin typeface="Arial"/>
                <a:ea typeface="Arial"/>
                <a:cs typeface="Arial"/>
                <a:sym typeface="Arial"/>
              </a:rPr>
              <a:t>Thank you and if you have any further questions, please see the Reception Information Booklet or email the school</a:t>
            </a:r>
            <a:r>
              <a:rPr lang="en-GB" sz="4000" b="1" dirty="0">
                <a:solidFill>
                  <a:schemeClr val="dk1"/>
                </a:solidFill>
              </a:rPr>
              <a:t>:</a:t>
            </a:r>
          </a:p>
          <a:p>
            <a:pPr marL="45720" marR="0" lvl="0" indent="-7618" algn="ctr" rtl="0">
              <a:spcBef>
                <a:spcPts val="0"/>
              </a:spcBef>
              <a:spcAft>
                <a:spcPts val="0"/>
              </a:spcAft>
              <a:buClr>
                <a:srgbClr val="C3260C"/>
              </a:buClr>
              <a:buSzPts val="4000"/>
              <a:buFont typeface="Arial"/>
              <a:buNone/>
            </a:pPr>
            <a:r>
              <a:rPr lang="en-GB" sz="4000" b="1" dirty="0">
                <a:solidFill>
                  <a:schemeClr val="bg1">
                    <a:lumMod val="95000"/>
                  </a:schemeClr>
                </a:solidFill>
                <a:hlinkClick r:id="rId4">
                  <a:extLst>
                    <a:ext uri="{A12FA001-AC4F-418D-AE19-62706E023703}">
                      <ahyp:hlinkClr xmlns:ahyp="http://schemas.microsoft.com/office/drawing/2018/hyperlinkcolor" val="tx"/>
                    </a:ext>
                  </a:extLst>
                </a:hlinkClick>
              </a:rPr>
              <a:t>kingfisher@northstartrust.org.uk</a:t>
            </a:r>
            <a:endParaRPr sz="4000" dirty="0">
              <a:solidFill>
                <a:schemeClr val="bg1">
                  <a:lumMod val="95000"/>
                </a:schemeClr>
              </a:solidFill>
              <a:latin typeface="Arial"/>
              <a:ea typeface="Arial"/>
              <a:cs typeface="Arial"/>
              <a:sym typeface="Arial"/>
            </a:endParaRPr>
          </a:p>
        </p:txBody>
      </p:sp>
      <p:sp>
        <p:nvSpPr>
          <p:cNvPr id="315" name="Google Shape;315;p18"/>
          <p:cNvSpPr/>
          <p:nvPr/>
        </p:nvSpPr>
        <p:spPr>
          <a:xfrm>
            <a:off x="3752850" y="5120285"/>
            <a:ext cx="8485505" cy="523220"/>
          </a:xfrm>
          <a:prstGeom prst="rect">
            <a:avLst/>
          </a:prstGeom>
          <a:noFill/>
          <a:ln>
            <a:noFill/>
          </a:ln>
        </p:spPr>
        <p:txBody>
          <a:bodyPr spcFirstLastPara="1" wrap="square" lIns="91425" tIns="45700" rIns="91425" bIns="45700" anchor="t" anchorCtr="0">
            <a:spAutoFit/>
          </a:bodyPr>
          <a:lstStyle/>
          <a:p>
            <a:pPr marL="45720" marR="0" lvl="0" indent="-7618" algn="ctr" rtl="0">
              <a:spcBef>
                <a:spcPts val="0"/>
              </a:spcBef>
              <a:spcAft>
                <a:spcPts val="0"/>
              </a:spcAft>
              <a:buClr>
                <a:srgbClr val="C3260C"/>
              </a:buClr>
              <a:buSzPts val="2800"/>
              <a:buFont typeface="Arial"/>
              <a:buNone/>
            </a:pPr>
            <a:r>
              <a:rPr lang="en-GB" sz="2800" b="1">
                <a:solidFill>
                  <a:schemeClr val="dk1"/>
                </a:solidFill>
                <a:latin typeface="Arial"/>
                <a:ea typeface="Arial"/>
                <a:cs typeface="Arial"/>
                <a:sym typeface="Arial"/>
              </a:rPr>
              <a:t>We look forward to seeing you all in September!</a:t>
            </a:r>
            <a:endParaRPr/>
          </a:p>
        </p:txBody>
      </p:sp>
      <p:pic>
        <p:nvPicPr>
          <p:cNvPr id="316" name="Google Shape;316;p18"/>
          <p:cNvPicPr preferRelativeResize="0"/>
          <p:nvPr/>
        </p:nvPicPr>
        <p:blipFill rotWithShape="1">
          <a:blip r:embed="rId5">
            <a:alphaModFix/>
          </a:blip>
          <a:srcRect/>
          <a:stretch/>
        </p:blipFill>
        <p:spPr>
          <a:xfrm>
            <a:off x="9032033" y="5830159"/>
            <a:ext cx="2743200" cy="858253"/>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b01c8a01-8bcc-4017-a192-20f2ff24159d">
      <Terms xmlns="http://schemas.microsoft.com/office/infopath/2007/PartnerControls"/>
    </lcf76f155ced4ddcb4097134ff3c332f>
    <TaxCatchAll xmlns="aaf05427-2e03-487e-81f8-7a3e492c2b2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4D4ED8D5D7E514082F099318429E501" ma:contentTypeVersion="15" ma:contentTypeDescription="Create a new document." ma:contentTypeScope="" ma:versionID="3da19d8322e228a981fdfa71dbab52a5">
  <xsd:schema xmlns:xsd="http://www.w3.org/2001/XMLSchema" xmlns:xs="http://www.w3.org/2001/XMLSchema" xmlns:p="http://schemas.microsoft.com/office/2006/metadata/properties" xmlns:ns2="b01c8a01-8bcc-4017-a192-20f2ff24159d" xmlns:ns3="aaf05427-2e03-487e-81f8-7a3e492c2b23" targetNamespace="http://schemas.microsoft.com/office/2006/metadata/properties" ma:root="true" ma:fieldsID="b993288cd2b4e96e3cbdabec53ea670e" ns2:_="" ns3:_="">
    <xsd:import namespace="b01c8a01-8bcc-4017-a192-20f2ff24159d"/>
    <xsd:import namespace="aaf05427-2e03-487e-81f8-7a3e492c2b23"/>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MediaServiceLocation"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01c8a01-8bcc-4017-a192-20f2ff24159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ca80854f-31e5-450a-bf70-f72869c723b8" ma:termSetId="09814cd3-568e-fe90-9814-8d621ff8fb84" ma:anchorId="fba54fb3-c3e1-fe81-a776-ca4b69148c4d" ma:open="true" ma:isKeyword="false">
      <xsd:complexType>
        <xsd:sequence>
          <xsd:element ref="pc:Terms" minOccurs="0" maxOccurs="1"/>
        </xsd:sequence>
      </xsd:complex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Location" ma:index="18" nillable="true" ma:displayName="Location" ma:indexed="true"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af05427-2e03-487e-81f8-7a3e492c2b23"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7b78ff9a-af39-475c-ac4f-c98e57f9ef65}" ma:internalName="TaxCatchAll" ma:showField="CatchAllData" ma:web="aaf05427-2e03-487e-81f8-7a3e492c2b23">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9B71216-0CE8-4F9D-88A6-D9502070BBE3}">
  <ds:schemaRefs>
    <ds:schemaRef ds:uri="http://schemas.microsoft.com/office/infopath/2007/PartnerControls"/>
    <ds:schemaRef ds:uri="http://schemas.openxmlformats.org/package/2006/metadata/core-properties"/>
    <ds:schemaRef ds:uri="aaf05427-2e03-487e-81f8-7a3e492c2b23"/>
    <ds:schemaRef ds:uri="http://schemas.microsoft.com/office/2006/documentManagement/types"/>
    <ds:schemaRef ds:uri="http://purl.org/dc/dcmitype/"/>
    <ds:schemaRef ds:uri="http://schemas.microsoft.com/office/2006/metadata/properties"/>
    <ds:schemaRef ds:uri="b01c8a01-8bcc-4017-a192-20f2ff24159d"/>
    <ds:schemaRef ds:uri="http://www.w3.org/XML/1998/namespace"/>
    <ds:schemaRef ds:uri="http://purl.org/dc/terms/"/>
    <ds:schemaRef ds:uri="http://purl.org/dc/elements/1.1/"/>
  </ds:schemaRefs>
</ds:datastoreItem>
</file>

<file path=customXml/itemProps2.xml><?xml version="1.0" encoding="utf-8"?>
<ds:datastoreItem xmlns:ds="http://schemas.openxmlformats.org/officeDocument/2006/customXml" ds:itemID="{525FEDC2-1B69-4E86-904F-268428573433}">
  <ds:schemaRefs>
    <ds:schemaRef ds:uri="http://schemas.microsoft.com/sharepoint/v3/contenttype/forms"/>
  </ds:schemaRefs>
</ds:datastoreItem>
</file>

<file path=customXml/itemProps3.xml><?xml version="1.0" encoding="utf-8"?>
<ds:datastoreItem xmlns:ds="http://schemas.openxmlformats.org/officeDocument/2006/customXml" ds:itemID="{2868C5D0-DE99-4A51-A103-4A5D844671D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01c8a01-8bcc-4017-a192-20f2ff24159d"/>
    <ds:schemaRef ds:uri="aaf05427-2e03-487e-81f8-7a3e492c2b2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30</TotalTime>
  <Words>1933</Words>
  <Application>Microsoft Office PowerPoint</Application>
  <PresentationFormat>Widescreen</PresentationFormat>
  <Paragraphs>286</Paragraphs>
  <Slides>24</Slides>
  <Notes>12</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24</vt:i4>
      </vt:variant>
    </vt:vector>
  </HeadingPairs>
  <TitlesOfParts>
    <vt:vector size="36" baseType="lpstr">
      <vt:lpstr>Wingdings</vt:lpstr>
      <vt:lpstr>Georgia</vt:lpstr>
      <vt:lpstr>Noto Sans Symbols</vt:lpstr>
      <vt:lpstr>Berlin Sans FB Demi</vt:lpstr>
      <vt:lpstr>Symbol</vt:lpstr>
      <vt:lpstr>Arial</vt:lpstr>
      <vt:lpstr>Berlin Sans FB</vt:lpstr>
      <vt:lpstr>Segoe UI</vt:lpstr>
      <vt:lpstr>Overlock</vt:lpstr>
      <vt:lpstr>Sassoon Infant Rg</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Save the Date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Marino - Creative Link</dc:creator>
  <cp:lastModifiedBy>Gemma Vincent</cp:lastModifiedBy>
  <cp:revision>6</cp:revision>
  <cp:lastPrinted>2025-06-17T13:45:22Z</cp:lastPrinted>
  <dcterms:created xsi:type="dcterms:W3CDTF">2021-05-26T17:13:06Z</dcterms:created>
  <dcterms:modified xsi:type="dcterms:W3CDTF">2026-06-23T16:29:02Z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0x010100D4D4ED8D5D7E514082F099318429E501</vt:lpwstr>
  </property>
  <property fmtid="{D5CDD505-2E9C-101B-9397-08002B2CF9AE}" pid="3" name="MediaServiceImageTags">
    <vt:lpwstr/>
  </property>
</Properties>
</file>