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4"/>
  </p:sldMasterIdLst>
  <p:notesMasterIdLst>
    <p:notesMasterId r:id="rId25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</p:sldIdLst>
  <p:sldSz cx="12192000" cy="6858000"/>
  <p:notesSz cx="6858000" cy="9144000"/>
  <p:embeddedFontLst>
    <p:embeddedFont>
      <p:font typeface="Overlock" panose="020B0604020202020204" charset="0"/>
      <p:regular r:id="rId26"/>
      <p:bold r:id="rId27"/>
      <p:italic r:id="rId28"/>
      <p:boldItalic r:id="rId29"/>
    </p:embeddedFont>
    <p:embeddedFont>
      <p:font typeface="Verdana" panose="020B0604030504040204" pitchFamily="34" charset="0"/>
      <p:regular r:id="rId30"/>
      <p:bold r:id="rId31"/>
      <p:italic r:id="rId32"/>
      <p:boldItalic r:id="rId33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34" roundtripDataSignature="AMtx7miW8JvOeAlYiXqoe0GWdbBJkwsG8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208ADCB0-7E13-4D1E-B983-62F144C775CD}">
  <a:tblStyle styleId="{208ADCB0-7E13-4D1E-B983-62F144C775CD}" styleName="Table_0">
    <a:wholeTbl>
      <a:tcTxStyle b="off" i="off">
        <a:font>
          <a:latin typeface="Arial"/>
          <a:ea typeface="Arial"/>
          <a:cs typeface="Arial"/>
        </a:font>
        <a:schemeClr val="dk1"/>
      </a:tcTxStyle>
      <a:tcStyle>
        <a:tcBdr>
          <a:lef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E8EBF5"/>
          </a:solidFill>
        </a:fill>
      </a:tcStyle>
    </a:wholeTbl>
    <a:band1H>
      <a:tcTxStyle b="off" i="off"/>
      <a:tcStyle>
        <a:tcBdr/>
        <a:fill>
          <a:solidFill>
            <a:srgbClr val="CDD4EA"/>
          </a:solidFill>
        </a:fill>
      </a:tcStyle>
    </a:band1H>
    <a:band2H>
      <a:tcTxStyle b="off" i="off"/>
      <a:tcStyle>
        <a:tcBdr/>
      </a:tcStyle>
    </a:band2H>
    <a:band1V>
      <a:tcTxStyle b="off" i="off"/>
      <a:tcStyle>
        <a:tcBdr/>
        <a:fill>
          <a:solidFill>
            <a:srgbClr val="CDD4EA"/>
          </a:solidFill>
        </a:fill>
      </a:tcStyle>
    </a:band1V>
    <a:band2V>
      <a:tcTxStyle b="off" i="off"/>
      <a:tcStyle>
        <a:tcBdr/>
      </a:tcStyle>
    </a:band2V>
    <a:lastCol>
      <a:tcTxStyle b="on" i="off">
        <a:font>
          <a:latin typeface="Arial"/>
          <a:ea typeface="Arial"/>
          <a:cs typeface="Arial"/>
        </a:font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 i="off">
        <a:font>
          <a:latin typeface="Arial"/>
          <a:ea typeface="Arial"/>
          <a:cs typeface="Arial"/>
        </a:font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 i="off">
        <a:font>
          <a:latin typeface="Arial"/>
          <a:ea typeface="Arial"/>
          <a:cs typeface="Arial"/>
        </a:font>
        <a:schemeClr val="lt1"/>
      </a:tcTxStyle>
      <a:tcStyle>
        <a:tcBdr>
          <a:top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</a:tcBdr>
        <a:fill>
          <a:solidFill>
            <a:schemeClr val="accent1"/>
          </a:solidFill>
        </a:fill>
      </a:tcStyle>
    </a:lastRow>
    <a:seCell>
      <a:tcTxStyle b="off" i="off"/>
      <a:tcStyle>
        <a:tcBdr/>
      </a:tcStyle>
    </a:seCell>
    <a:swCell>
      <a:tcTxStyle b="off" i="off"/>
      <a:tcStyle>
        <a:tcBdr/>
      </a:tcStyle>
    </a:swCell>
    <a:firstRow>
      <a:tcTxStyle b="on" i="off">
        <a:font>
          <a:latin typeface="Arial"/>
          <a:ea typeface="Arial"/>
          <a:cs typeface="Arial"/>
        </a:font>
        <a:schemeClr val="lt1"/>
      </a:tcTxStyle>
      <a:tcStyle>
        <a:tcBdr>
          <a:bottom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</a:tcBdr>
        <a:fill>
          <a:solidFill>
            <a:schemeClr val="accent1"/>
          </a:solidFill>
        </a:fill>
      </a:tcStyle>
    </a:firstRow>
    <a:neCell>
      <a:tcTxStyle b="off" i="off"/>
      <a:tcStyle>
        <a:tcBdr/>
      </a:tcStyle>
    </a:neCell>
    <a:nwCell>
      <a:tcTxStyle b="off" i="off"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35" autoAdjust="0"/>
    <p:restoredTop sz="94660"/>
  </p:normalViewPr>
  <p:slideViewPr>
    <p:cSldViewPr snapToGrid="0">
      <p:cViewPr varScale="1">
        <p:scale>
          <a:sx n="59" d="100"/>
          <a:sy n="59" d="100"/>
        </p:scale>
        <p:origin x="928" y="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font" Target="fonts/font1.fntdata"/><Relationship Id="rId39" Type="http://schemas.microsoft.com/office/2016/11/relationships/changesInfo" Target="changesInfos/changesInfo1.xml"/><Relationship Id="rId21" Type="http://schemas.openxmlformats.org/officeDocument/2006/relationships/slide" Target="slides/slide17.xml"/><Relationship Id="rId34" Type="http://customschemas.google.com/relationships/presentationmetadata" Target="metadata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notesMaster" Target="notesMasters/notesMaster1.xml"/><Relationship Id="rId33" Type="http://schemas.openxmlformats.org/officeDocument/2006/relationships/font" Target="fonts/font8.fntdata"/><Relationship Id="rId38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font" Target="fonts/font4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font" Target="fonts/font7.fntdata"/><Relationship Id="rId37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font" Target="fonts/font3.fntdata"/><Relationship Id="rId36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font" Target="fonts/font6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font" Target="fonts/font2.fntdata"/><Relationship Id="rId30" Type="http://schemas.openxmlformats.org/officeDocument/2006/relationships/font" Target="fonts/font5.fntdata"/><Relationship Id="rId35" Type="http://schemas.openxmlformats.org/officeDocument/2006/relationships/presProps" Target="presProp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elma Hassan" userId="b259fdb3-61fa-4054-8ac4-8dff745a244d" providerId="ADAL" clId="{C74B7B8A-2526-4D54-9A33-4E9FA72C166D}"/>
    <pc:docChg chg="custSel modSld">
      <pc:chgData name="Selma Hassan" userId="b259fdb3-61fa-4054-8ac4-8dff745a244d" providerId="ADAL" clId="{C74B7B8A-2526-4D54-9A33-4E9FA72C166D}" dt="2026-06-29T13:33:04.635" v="16" actId="20577"/>
      <pc:docMkLst>
        <pc:docMk/>
      </pc:docMkLst>
      <pc:sldChg chg="modSp mod">
        <pc:chgData name="Selma Hassan" userId="b259fdb3-61fa-4054-8ac4-8dff745a244d" providerId="ADAL" clId="{C74B7B8A-2526-4D54-9A33-4E9FA72C166D}" dt="2026-06-29T13:32:26.837" v="2" actId="14100"/>
        <pc:sldMkLst>
          <pc:docMk/>
          <pc:sldMk cId="0" sldId="266"/>
        </pc:sldMkLst>
        <pc:spChg chg="mod">
          <ac:chgData name="Selma Hassan" userId="b259fdb3-61fa-4054-8ac4-8dff745a244d" providerId="ADAL" clId="{C74B7B8A-2526-4D54-9A33-4E9FA72C166D}" dt="2026-06-29T13:32:16.928" v="0" actId="20577"/>
          <ac:spMkLst>
            <pc:docMk/>
            <pc:sldMk cId="0" sldId="266"/>
            <ac:spMk id="192" creationId="{00000000-0000-0000-0000-000000000000}"/>
          </ac:spMkLst>
        </pc:spChg>
        <pc:picChg chg="mod">
          <ac:chgData name="Selma Hassan" userId="b259fdb3-61fa-4054-8ac4-8dff745a244d" providerId="ADAL" clId="{C74B7B8A-2526-4D54-9A33-4E9FA72C166D}" dt="2026-06-29T13:32:26.837" v="2" actId="14100"/>
          <ac:picMkLst>
            <pc:docMk/>
            <pc:sldMk cId="0" sldId="266"/>
            <ac:picMk id="193" creationId="{00000000-0000-0000-0000-000000000000}"/>
          </ac:picMkLst>
        </pc:picChg>
      </pc:sldChg>
      <pc:sldChg chg="modSp mod">
        <pc:chgData name="Selma Hassan" userId="b259fdb3-61fa-4054-8ac4-8dff745a244d" providerId="ADAL" clId="{C74B7B8A-2526-4D54-9A33-4E9FA72C166D}" dt="2026-06-29T13:33:04.635" v="16" actId="20577"/>
        <pc:sldMkLst>
          <pc:docMk/>
          <pc:sldMk cId="0" sldId="267"/>
        </pc:sldMkLst>
        <pc:spChg chg="mod">
          <ac:chgData name="Selma Hassan" userId="b259fdb3-61fa-4054-8ac4-8dff745a244d" providerId="ADAL" clId="{C74B7B8A-2526-4D54-9A33-4E9FA72C166D}" dt="2026-06-29T13:33:04.635" v="16" actId="20577"/>
          <ac:spMkLst>
            <pc:docMk/>
            <pc:sldMk cId="0" sldId="267"/>
            <ac:spMk id="200" creationId="{00000000-0000-0000-0000-000000000000}"/>
          </ac:spMkLst>
        </pc:spChg>
      </pc:sldChg>
    </pc:docChg>
  </pc:docChgLst>
  <pc:docChgLst>
    <pc:chgData name="Kayley Putz" userId="89e0e9cc-24fc-4851-88da-a6fb86dbeb63" providerId="ADAL" clId="{E0C4C30A-F891-4D6B-BEA0-C661C8A9F480}"/>
    <pc:docChg chg="custSel modSld">
      <pc:chgData name="Kayley Putz" userId="89e0e9cc-24fc-4851-88da-a6fb86dbeb63" providerId="ADAL" clId="{E0C4C30A-F891-4D6B-BEA0-C661C8A9F480}" dt="2026-06-30T07:13:02.290" v="43" actId="20577"/>
      <pc:docMkLst>
        <pc:docMk/>
      </pc:docMkLst>
      <pc:sldChg chg="modSp mod">
        <pc:chgData name="Kayley Putz" userId="89e0e9cc-24fc-4851-88da-a6fb86dbeb63" providerId="ADAL" clId="{E0C4C30A-F891-4D6B-BEA0-C661C8A9F480}" dt="2026-06-30T07:12:10.205" v="32" actId="20577"/>
        <pc:sldMkLst>
          <pc:docMk/>
          <pc:sldMk cId="0" sldId="257"/>
        </pc:sldMkLst>
        <pc:spChg chg="mod">
          <ac:chgData name="Kayley Putz" userId="89e0e9cc-24fc-4851-88da-a6fb86dbeb63" providerId="ADAL" clId="{E0C4C30A-F891-4D6B-BEA0-C661C8A9F480}" dt="2026-06-30T07:12:10.205" v="32" actId="20577"/>
          <ac:spMkLst>
            <pc:docMk/>
            <pc:sldMk cId="0" sldId="257"/>
            <ac:spMk id="98" creationId="{00000000-0000-0000-0000-000000000000}"/>
          </ac:spMkLst>
        </pc:spChg>
      </pc:sldChg>
      <pc:sldChg chg="modSp mod">
        <pc:chgData name="Kayley Putz" userId="89e0e9cc-24fc-4851-88da-a6fb86dbeb63" providerId="ADAL" clId="{E0C4C30A-F891-4D6B-BEA0-C661C8A9F480}" dt="2026-06-30T07:11:23.094" v="17" actId="20577"/>
        <pc:sldMkLst>
          <pc:docMk/>
          <pc:sldMk cId="0" sldId="258"/>
        </pc:sldMkLst>
        <pc:spChg chg="mod">
          <ac:chgData name="Kayley Putz" userId="89e0e9cc-24fc-4851-88da-a6fb86dbeb63" providerId="ADAL" clId="{E0C4C30A-F891-4D6B-BEA0-C661C8A9F480}" dt="2026-06-30T07:11:23.094" v="17" actId="20577"/>
          <ac:spMkLst>
            <pc:docMk/>
            <pc:sldMk cId="0" sldId="258"/>
            <ac:spMk id="107" creationId="{00000000-0000-0000-0000-000000000000}"/>
          </ac:spMkLst>
        </pc:spChg>
      </pc:sldChg>
      <pc:sldChg chg="modSp mod">
        <pc:chgData name="Kayley Putz" userId="89e0e9cc-24fc-4851-88da-a6fb86dbeb63" providerId="ADAL" clId="{E0C4C30A-F891-4D6B-BEA0-C661C8A9F480}" dt="2026-06-30T07:12:28.588" v="37" actId="20577"/>
        <pc:sldMkLst>
          <pc:docMk/>
          <pc:sldMk cId="0" sldId="263"/>
        </pc:sldMkLst>
        <pc:spChg chg="mod">
          <ac:chgData name="Kayley Putz" userId="89e0e9cc-24fc-4851-88da-a6fb86dbeb63" providerId="ADAL" clId="{E0C4C30A-F891-4D6B-BEA0-C661C8A9F480}" dt="2026-06-30T07:12:28.588" v="37" actId="20577"/>
          <ac:spMkLst>
            <pc:docMk/>
            <pc:sldMk cId="0" sldId="263"/>
            <ac:spMk id="162" creationId="{00000000-0000-0000-0000-000000000000}"/>
          </ac:spMkLst>
        </pc:spChg>
      </pc:sldChg>
      <pc:sldChg chg="modSp mod">
        <pc:chgData name="Kayley Putz" userId="89e0e9cc-24fc-4851-88da-a6fb86dbeb63" providerId="ADAL" clId="{E0C4C30A-F891-4D6B-BEA0-C661C8A9F480}" dt="2026-06-30T07:13:02.290" v="43" actId="20577"/>
        <pc:sldMkLst>
          <pc:docMk/>
          <pc:sldMk cId="0" sldId="273"/>
        </pc:sldMkLst>
        <pc:spChg chg="mod">
          <ac:chgData name="Kayley Putz" userId="89e0e9cc-24fc-4851-88da-a6fb86dbeb63" providerId="ADAL" clId="{E0C4C30A-F891-4D6B-BEA0-C661C8A9F480}" dt="2026-06-30T07:13:02.290" v="43" actId="20577"/>
          <ac:spMkLst>
            <pc:docMk/>
            <pc:sldMk cId="0" sldId="273"/>
            <ac:spMk id="257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93" name="Google Shape;93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02" name="Google Shape;102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16" name="Google Shape;116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28" name="Google Shape;128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40" name="Google Shape;140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50" name="Google Shape;150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g3ee49ba98ee_0_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9" name="Google Shape;159;g3ee49ba98ee_0_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66" name="Google Shape;166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p3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75" name="Google Shape;175;p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GB"/>
              <a:t>Coat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GB"/>
              <a:t>Sun hat depending on weather </a:t>
            </a:r>
            <a:endParaRPr/>
          </a:p>
        </p:txBody>
      </p:sp>
      <p:sp>
        <p:nvSpPr>
          <p:cNvPr id="187" name="Google Shape;187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g3ee106d8fcf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7" name="Google Shape;197;g3ee106d8fcf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p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GB"/>
              <a:t>Coat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GB"/>
              <a:t>Sun hat depending on weather </a:t>
            </a:r>
            <a:endParaRPr/>
          </a:p>
        </p:txBody>
      </p:sp>
      <p:sp>
        <p:nvSpPr>
          <p:cNvPr id="205" name="Google Shape;205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Google Shape;215;p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16" name="Google Shape;216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Google Shape;226;p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27" name="Google Shape;227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Google Shape;235;g3f1b84b4da4_0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6" name="Google Shape;236;g3f1b84b4da4_0_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" name="Google Shape;242;p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43" name="Google Shape;243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Google Shape;251;p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52" name="Google Shape;252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0" name="Google Shape;260;p3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61" name="Google Shape;261;p3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" name="Google Shape;271;p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72" name="Google Shape;272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0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20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4" name="Google Shape;14;p2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2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2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2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2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0" name="Google Shape;20;p2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2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2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22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22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6" name="Google Shape;26;p2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2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2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2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23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2" name="Google Shape;32;p23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3" name="Google Shape;33;p2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2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2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24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24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39" name="Google Shape;39;p24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0" name="Google Shape;40;p24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1" name="Google Shape;41;p24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2" name="Google Shape;42;p2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2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2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2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2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2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2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2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2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2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27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27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27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8" name="Google Shape;58;p2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2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2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28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28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28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5" name="Google Shape;65;p2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2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2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2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29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2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2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2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30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30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3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3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3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Google Shape;7;p19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1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1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1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.png"/><Relationship Id="rId4" Type="http://schemas.openxmlformats.org/officeDocument/2006/relationships/image" Target="../media/image4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g"/><Relationship Id="rId5" Type="http://schemas.openxmlformats.org/officeDocument/2006/relationships/image" Target="../media/image6.png"/><Relationship Id="rId4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.png"/><Relationship Id="rId4" Type="http://schemas.openxmlformats.org/officeDocument/2006/relationships/image" Target="../media/image10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.png"/><Relationship Id="rId4" Type="http://schemas.openxmlformats.org/officeDocument/2006/relationships/image" Target="../media/image15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png"/><Relationship Id="rId4" Type="http://schemas.openxmlformats.org/officeDocument/2006/relationships/image" Target="../media/image18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/>
          <p:nvPr/>
        </p:nvSpPr>
        <p:spPr>
          <a:xfrm>
            <a:off x="0" y="-34342"/>
            <a:ext cx="12192000" cy="5635487"/>
          </a:xfrm>
          <a:prstGeom prst="rect">
            <a:avLst/>
          </a:prstGeom>
          <a:solidFill>
            <a:srgbClr val="7030A0"/>
          </a:solidFill>
          <a:ln w="12700" cap="flat" cmpd="sng">
            <a:solidFill>
              <a:srgbClr val="31538F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5" name="Google Shape;85;p1"/>
          <p:cNvSpPr txBox="1"/>
          <p:nvPr/>
        </p:nvSpPr>
        <p:spPr>
          <a:xfrm>
            <a:off x="2634298" y="1464556"/>
            <a:ext cx="9144000" cy="26376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6000"/>
              <a:buFont typeface="Overlock"/>
              <a:buNone/>
            </a:pPr>
            <a:r>
              <a:rPr lang="en-GB" sz="6000" b="0" i="0" u="none" strike="noStrike" cap="none">
                <a:solidFill>
                  <a:schemeClr val="dk1"/>
                </a:solidFill>
                <a:latin typeface="Overlock"/>
                <a:ea typeface="Overlock"/>
                <a:cs typeface="Overlock"/>
                <a:sym typeface="Overlock"/>
              </a:rPr>
              <a:t>Welcome to</a:t>
            </a:r>
            <a:br>
              <a:rPr lang="en-GB" sz="6000" b="0" i="0" u="none" strike="noStrike" cap="none">
                <a:solidFill>
                  <a:schemeClr val="dk1"/>
                </a:solidFill>
                <a:latin typeface="Overlock"/>
                <a:ea typeface="Overlock"/>
                <a:cs typeface="Overlock"/>
                <a:sym typeface="Overlock"/>
              </a:rPr>
            </a:br>
            <a:r>
              <a:rPr lang="en-GB" sz="6000" b="0" i="0" u="none" strike="noStrike" cap="none">
                <a:solidFill>
                  <a:schemeClr val="dk1"/>
                </a:solidFill>
                <a:latin typeface="Overlock"/>
                <a:ea typeface="Overlock"/>
                <a:cs typeface="Overlock"/>
                <a:sym typeface="Overlock"/>
              </a:rPr>
              <a:t>Woodpecker Hall Academy Nursery</a:t>
            </a: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6000"/>
              <a:buFont typeface="Overlock"/>
              <a:buNone/>
            </a:pPr>
            <a:r>
              <a:rPr lang="en-GB" sz="6000" b="0" i="0" u="none" strike="noStrike" cap="none">
                <a:solidFill>
                  <a:schemeClr val="dk1"/>
                </a:solidFill>
                <a:latin typeface="Overlock"/>
                <a:ea typeface="Overlock"/>
                <a:cs typeface="Overlock"/>
                <a:sym typeface="Overlock"/>
              </a:rPr>
              <a:t>202</a:t>
            </a:r>
            <a:r>
              <a:rPr lang="en-GB" sz="6000">
                <a:solidFill>
                  <a:schemeClr val="dk1"/>
                </a:solidFill>
                <a:latin typeface="Overlock"/>
                <a:ea typeface="Overlock"/>
                <a:cs typeface="Overlock"/>
                <a:sym typeface="Overlock"/>
              </a:rPr>
              <a:t>6</a:t>
            </a:r>
            <a:r>
              <a:rPr lang="en-GB" sz="6000" b="0" i="0" u="none" strike="noStrike" cap="none">
                <a:solidFill>
                  <a:schemeClr val="dk1"/>
                </a:solidFill>
                <a:latin typeface="Overlock"/>
                <a:ea typeface="Overlock"/>
                <a:cs typeface="Overlock"/>
                <a:sym typeface="Overlock"/>
              </a:rPr>
              <a:t>/2</a:t>
            </a:r>
            <a:r>
              <a:rPr lang="en-GB" sz="6000">
                <a:solidFill>
                  <a:schemeClr val="dk1"/>
                </a:solidFill>
                <a:latin typeface="Overlock"/>
                <a:ea typeface="Overlock"/>
                <a:cs typeface="Overlock"/>
                <a:sym typeface="Overlock"/>
              </a:rPr>
              <a:t>7</a:t>
            </a:r>
            <a:endParaRPr sz="60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6" name="Google Shape;86;p1"/>
          <p:cNvSpPr txBox="1"/>
          <p:nvPr/>
        </p:nvSpPr>
        <p:spPr>
          <a:xfrm>
            <a:off x="2508250" y="3025775"/>
            <a:ext cx="9144000" cy="16557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7" name="Google Shape;87;p1"/>
          <p:cNvSpPr/>
          <p:nvPr/>
        </p:nvSpPr>
        <p:spPr>
          <a:xfrm rot="-1042383">
            <a:off x="917775" y="2249071"/>
            <a:ext cx="2625535" cy="2625535"/>
          </a:xfrm>
          <a:prstGeom prst="star5">
            <a:avLst>
              <a:gd name="adj" fmla="val 19098"/>
              <a:gd name="hf" fmla="val 105146"/>
              <a:gd name="vf" fmla="val 110557"/>
            </a:avLst>
          </a:prstGeom>
          <a:noFill/>
          <a:ln w="381000" cap="flat" cmpd="sng">
            <a:solidFill>
              <a:schemeClr val="lt1">
                <a:alpha val="4313"/>
              </a:schemeClr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8" name="Google Shape;88;p1"/>
          <p:cNvSpPr/>
          <p:nvPr/>
        </p:nvSpPr>
        <p:spPr>
          <a:xfrm rot="1213509">
            <a:off x="879280" y="2389295"/>
            <a:ext cx="700139" cy="700139"/>
          </a:xfrm>
          <a:prstGeom prst="star5">
            <a:avLst>
              <a:gd name="adj" fmla="val 19098"/>
              <a:gd name="hf" fmla="val 105146"/>
              <a:gd name="vf" fmla="val 110557"/>
            </a:avLst>
          </a:prstGeom>
          <a:noFill/>
          <a:ln w="76200" cap="flat" cmpd="sng">
            <a:solidFill>
              <a:schemeClr val="lt1">
                <a:alpha val="4313"/>
              </a:schemeClr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9" name="Google Shape;89;p1"/>
          <p:cNvSpPr/>
          <p:nvPr/>
        </p:nvSpPr>
        <p:spPr>
          <a:xfrm rot="-1066174">
            <a:off x="3662202" y="3598717"/>
            <a:ext cx="923680" cy="923680"/>
          </a:xfrm>
          <a:prstGeom prst="star5">
            <a:avLst>
              <a:gd name="adj" fmla="val 19098"/>
              <a:gd name="hf" fmla="val 105146"/>
              <a:gd name="vf" fmla="val 110557"/>
            </a:avLst>
          </a:prstGeom>
          <a:noFill/>
          <a:ln w="127000" cap="flat" cmpd="sng">
            <a:solidFill>
              <a:schemeClr val="lt1">
                <a:alpha val="4313"/>
              </a:schemeClr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90" name="Google Shape;90;p1" descr="4 May 2018 Dear Parents and Carers, Re: The Headteacher of Woodpecker Hall  Primary Academy It is with great regret that I must a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972425" y="5676900"/>
            <a:ext cx="4143375" cy="11049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2"/>
          <p:cNvSpPr txBox="1">
            <a:spLocks noGrp="1"/>
          </p:cNvSpPr>
          <p:nvPr>
            <p:ph type="sldNum" idx="12"/>
          </p:nvPr>
        </p:nvSpPr>
        <p:spPr>
          <a:xfrm>
            <a:off x="9075815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GB"/>
              <a:t>2</a:t>
            </a:fld>
            <a:endParaRPr/>
          </a:p>
        </p:txBody>
      </p:sp>
      <p:sp>
        <p:nvSpPr>
          <p:cNvPr id="96" name="Google Shape;96;p2"/>
          <p:cNvSpPr txBox="1"/>
          <p:nvPr/>
        </p:nvSpPr>
        <p:spPr>
          <a:xfrm>
            <a:off x="8610600" y="6421597"/>
            <a:ext cx="320841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lang="en-GB" sz="1100" b="1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2</a:t>
            </a:fld>
            <a:endParaRPr sz="1100" b="1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7" name="Google Shape;97;p2"/>
          <p:cNvSpPr txBox="1"/>
          <p:nvPr/>
        </p:nvSpPr>
        <p:spPr>
          <a:xfrm>
            <a:off x="601175" y="556069"/>
            <a:ext cx="8243887" cy="9413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Overlock"/>
              <a:buNone/>
            </a:pPr>
            <a:r>
              <a:rPr lang="en-GB" sz="5100" b="0" i="0" u="none" strike="noStrike" cap="none">
                <a:solidFill>
                  <a:srgbClr val="0070C0"/>
                </a:solidFill>
                <a:latin typeface="Overlock"/>
                <a:ea typeface="Overlock"/>
                <a:cs typeface="Overlock"/>
                <a:sym typeface="Overlock"/>
              </a:rPr>
              <a:t>Aims of this session:</a:t>
            </a:r>
            <a:endParaRPr sz="5100" b="0" i="0" u="none" strike="noStrike" cap="none">
              <a:solidFill>
                <a:srgbClr val="0070C0"/>
              </a:solidFill>
              <a:latin typeface="Overlock"/>
              <a:ea typeface="Overlock"/>
              <a:cs typeface="Overlock"/>
              <a:sym typeface="Overlock"/>
            </a:endParaRPr>
          </a:p>
        </p:txBody>
      </p:sp>
      <p:sp>
        <p:nvSpPr>
          <p:cNvPr id="98" name="Google Shape;98;p2"/>
          <p:cNvSpPr txBox="1"/>
          <p:nvPr/>
        </p:nvSpPr>
        <p:spPr>
          <a:xfrm>
            <a:off x="457200" y="1900225"/>
            <a:ext cx="10483800" cy="432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469900" marR="0" lvl="0" indent="-4572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600"/>
              <a:buFont typeface="Wingdings" panose="05000000000000000000" pitchFamily="2" charset="2"/>
              <a:buChar char="Ø"/>
            </a:pPr>
            <a:r>
              <a:rPr lang="en-GB" sz="28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 </a:t>
            </a:r>
            <a:r>
              <a:rPr lang="en-GB" sz="3600" b="0" i="0" u="none" strike="noStrike" cap="none" dirty="0">
                <a:solidFill>
                  <a:srgbClr val="000000"/>
                </a:solidFill>
                <a:latin typeface="Overlock"/>
                <a:ea typeface="Overlock"/>
                <a:cs typeface="Overlock"/>
                <a:sym typeface="Overlock"/>
              </a:rPr>
              <a:t>Meet the tea</a:t>
            </a:r>
            <a:r>
              <a:rPr lang="en-GB" sz="3600" dirty="0">
                <a:latin typeface="Overlock"/>
                <a:ea typeface="Overlock"/>
                <a:cs typeface="Overlock"/>
                <a:sym typeface="Overlock"/>
              </a:rPr>
              <a:t>m</a:t>
            </a:r>
            <a:endParaRPr sz="3600" dirty="0">
              <a:latin typeface="Overlock"/>
              <a:ea typeface="Overlock"/>
              <a:cs typeface="Overlock"/>
              <a:sym typeface="Overlock"/>
            </a:endParaRPr>
          </a:p>
          <a:p>
            <a:pPr marL="584200" marR="0" lvl="0" indent="-5715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600"/>
              <a:buFont typeface="Wingdings" panose="05000000000000000000" pitchFamily="2" charset="2"/>
              <a:buChar char="Ø"/>
            </a:pPr>
            <a:r>
              <a:rPr lang="en-GB" sz="3600" dirty="0">
                <a:latin typeface="Overlock"/>
                <a:ea typeface="Overlock"/>
                <a:cs typeface="Overlock"/>
                <a:sym typeface="Overlock"/>
              </a:rPr>
              <a:t> Key information </a:t>
            </a:r>
            <a:endParaRPr sz="3600" dirty="0">
              <a:latin typeface="Overlock"/>
              <a:ea typeface="Overlock"/>
              <a:cs typeface="Overlock"/>
              <a:sym typeface="Overlock"/>
            </a:endParaRPr>
          </a:p>
          <a:p>
            <a:pPr marL="584200" marR="0" lvl="0" indent="-5715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600"/>
              <a:buFont typeface="Wingdings" panose="05000000000000000000" pitchFamily="2" charset="2"/>
              <a:buChar char="Ø"/>
            </a:pPr>
            <a:r>
              <a:rPr lang="en-GB" sz="3600" b="0" i="0" u="none" strike="noStrike" cap="none" dirty="0">
                <a:solidFill>
                  <a:srgbClr val="000000"/>
                </a:solidFill>
                <a:latin typeface="Overlock"/>
                <a:ea typeface="Overlock"/>
                <a:cs typeface="Overlock"/>
                <a:sym typeface="Overlock"/>
              </a:rPr>
              <a:t> Next steps in the induction process </a:t>
            </a:r>
            <a:br>
              <a:rPr lang="en-GB" sz="3600" b="0" i="0" u="none" strike="noStrike" cap="none" dirty="0">
                <a:solidFill>
                  <a:srgbClr val="000000"/>
                </a:solidFill>
                <a:latin typeface="Overlock"/>
                <a:ea typeface="Overlock"/>
                <a:cs typeface="Overlock"/>
                <a:sym typeface="Overlock"/>
              </a:rPr>
            </a:br>
            <a:r>
              <a:rPr lang="en-GB" sz="3600" b="0" i="0" u="none" strike="noStrike" cap="none" dirty="0">
                <a:solidFill>
                  <a:srgbClr val="000000"/>
                </a:solidFill>
                <a:latin typeface="Overlock"/>
                <a:ea typeface="Overlock"/>
                <a:cs typeface="Overlock"/>
                <a:sym typeface="Overlock"/>
              </a:rPr>
              <a:t>  (Dates, arrangements, classes)</a:t>
            </a:r>
            <a:endParaRPr sz="36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584200" marR="0" lvl="0" indent="-5715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600"/>
              <a:buFont typeface="Wingdings" panose="05000000000000000000" pitchFamily="2" charset="2"/>
              <a:buChar char="Ø"/>
            </a:pPr>
            <a:r>
              <a:rPr lang="en-GB" sz="3600" b="0" i="0" u="none" strike="noStrike" cap="none" dirty="0">
                <a:solidFill>
                  <a:srgbClr val="000000"/>
                </a:solidFill>
                <a:latin typeface="Overlock"/>
                <a:ea typeface="Overlock"/>
                <a:cs typeface="Overlock"/>
                <a:sym typeface="Overlock"/>
              </a:rPr>
              <a:t> How best to prepare your child for Nursery </a:t>
            </a:r>
            <a:endParaRPr sz="36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584200" marR="0" lvl="0" indent="-5715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600"/>
              <a:buFont typeface="Wingdings" panose="05000000000000000000" pitchFamily="2" charset="2"/>
              <a:buChar char="Ø"/>
            </a:pPr>
            <a:r>
              <a:rPr lang="en-GB" sz="3600" b="0" i="0" u="none" strike="noStrike" cap="none" dirty="0">
                <a:solidFill>
                  <a:srgbClr val="000000"/>
                </a:solidFill>
                <a:latin typeface="Overlock"/>
                <a:ea typeface="Overlock"/>
                <a:cs typeface="Overlock"/>
                <a:sym typeface="Overlock"/>
              </a:rPr>
              <a:t> What to expect when children start </a:t>
            </a:r>
            <a:endParaRPr sz="36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584200" marR="0" lvl="0" indent="-5715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600"/>
              <a:buFont typeface="Wingdings" panose="05000000000000000000" pitchFamily="2" charset="2"/>
              <a:buChar char="Ø"/>
            </a:pPr>
            <a:r>
              <a:rPr lang="en-GB" sz="3600" b="0" i="0" u="none" strike="noStrike" cap="none" dirty="0">
                <a:solidFill>
                  <a:srgbClr val="000000"/>
                </a:solidFill>
                <a:latin typeface="Overlock"/>
                <a:ea typeface="Overlock"/>
                <a:cs typeface="Overlock"/>
                <a:sym typeface="Overlock"/>
              </a:rPr>
              <a:t> Answer questions</a:t>
            </a:r>
            <a:endParaRPr sz="3600" b="0" i="0" u="none" strike="noStrike" cap="none" dirty="0">
              <a:solidFill>
                <a:srgbClr val="000000"/>
              </a:solidFill>
              <a:latin typeface="Overlock"/>
              <a:ea typeface="Overlock"/>
              <a:cs typeface="Overlock"/>
              <a:sym typeface="Overlock"/>
            </a:endParaRPr>
          </a:p>
          <a:p>
            <a:pPr marL="228600" marR="0" lvl="0" indent="-508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None/>
            </a:pPr>
            <a:endParaRPr sz="28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99" name="Google Shape;99;p2" descr="4 May 2018 Dear Parents and Carers, Re: The Headteacher of Woodpecker Hall  Primary Academy It is with great regret that I must a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089123" y="184826"/>
            <a:ext cx="1947233" cy="51926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3"/>
          <p:cNvSpPr txBox="1">
            <a:spLocks noGrp="1"/>
          </p:cNvSpPr>
          <p:nvPr>
            <p:ph type="sldNum" idx="12"/>
          </p:nvPr>
        </p:nvSpPr>
        <p:spPr>
          <a:xfrm>
            <a:off x="9075815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GB"/>
              <a:t>3</a:t>
            </a:fld>
            <a:endParaRPr/>
          </a:p>
        </p:txBody>
      </p:sp>
      <p:sp>
        <p:nvSpPr>
          <p:cNvPr id="105" name="Google Shape;105;p3"/>
          <p:cNvSpPr txBox="1"/>
          <p:nvPr/>
        </p:nvSpPr>
        <p:spPr>
          <a:xfrm>
            <a:off x="8610600" y="6421597"/>
            <a:ext cx="320841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lang="en-GB" sz="1100" b="1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3</a:t>
            </a:fld>
            <a:endParaRPr sz="1100" b="1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6" name="Google Shape;106;p3"/>
          <p:cNvSpPr txBox="1"/>
          <p:nvPr/>
        </p:nvSpPr>
        <p:spPr>
          <a:xfrm>
            <a:off x="504825" y="13335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0"/>
              <a:buFont typeface="Overlock"/>
              <a:buNone/>
            </a:pPr>
            <a:r>
              <a:rPr lang="en-GB" sz="6000" b="0" i="0" u="none" strike="noStrike" cap="none">
                <a:solidFill>
                  <a:srgbClr val="0070C0"/>
                </a:solidFill>
                <a:latin typeface="Overlock"/>
                <a:ea typeface="Overlock"/>
                <a:cs typeface="Overlock"/>
                <a:sym typeface="Overlock"/>
              </a:rPr>
              <a:t>Who is who?</a:t>
            </a:r>
            <a:endParaRPr sz="6000" b="0" i="0" u="none" strike="noStrike" cap="none">
              <a:solidFill>
                <a:srgbClr val="0070C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7" name="Google Shape;107;p3"/>
          <p:cNvSpPr txBox="1"/>
          <p:nvPr/>
        </p:nvSpPr>
        <p:spPr>
          <a:xfrm>
            <a:off x="282125" y="5447250"/>
            <a:ext cx="11205600" cy="1082700"/>
          </a:xfrm>
          <a:prstGeom prst="rect">
            <a:avLst/>
          </a:prstGeom>
          <a:noFill/>
          <a:ln w="9525" cap="flat" cmpd="sng">
            <a:solidFill>
              <a:schemeClr val="dk1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Overlock"/>
              <a:buNone/>
            </a:pPr>
            <a:r>
              <a:rPr lang="en-GB" sz="2800" b="1" i="0" u="none" strike="noStrike" cap="none" dirty="0">
                <a:solidFill>
                  <a:srgbClr val="000000"/>
                </a:solidFill>
                <a:latin typeface="Overlock"/>
                <a:ea typeface="Overlock"/>
                <a:cs typeface="Overlock"/>
                <a:sym typeface="Overlock"/>
              </a:rPr>
              <a:t>Full Time Class Teacher</a:t>
            </a:r>
            <a:r>
              <a:rPr lang="en-GB" sz="2800" b="0" i="0" u="none" strike="noStrike" cap="none" dirty="0">
                <a:solidFill>
                  <a:srgbClr val="000000"/>
                </a:solidFill>
                <a:latin typeface="Overlock"/>
                <a:ea typeface="Overlock"/>
                <a:cs typeface="Overlock"/>
                <a:sym typeface="Overlock"/>
              </a:rPr>
              <a:t>: </a:t>
            </a:r>
            <a:r>
              <a:rPr lang="en-GB" sz="2800" dirty="0">
                <a:latin typeface="Overlock"/>
                <a:ea typeface="Overlock"/>
                <a:cs typeface="Overlock"/>
                <a:sym typeface="Overlock"/>
              </a:rPr>
              <a:t>Kayley Putz</a:t>
            </a:r>
            <a:endParaRPr sz="2800" b="0" i="0" u="none" strike="noStrike" cap="none" dirty="0">
              <a:solidFill>
                <a:srgbClr val="0000CC"/>
              </a:solidFill>
              <a:latin typeface="Overlock"/>
              <a:ea typeface="Overlock"/>
              <a:cs typeface="Overlock"/>
              <a:sym typeface="Overlock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Overlock"/>
              <a:buNone/>
            </a:pPr>
            <a:r>
              <a:rPr lang="en-GB" sz="2800" b="1" i="0" u="none" strike="noStrike" cap="none" dirty="0">
                <a:solidFill>
                  <a:srgbClr val="000000"/>
                </a:solidFill>
                <a:latin typeface="Overlock"/>
                <a:ea typeface="Overlock"/>
                <a:cs typeface="Overlock"/>
                <a:sym typeface="Overlock"/>
              </a:rPr>
              <a:t>Nursery Part Time Class Teachers</a:t>
            </a:r>
            <a:r>
              <a:rPr lang="en-GB" sz="2800" b="0" i="0" u="none" strike="noStrike" cap="none" dirty="0">
                <a:solidFill>
                  <a:srgbClr val="000000"/>
                </a:solidFill>
                <a:latin typeface="Overlock"/>
                <a:ea typeface="Overlock"/>
                <a:cs typeface="Overlock"/>
                <a:sym typeface="Overlock"/>
              </a:rPr>
              <a:t>: Selma Hassan &amp; Sabrina Salkey  </a:t>
            </a:r>
            <a:endParaRPr sz="2800" b="0" i="0" u="none" strike="noStrike" cap="none" dirty="0">
              <a:solidFill>
                <a:srgbClr val="0000CC"/>
              </a:solidFill>
              <a:latin typeface="Overlock"/>
              <a:ea typeface="Overlock"/>
              <a:cs typeface="Overlock"/>
              <a:sym typeface="Overlock"/>
            </a:endParaRPr>
          </a:p>
        </p:txBody>
      </p:sp>
      <p:sp>
        <p:nvSpPr>
          <p:cNvPr id="108" name="Google Shape;108;p3"/>
          <p:cNvSpPr txBox="1"/>
          <p:nvPr/>
        </p:nvSpPr>
        <p:spPr>
          <a:xfrm>
            <a:off x="282124" y="3191293"/>
            <a:ext cx="5814000" cy="892800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chemeClr val="dk1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Overlock"/>
              <a:buNone/>
            </a:pPr>
            <a:r>
              <a:rPr lang="en-GB" sz="2600" b="1">
                <a:latin typeface="Overlock"/>
                <a:ea typeface="Overlock"/>
                <a:cs typeface="Overlock"/>
                <a:sym typeface="Overlock"/>
              </a:rPr>
              <a:t>Associate </a:t>
            </a:r>
            <a:r>
              <a:rPr lang="en-GB" sz="2600" b="1" i="0" u="none" strike="noStrike" cap="none">
                <a:solidFill>
                  <a:srgbClr val="000000"/>
                </a:solidFill>
                <a:latin typeface="Overlock"/>
                <a:ea typeface="Overlock"/>
                <a:cs typeface="Overlock"/>
                <a:sym typeface="Overlock"/>
              </a:rPr>
              <a:t>Assistant Headteacher for Early Years</a:t>
            </a:r>
            <a:r>
              <a:rPr lang="en-GB" sz="2600" b="0" i="0" u="none" strike="noStrike" cap="none">
                <a:solidFill>
                  <a:srgbClr val="000000"/>
                </a:solidFill>
                <a:latin typeface="Overlock"/>
                <a:ea typeface="Overlock"/>
                <a:cs typeface="Overlock"/>
                <a:sym typeface="Overlock"/>
              </a:rPr>
              <a:t>:</a:t>
            </a:r>
            <a:r>
              <a:rPr lang="en-GB" sz="2600">
                <a:latin typeface="Overlock"/>
                <a:ea typeface="Overlock"/>
                <a:cs typeface="Overlock"/>
                <a:sym typeface="Overlock"/>
              </a:rPr>
              <a:t> Kayley Putz &amp; Yasmine Jerome</a:t>
            </a:r>
            <a:endParaRPr sz="2600" b="1" i="0" u="none" strike="noStrike" cap="none">
              <a:solidFill>
                <a:srgbClr val="000000"/>
              </a:solidFill>
              <a:latin typeface="Overlock"/>
              <a:ea typeface="Overlock"/>
              <a:cs typeface="Overlock"/>
              <a:sym typeface="Overlock"/>
            </a:endParaRPr>
          </a:p>
        </p:txBody>
      </p:sp>
      <p:sp>
        <p:nvSpPr>
          <p:cNvPr id="109" name="Google Shape;109;p3"/>
          <p:cNvSpPr txBox="1"/>
          <p:nvPr/>
        </p:nvSpPr>
        <p:spPr>
          <a:xfrm>
            <a:off x="300114" y="1304979"/>
            <a:ext cx="5081178" cy="523180"/>
          </a:xfrm>
          <a:prstGeom prst="rect">
            <a:avLst/>
          </a:prstGeom>
          <a:noFill/>
          <a:ln w="9525" cap="flat" cmpd="sng">
            <a:solidFill>
              <a:schemeClr val="dk1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Overlock"/>
              <a:buNone/>
            </a:pPr>
            <a:r>
              <a:rPr lang="en-GB" sz="2800" b="1" i="0" u="none" strike="noStrike" cap="none">
                <a:solidFill>
                  <a:srgbClr val="000000"/>
                </a:solidFill>
                <a:latin typeface="Overlock"/>
                <a:ea typeface="Overlock"/>
                <a:cs typeface="Overlock"/>
                <a:sym typeface="Overlock"/>
              </a:rPr>
              <a:t>Headteacher</a:t>
            </a:r>
            <a:r>
              <a:rPr lang="en-GB" sz="2800" b="0" i="0" u="none" strike="noStrike" cap="none">
                <a:solidFill>
                  <a:srgbClr val="000000"/>
                </a:solidFill>
                <a:latin typeface="Overlock"/>
                <a:ea typeface="Overlock"/>
                <a:cs typeface="Overlock"/>
                <a:sym typeface="Overlock"/>
              </a:rPr>
              <a:t>: Nicky Ross</a:t>
            </a:r>
            <a:endParaRPr sz="28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0" name="Google Shape;110;p3"/>
          <p:cNvSpPr txBox="1"/>
          <p:nvPr/>
        </p:nvSpPr>
        <p:spPr>
          <a:xfrm>
            <a:off x="300171" y="4280175"/>
            <a:ext cx="3325200" cy="954300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chemeClr val="dk1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 b="1" i="0" u="none" strike="noStrike" cap="none">
                <a:solidFill>
                  <a:srgbClr val="000000"/>
                </a:solidFill>
                <a:latin typeface="Overlock"/>
                <a:ea typeface="Overlock"/>
                <a:cs typeface="Overlock"/>
                <a:sym typeface="Overlock"/>
              </a:rPr>
              <a:t>Year group Lead:  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 b="0" i="0" u="none" strike="noStrike" cap="none">
                <a:solidFill>
                  <a:srgbClr val="000000"/>
                </a:solidFill>
                <a:latin typeface="Overlock"/>
                <a:ea typeface="Overlock"/>
                <a:cs typeface="Overlock"/>
                <a:sym typeface="Overlock"/>
              </a:rPr>
              <a:t>Selma Hassan </a:t>
            </a:r>
            <a:endParaRPr sz="28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11" name="Google Shape;111;p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810710" y="1110591"/>
            <a:ext cx="4463844" cy="2873744"/>
          </a:xfrm>
          <a:prstGeom prst="rect">
            <a:avLst/>
          </a:prstGeom>
          <a:noFill/>
          <a:ln>
            <a:noFill/>
          </a:ln>
        </p:spPr>
      </p:pic>
      <p:pic>
        <p:nvPicPr>
          <p:cNvPr id="112" name="Google Shape;112;p3" descr="4 May 2018 Dear Parents and Carers, Re: The Headteacher of Woodpecker Hall  Primary Academy It is with great regret that I must a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0089123" y="184826"/>
            <a:ext cx="1947233" cy="519262"/>
          </a:xfrm>
          <a:prstGeom prst="rect">
            <a:avLst/>
          </a:prstGeom>
          <a:noFill/>
          <a:ln>
            <a:noFill/>
          </a:ln>
        </p:spPr>
      </p:pic>
      <p:sp>
        <p:nvSpPr>
          <p:cNvPr id="113" name="Google Shape;113;p3"/>
          <p:cNvSpPr txBox="1"/>
          <p:nvPr/>
        </p:nvSpPr>
        <p:spPr>
          <a:xfrm>
            <a:off x="282124" y="2063331"/>
            <a:ext cx="5814000" cy="892800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chemeClr val="dk1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Overlock"/>
              <a:buNone/>
            </a:pPr>
            <a:r>
              <a:rPr lang="en-GB" sz="2600" b="1">
                <a:latin typeface="Overlock"/>
                <a:ea typeface="Overlock"/>
                <a:cs typeface="Overlock"/>
                <a:sym typeface="Overlock"/>
              </a:rPr>
              <a:t>Deputy Headteacher &amp; SENCO </a:t>
            </a:r>
            <a:r>
              <a:rPr lang="en-GB" sz="2600" b="0" i="0" u="none" strike="noStrike" cap="none">
                <a:solidFill>
                  <a:srgbClr val="000000"/>
                </a:solidFill>
                <a:latin typeface="Overlock"/>
                <a:ea typeface="Overlock"/>
                <a:cs typeface="Overlock"/>
                <a:sym typeface="Overlock"/>
              </a:rPr>
              <a:t>:</a:t>
            </a:r>
            <a:r>
              <a:rPr lang="en-GB" sz="2600">
                <a:latin typeface="Overlock"/>
                <a:ea typeface="Overlock"/>
                <a:cs typeface="Overlock"/>
                <a:sym typeface="Overlock"/>
              </a:rPr>
              <a:t> Hatice Mehmet</a:t>
            </a:r>
            <a:endParaRPr sz="2600" b="1" i="0" u="none" strike="noStrike" cap="none">
              <a:solidFill>
                <a:srgbClr val="000000"/>
              </a:solidFill>
              <a:latin typeface="Overlock"/>
              <a:ea typeface="Overlock"/>
              <a:cs typeface="Overlock"/>
              <a:sym typeface="Overlock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4"/>
          <p:cNvSpPr txBox="1">
            <a:spLocks noGrp="1"/>
          </p:cNvSpPr>
          <p:nvPr>
            <p:ph type="sldNum" idx="12"/>
          </p:nvPr>
        </p:nvSpPr>
        <p:spPr>
          <a:xfrm>
            <a:off x="9075815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GB"/>
              <a:t>4</a:t>
            </a:fld>
            <a:endParaRPr/>
          </a:p>
        </p:txBody>
      </p:sp>
      <p:sp>
        <p:nvSpPr>
          <p:cNvPr id="119" name="Google Shape;119;p4"/>
          <p:cNvSpPr txBox="1"/>
          <p:nvPr/>
        </p:nvSpPr>
        <p:spPr>
          <a:xfrm>
            <a:off x="8610600" y="6421597"/>
            <a:ext cx="320841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lang="en-GB" sz="1100" b="1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4</a:t>
            </a:fld>
            <a:endParaRPr sz="1100" b="1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0" name="Google Shape;120;p4"/>
          <p:cNvSpPr txBox="1"/>
          <p:nvPr/>
        </p:nvSpPr>
        <p:spPr>
          <a:xfrm>
            <a:off x="442913" y="103188"/>
            <a:ext cx="8243887" cy="1093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0"/>
              <a:buFont typeface="Overlock"/>
              <a:buNone/>
            </a:pPr>
            <a:r>
              <a:rPr lang="en-GB" sz="6000" b="0" i="0" u="none" strike="noStrike" cap="none">
                <a:solidFill>
                  <a:srgbClr val="0070C0"/>
                </a:solidFill>
                <a:latin typeface="Overlock"/>
                <a:ea typeface="Overlock"/>
                <a:cs typeface="Overlock"/>
                <a:sym typeface="Overlock"/>
              </a:rPr>
              <a:t>Nursery Classes</a:t>
            </a:r>
            <a:endParaRPr sz="6000" b="0" i="0" u="none" strike="noStrike" cap="none">
              <a:solidFill>
                <a:srgbClr val="0070C0"/>
              </a:solidFill>
              <a:latin typeface="Overlock"/>
              <a:ea typeface="Overlock"/>
              <a:cs typeface="Overlock"/>
              <a:sym typeface="Overlock"/>
            </a:endParaRPr>
          </a:p>
        </p:txBody>
      </p:sp>
      <p:sp>
        <p:nvSpPr>
          <p:cNvPr id="121" name="Google Shape;121;p4"/>
          <p:cNvSpPr txBox="1"/>
          <p:nvPr/>
        </p:nvSpPr>
        <p:spPr>
          <a:xfrm>
            <a:off x="6851513" y="3847127"/>
            <a:ext cx="4038600" cy="2260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CC"/>
              </a:buClr>
              <a:buSzPts val="4400"/>
              <a:buFont typeface="Arial"/>
              <a:buNone/>
            </a:pPr>
            <a:r>
              <a:rPr lang="en-GB" sz="4400" b="0" i="0" u="none" strike="noStrike" cap="none">
                <a:solidFill>
                  <a:srgbClr val="0000CC"/>
                </a:solidFill>
                <a:latin typeface="Overlock"/>
                <a:ea typeface="Overlock"/>
                <a:cs typeface="Overlock"/>
                <a:sym typeface="Overlock"/>
              </a:rPr>
              <a:t>Finches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GB" sz="2400" b="0" i="0" u="sng" strike="noStrike" cap="none">
                <a:solidFill>
                  <a:srgbClr val="000000"/>
                </a:solidFill>
                <a:latin typeface="Overlock"/>
                <a:ea typeface="Overlock"/>
                <a:cs typeface="Overlock"/>
                <a:sym typeface="Overlock"/>
              </a:rPr>
              <a:t>3 year old class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GB" sz="2400" b="0" i="0" u="none" strike="noStrike" cap="none">
                <a:solidFill>
                  <a:srgbClr val="000000"/>
                </a:solidFill>
                <a:latin typeface="Overlock"/>
                <a:ea typeface="Overlock"/>
                <a:cs typeface="Overlock"/>
                <a:sym typeface="Overlock"/>
              </a:rPr>
              <a:t>*Morning class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FF0000"/>
              </a:buClr>
              <a:buSzPts val="2400"/>
              <a:buFont typeface="Arial"/>
              <a:buNone/>
            </a:pPr>
            <a:r>
              <a:rPr lang="en-GB" sz="2400" b="0" i="0" u="none" strike="noStrike" cap="none">
                <a:solidFill>
                  <a:srgbClr val="FF0000"/>
                </a:solidFill>
                <a:latin typeface="Overlock"/>
                <a:ea typeface="Overlock"/>
                <a:cs typeface="Overlock"/>
                <a:sym typeface="Overlock"/>
              </a:rPr>
              <a:t>8.30-11.30am</a:t>
            </a:r>
            <a:endParaRPr sz="2400" b="0" i="0" u="none" strike="noStrike" cap="none">
              <a:solidFill>
                <a:srgbClr val="FF0000"/>
              </a:solidFill>
              <a:latin typeface="Overlock"/>
              <a:ea typeface="Overlock"/>
              <a:cs typeface="Overlock"/>
              <a:sym typeface="Overlock"/>
            </a:endParaRPr>
          </a:p>
          <a:p>
            <a:pPr marL="0" marR="0" lvl="0" indent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GB" sz="2400" b="0" i="0" u="none" strike="noStrike" cap="none">
                <a:solidFill>
                  <a:srgbClr val="000000"/>
                </a:solidFill>
                <a:latin typeface="Overlock"/>
                <a:ea typeface="Overlock"/>
                <a:cs typeface="Overlock"/>
                <a:sym typeface="Overlock"/>
              </a:rPr>
              <a:t>*Afternoon class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FF0000"/>
              </a:buClr>
              <a:buSzPts val="2400"/>
              <a:buFont typeface="Arial"/>
              <a:buNone/>
            </a:pPr>
            <a:r>
              <a:rPr lang="en-GB" sz="2400" b="0" i="0" u="none" strike="noStrike" cap="none">
                <a:solidFill>
                  <a:srgbClr val="FF0000"/>
                </a:solidFill>
                <a:latin typeface="Overlock"/>
                <a:ea typeface="Overlock"/>
                <a:cs typeface="Overlock"/>
                <a:sym typeface="Overlock"/>
              </a:rPr>
              <a:t>12.15-3.15pm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rgbClr val="000000"/>
              </a:solidFill>
              <a:latin typeface="Overlock"/>
              <a:ea typeface="Overlock"/>
              <a:cs typeface="Overlock"/>
              <a:sym typeface="Overlock"/>
            </a:endParaRPr>
          </a:p>
          <a:p>
            <a:pPr marL="228600" marR="0" lvl="0" indent="-508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2" name="Google Shape;122;p4"/>
          <p:cNvSpPr txBox="1"/>
          <p:nvPr/>
        </p:nvSpPr>
        <p:spPr>
          <a:xfrm>
            <a:off x="442937" y="4544764"/>
            <a:ext cx="4179900" cy="241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CC"/>
              </a:buClr>
              <a:buSzPts val="4000"/>
              <a:buFont typeface="Overlock"/>
              <a:buNone/>
            </a:pPr>
            <a:r>
              <a:rPr lang="en-GB" sz="4000" b="0" i="0" u="none" strike="noStrike" cap="none">
                <a:solidFill>
                  <a:srgbClr val="0000CC"/>
                </a:solidFill>
                <a:latin typeface="Overlock"/>
                <a:ea typeface="Overlock"/>
                <a:cs typeface="Overlock"/>
                <a:sym typeface="Overlock"/>
              </a:rPr>
              <a:t>Blue Jays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Overlock"/>
              <a:buNone/>
            </a:pPr>
            <a:r>
              <a:rPr lang="en-GB" sz="2800" b="0" i="0" u="sng" strike="noStrike" cap="none">
                <a:solidFill>
                  <a:srgbClr val="000000"/>
                </a:solidFill>
                <a:latin typeface="Overlock"/>
                <a:ea typeface="Overlock"/>
                <a:cs typeface="Overlock"/>
                <a:sym typeface="Overlock"/>
              </a:rPr>
              <a:t>3 year olds class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Overlock"/>
              <a:buNone/>
            </a:pPr>
            <a:r>
              <a:rPr lang="en-GB" sz="2800" b="0" i="0" u="none" strike="noStrike" cap="none">
                <a:solidFill>
                  <a:srgbClr val="000000"/>
                </a:solidFill>
                <a:latin typeface="Overlock"/>
                <a:ea typeface="Overlock"/>
                <a:cs typeface="Overlock"/>
                <a:sym typeface="Overlock"/>
              </a:rPr>
              <a:t>* Full Time</a:t>
            </a:r>
            <a:endParaRPr sz="2800" b="0" i="0" u="none" strike="noStrike" cap="none">
              <a:solidFill>
                <a:srgbClr val="000000"/>
              </a:solidFill>
              <a:latin typeface="Overlock"/>
              <a:ea typeface="Overlock"/>
              <a:cs typeface="Overlock"/>
              <a:sym typeface="Overlock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rgbClr val="FF0000"/>
              </a:buClr>
              <a:buSzPts val="2400"/>
              <a:buFont typeface="Overlock"/>
              <a:buNone/>
            </a:pPr>
            <a:r>
              <a:rPr lang="en-GB" sz="2400" b="0" i="0" u="none" strike="noStrike" cap="none">
                <a:solidFill>
                  <a:srgbClr val="FF0000"/>
                </a:solidFill>
                <a:latin typeface="Overlock"/>
                <a:ea typeface="Overlock"/>
                <a:cs typeface="Overlock"/>
                <a:sym typeface="Overlock"/>
              </a:rPr>
              <a:t>8.30-3.15pm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88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Verdana"/>
              <a:buNone/>
            </a:pPr>
            <a:endParaRPr sz="4400" b="0" i="0" u="none" strike="noStrike" cap="none">
              <a:solidFill>
                <a:srgbClr val="000000"/>
              </a:solidFill>
              <a:latin typeface="Overlock"/>
              <a:ea typeface="Overlock"/>
              <a:cs typeface="Overlock"/>
              <a:sym typeface="Overlock"/>
            </a:endParaRPr>
          </a:p>
        </p:txBody>
      </p:sp>
      <p:pic>
        <p:nvPicPr>
          <p:cNvPr id="123" name="Google Shape;123;p4" descr="Finch | bird | Britannica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499225" y="1474813"/>
            <a:ext cx="2743200" cy="2372324"/>
          </a:xfrm>
          <a:prstGeom prst="rect">
            <a:avLst/>
          </a:prstGeom>
          <a:noFill/>
          <a:ln>
            <a:noFill/>
          </a:ln>
        </p:spPr>
      </p:pic>
      <p:pic>
        <p:nvPicPr>
          <p:cNvPr id="124" name="Google Shape;124;p4" descr="Blue Jay - Whatbird.com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368325" y="1196975"/>
            <a:ext cx="2485300" cy="3099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5" name="Google Shape;125;p4" descr="4 May 2018 Dear Parents and Carers, Re: The Headteacher of Woodpecker Hall  Primary Academy It is with great regret that I must a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0089123" y="184826"/>
            <a:ext cx="1947233" cy="51926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5"/>
          <p:cNvSpPr txBox="1">
            <a:spLocks noGrp="1"/>
          </p:cNvSpPr>
          <p:nvPr>
            <p:ph type="sldNum" idx="12"/>
          </p:nvPr>
        </p:nvSpPr>
        <p:spPr>
          <a:xfrm>
            <a:off x="9075815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GB"/>
              <a:t>5</a:t>
            </a:fld>
            <a:endParaRPr/>
          </a:p>
        </p:txBody>
      </p:sp>
      <p:sp>
        <p:nvSpPr>
          <p:cNvPr id="131" name="Google Shape;131;p5"/>
          <p:cNvSpPr txBox="1"/>
          <p:nvPr/>
        </p:nvSpPr>
        <p:spPr>
          <a:xfrm>
            <a:off x="8610600" y="6421597"/>
            <a:ext cx="320841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lang="en-GB" sz="1100" b="1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5</a:t>
            </a:fld>
            <a:endParaRPr sz="1100" b="1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2" name="Google Shape;132;p5"/>
          <p:cNvSpPr txBox="1"/>
          <p:nvPr/>
        </p:nvSpPr>
        <p:spPr>
          <a:xfrm>
            <a:off x="366713" y="310944"/>
            <a:ext cx="8243887" cy="1093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6000"/>
              <a:buFont typeface="Overlock"/>
              <a:buNone/>
            </a:pPr>
            <a:r>
              <a:rPr lang="en-GB" sz="6000" b="0" i="0" u="none" strike="noStrike" cap="none">
                <a:solidFill>
                  <a:srgbClr val="FF0000"/>
                </a:solidFill>
                <a:latin typeface="Overlock"/>
                <a:ea typeface="Overlock"/>
                <a:cs typeface="Overlock"/>
                <a:sym typeface="Overlock"/>
              </a:rPr>
              <a:t>Wraparound Care</a:t>
            </a:r>
            <a:endParaRPr sz="6000" b="0" i="0" u="none" strike="noStrike" cap="none">
              <a:solidFill>
                <a:srgbClr val="FF0000"/>
              </a:solidFill>
              <a:latin typeface="Overlock"/>
              <a:ea typeface="Overlock"/>
              <a:cs typeface="Overlock"/>
              <a:sym typeface="Overlock"/>
            </a:endParaRPr>
          </a:p>
        </p:txBody>
      </p:sp>
      <p:sp>
        <p:nvSpPr>
          <p:cNvPr id="133" name="Google Shape;133;p5"/>
          <p:cNvSpPr txBox="1"/>
          <p:nvPr/>
        </p:nvSpPr>
        <p:spPr>
          <a:xfrm>
            <a:off x="250825" y="1984248"/>
            <a:ext cx="6788150" cy="46889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lnSpcReduction="10000"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b="0" i="0" u="sng" strike="noStrike" cap="none">
                <a:solidFill>
                  <a:srgbClr val="0070C0"/>
                </a:solidFill>
                <a:latin typeface="Overlock"/>
                <a:ea typeface="Overlock"/>
                <a:cs typeface="Overlock"/>
                <a:sym typeface="Overlock"/>
              </a:rPr>
              <a:t>Breakfast Club</a:t>
            </a:r>
            <a:endParaRPr sz="4000" b="0" i="0" u="none" strike="noStrike" cap="none">
              <a:solidFill>
                <a:srgbClr val="0070C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 b="0" i="0" u="none" strike="noStrike" cap="none">
                <a:solidFill>
                  <a:srgbClr val="FF00FF"/>
                </a:solidFill>
                <a:latin typeface="Overlock"/>
                <a:ea typeface="Overlock"/>
                <a:cs typeface="Overlock"/>
                <a:sym typeface="Overlock"/>
              </a:rPr>
              <a:t>8:00-8:30pm</a:t>
            </a:r>
            <a:endParaRPr/>
          </a:p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 b="0" i="0" u="none" strike="noStrike" cap="none">
                <a:solidFill>
                  <a:srgbClr val="000000"/>
                </a:solidFill>
                <a:latin typeface="Overlock"/>
                <a:ea typeface="Overlock"/>
                <a:cs typeface="Overlock"/>
                <a:sym typeface="Overlock"/>
              </a:rPr>
              <a:t>We offer the children cereal, toast, fruit and water.</a:t>
            </a:r>
            <a:endParaRPr/>
          </a:p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FF"/>
              </a:buClr>
              <a:buSzPts val="2800"/>
              <a:buFont typeface="Arial"/>
              <a:buNone/>
            </a:pPr>
            <a:endParaRPr sz="4000" b="0" i="0" u="sng" strike="noStrike" cap="none">
              <a:solidFill>
                <a:srgbClr val="0070C0"/>
              </a:solidFill>
              <a:latin typeface="Overlock"/>
              <a:ea typeface="Overlock"/>
              <a:cs typeface="Overlock"/>
              <a:sym typeface="Overlock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FF"/>
              </a:buClr>
              <a:buSzPts val="2800"/>
              <a:buFont typeface="Arial"/>
              <a:buNone/>
            </a:pPr>
            <a:r>
              <a:rPr lang="en-GB" sz="4000" b="0" i="0" u="sng" strike="noStrike" cap="none">
                <a:solidFill>
                  <a:srgbClr val="0070C0"/>
                </a:solidFill>
                <a:latin typeface="Overlock"/>
                <a:ea typeface="Overlock"/>
                <a:cs typeface="Overlock"/>
                <a:sym typeface="Overlock"/>
              </a:rPr>
              <a:t>After Nursery Care</a:t>
            </a:r>
            <a:endParaRPr sz="4000" b="0" i="0" u="none" strike="noStrike" cap="none">
              <a:solidFill>
                <a:srgbClr val="0070C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FF00FF"/>
              </a:buClr>
              <a:buSzPts val="2800"/>
              <a:buFont typeface="Arial"/>
              <a:buNone/>
            </a:pPr>
            <a:r>
              <a:rPr lang="en-GB" sz="2800" b="0" i="0" u="none" strike="noStrike" cap="none">
                <a:solidFill>
                  <a:srgbClr val="FF00FF"/>
                </a:solidFill>
                <a:latin typeface="Overlock"/>
                <a:ea typeface="Overlock"/>
                <a:cs typeface="Overlock"/>
                <a:sym typeface="Overlock"/>
              </a:rPr>
              <a:t>3.15-6.15pm </a:t>
            </a:r>
            <a:endParaRPr/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FF00FF"/>
              </a:buClr>
              <a:buSzPts val="2800"/>
              <a:buFont typeface="Arial"/>
              <a:buNone/>
            </a:pPr>
            <a:r>
              <a:rPr lang="en-GB" sz="2800" b="0" i="0" u="none" strike="noStrike" cap="none">
                <a:solidFill>
                  <a:srgbClr val="000000"/>
                </a:solidFill>
                <a:latin typeface="Overlock"/>
                <a:ea typeface="Overlock"/>
                <a:cs typeface="Overlock"/>
                <a:sym typeface="Overlock"/>
              </a:rPr>
              <a:t>Children staying in After Nursery Care will be provided with a light meal.</a:t>
            </a:r>
            <a:endParaRPr/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FF00FF"/>
              </a:buClr>
              <a:buSzPts val="2800"/>
              <a:buFont typeface="Arial"/>
              <a:buNone/>
            </a:pPr>
            <a:r>
              <a:rPr lang="en-GB" sz="2800" b="0" i="0" u="none" strike="noStrike" cap="none">
                <a:solidFill>
                  <a:srgbClr val="000000"/>
                </a:solidFill>
                <a:latin typeface="Overlock"/>
                <a:ea typeface="Overlock"/>
                <a:cs typeface="Overlock"/>
                <a:sym typeface="Overlock"/>
              </a:rPr>
              <a:t> (See the Wrap Around Care menu)</a:t>
            </a:r>
            <a:endParaRPr sz="2800" b="0" i="0" u="none" strike="noStrike" cap="none">
              <a:solidFill>
                <a:srgbClr val="000000"/>
              </a:solidFill>
              <a:latin typeface="Overlock"/>
              <a:ea typeface="Overlock"/>
              <a:cs typeface="Overlock"/>
              <a:sym typeface="Overlock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rgbClr val="FF00FF"/>
              </a:solidFill>
              <a:latin typeface="Overlock"/>
              <a:ea typeface="Overlock"/>
              <a:cs typeface="Overlock"/>
              <a:sym typeface="Overlock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rial"/>
              <a:buNone/>
            </a:pPr>
            <a:endParaRPr sz="4000" b="0" i="0" u="none" strike="noStrike" cap="none">
              <a:solidFill>
                <a:srgbClr val="000000"/>
              </a:solidFill>
              <a:latin typeface="Overlock"/>
              <a:ea typeface="Overlock"/>
              <a:cs typeface="Overlock"/>
              <a:sym typeface="Overlock"/>
            </a:endParaRPr>
          </a:p>
        </p:txBody>
      </p:sp>
      <p:pic>
        <p:nvPicPr>
          <p:cNvPr id="134" name="Google Shape;134;p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653701" y="4758811"/>
            <a:ext cx="4165314" cy="1914361"/>
          </a:xfrm>
          <a:prstGeom prst="rect">
            <a:avLst/>
          </a:prstGeom>
          <a:noFill/>
          <a:ln>
            <a:noFill/>
          </a:ln>
        </p:spPr>
      </p:pic>
      <p:pic>
        <p:nvPicPr>
          <p:cNvPr id="135" name="Google Shape;135;p5" descr="4 May 2018 Dear Parents and Carers, Re: The Headteacher of Woodpecker Hall  Primary Academy It is with great regret that I must a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0089123" y="184826"/>
            <a:ext cx="1947233" cy="519262"/>
          </a:xfrm>
          <a:prstGeom prst="rect">
            <a:avLst/>
          </a:prstGeom>
          <a:noFill/>
          <a:ln>
            <a:noFill/>
          </a:ln>
        </p:spPr>
      </p:pic>
      <p:pic>
        <p:nvPicPr>
          <p:cNvPr id="136" name="Google Shape;136;p5" descr="My Child's Nursery Menu Is Not Nutritious Or Healthy. What Should I Do? |  The Children's Nutritionist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8708926" y="890039"/>
            <a:ext cx="2917182" cy="191436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7" name="Google Shape;137;p5" descr="Nursery World - Choice on a plate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6770628" y="2630072"/>
            <a:ext cx="3159924" cy="210661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6"/>
          <p:cNvSpPr txBox="1">
            <a:spLocks noGrp="1"/>
          </p:cNvSpPr>
          <p:nvPr>
            <p:ph type="sldNum" idx="12"/>
          </p:nvPr>
        </p:nvSpPr>
        <p:spPr>
          <a:xfrm>
            <a:off x="9075815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GB"/>
              <a:t>6</a:t>
            </a:fld>
            <a:endParaRPr/>
          </a:p>
        </p:txBody>
      </p:sp>
      <p:sp>
        <p:nvSpPr>
          <p:cNvPr id="143" name="Google Shape;143;p6"/>
          <p:cNvSpPr txBox="1"/>
          <p:nvPr/>
        </p:nvSpPr>
        <p:spPr>
          <a:xfrm>
            <a:off x="8610600" y="6421597"/>
            <a:ext cx="320841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lang="en-GB" sz="1100" b="1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6</a:t>
            </a:fld>
            <a:endParaRPr sz="1100" b="1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4" name="Google Shape;144;p6"/>
          <p:cNvSpPr txBox="1"/>
          <p:nvPr/>
        </p:nvSpPr>
        <p:spPr>
          <a:xfrm>
            <a:off x="442913" y="103188"/>
            <a:ext cx="8243887" cy="1201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ts val="6000"/>
              <a:buFont typeface="Overlock"/>
              <a:buNone/>
            </a:pPr>
            <a:r>
              <a:rPr lang="en-GB" sz="6000" b="0" i="0" u="none" strike="noStrike" cap="none">
                <a:solidFill>
                  <a:srgbClr val="0070C0"/>
                </a:solidFill>
                <a:latin typeface="Overlock"/>
                <a:ea typeface="Overlock"/>
                <a:cs typeface="Overlock"/>
                <a:sym typeface="Overlock"/>
              </a:rPr>
              <a:t>Food</a:t>
            </a:r>
            <a:endParaRPr sz="6000" b="0" i="0" u="none" strike="noStrike" cap="none">
              <a:solidFill>
                <a:srgbClr val="0070C0"/>
              </a:solidFill>
              <a:latin typeface="Overlock"/>
              <a:ea typeface="Overlock"/>
              <a:cs typeface="Overlock"/>
              <a:sym typeface="Overlock"/>
            </a:endParaRPr>
          </a:p>
        </p:txBody>
      </p:sp>
      <p:sp>
        <p:nvSpPr>
          <p:cNvPr id="145" name="Google Shape;145;p6"/>
          <p:cNvSpPr txBox="1"/>
          <p:nvPr/>
        </p:nvSpPr>
        <p:spPr>
          <a:xfrm>
            <a:off x="381000" y="1304925"/>
            <a:ext cx="8229600" cy="52339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28600" marR="0" lvl="0" indent="-2794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CC"/>
              </a:buClr>
              <a:buSzPts val="4400"/>
              <a:buFont typeface="Arial"/>
              <a:buChar char="•"/>
            </a:pPr>
            <a:r>
              <a:rPr lang="en-GB" sz="4400" b="1" i="0" u="none" strike="noStrike" cap="none">
                <a:solidFill>
                  <a:srgbClr val="0000CC"/>
                </a:solidFill>
                <a:latin typeface="Overlock"/>
                <a:ea typeface="Overlock"/>
                <a:cs typeface="Overlock"/>
                <a:sym typeface="Overlock"/>
              </a:rPr>
              <a:t>Fruit and Milk -</a:t>
            </a:r>
            <a:r>
              <a:rPr lang="en-GB" sz="4000" b="0" i="0" u="none" strike="noStrike" cap="none">
                <a:solidFill>
                  <a:schemeClr val="dk1"/>
                </a:solidFill>
                <a:latin typeface="Overlock"/>
                <a:ea typeface="Overlock"/>
                <a:cs typeface="Overlock"/>
                <a:sym typeface="Overlock"/>
              </a:rPr>
              <a:t>Children are provided with a piece of fruit/vegetable and a carton of milk each day. We require the children to bring their own named water bottle.</a:t>
            </a:r>
            <a:endParaRPr sz="4000" b="0" i="0" u="none" strike="noStrike" cap="none">
              <a:solidFill>
                <a:srgbClr val="000000"/>
              </a:solidFill>
              <a:latin typeface="Overlock"/>
              <a:ea typeface="Overlock"/>
              <a:cs typeface="Overlock"/>
              <a:sym typeface="Overlock"/>
            </a:endParaRPr>
          </a:p>
          <a:p>
            <a:pPr marL="228600" marR="0" lvl="0" indent="-279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CC"/>
              </a:buClr>
              <a:buSzPts val="4400"/>
              <a:buFont typeface="Arial"/>
              <a:buChar char="•"/>
            </a:pPr>
            <a:r>
              <a:rPr lang="en-GB" sz="4400" b="1" i="0" u="none" strike="noStrike" cap="none">
                <a:solidFill>
                  <a:srgbClr val="0000CC"/>
                </a:solidFill>
                <a:latin typeface="Overlock"/>
                <a:ea typeface="Overlock"/>
                <a:cs typeface="Overlock"/>
                <a:sym typeface="Overlock"/>
              </a:rPr>
              <a:t>Blue Jays </a:t>
            </a:r>
            <a:r>
              <a:rPr lang="en-GB" sz="4400" b="0" i="0" u="none" strike="noStrike" cap="none">
                <a:solidFill>
                  <a:srgbClr val="000000"/>
                </a:solidFill>
                <a:latin typeface="Overlock"/>
                <a:ea typeface="Overlock"/>
                <a:cs typeface="Overlock"/>
                <a:sym typeface="Overlock"/>
              </a:rPr>
              <a:t>– Bring packed lunch from home. </a:t>
            </a:r>
            <a:r>
              <a:rPr lang="en-GB" sz="4400" b="1" i="0" u="none" strike="noStrike" cap="none">
                <a:solidFill>
                  <a:srgbClr val="FF0000"/>
                </a:solidFill>
                <a:latin typeface="Overlock"/>
                <a:ea typeface="Overlock"/>
                <a:cs typeface="Overlock"/>
                <a:sym typeface="Overlock"/>
              </a:rPr>
              <a:t>(NO NUTS &amp; FISH)</a:t>
            </a:r>
            <a:endParaRPr sz="1400" b="1" i="0" u="none" strike="noStrike" cap="none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Arial"/>
              <a:buNone/>
            </a:pPr>
            <a:r>
              <a:rPr lang="en-GB" sz="4400" b="0" i="0" u="none" strike="noStrike" cap="none">
                <a:solidFill>
                  <a:srgbClr val="000000"/>
                </a:solidFill>
                <a:latin typeface="Overlock"/>
                <a:ea typeface="Overlock"/>
                <a:cs typeface="Overlock"/>
                <a:sym typeface="Overlock"/>
              </a:rPr>
              <a:t>  Lunch time is at 11.30am.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46" name="Google Shape;146;p6" descr="Lunchbox Ideas | Recipes | Change4Life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476983" y="3524915"/>
            <a:ext cx="3475648" cy="3475648"/>
          </a:xfrm>
          <a:prstGeom prst="rect">
            <a:avLst/>
          </a:prstGeom>
          <a:noFill/>
          <a:ln>
            <a:noFill/>
          </a:ln>
        </p:spPr>
      </p:pic>
      <p:pic>
        <p:nvPicPr>
          <p:cNvPr id="147" name="Google Shape;147;p6" descr="4 May 2018 Dear Parents and Carers, Re: The Headteacher of Woodpecker Hall  Primary Academy It is with great regret that I must a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0089123" y="184826"/>
            <a:ext cx="1947233" cy="51926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7"/>
          <p:cNvSpPr txBox="1">
            <a:spLocks noGrp="1"/>
          </p:cNvSpPr>
          <p:nvPr>
            <p:ph type="title"/>
          </p:nvPr>
        </p:nvSpPr>
        <p:spPr>
          <a:xfrm>
            <a:off x="588818" y="95737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ts val="4400"/>
              <a:buFont typeface="Overlock"/>
              <a:buNone/>
            </a:pPr>
            <a:r>
              <a:rPr lang="en-GB">
                <a:solidFill>
                  <a:srgbClr val="0070C0"/>
                </a:solidFill>
                <a:latin typeface="Overlock"/>
                <a:ea typeface="Overlock"/>
                <a:cs typeface="Overlock"/>
                <a:sym typeface="Overlock"/>
              </a:rPr>
              <a:t>Packed Lunches</a:t>
            </a:r>
            <a:endParaRPr>
              <a:solidFill>
                <a:srgbClr val="0070C0"/>
              </a:solidFill>
              <a:latin typeface="Overlock"/>
              <a:ea typeface="Overlock"/>
              <a:cs typeface="Overlock"/>
              <a:sym typeface="Overlock"/>
            </a:endParaRPr>
          </a:p>
        </p:txBody>
      </p:sp>
      <p:sp>
        <p:nvSpPr>
          <p:cNvPr id="153" name="Google Shape;153;p7"/>
          <p:cNvSpPr txBox="1">
            <a:spLocks noGrp="1"/>
          </p:cNvSpPr>
          <p:nvPr>
            <p:ph type="body" idx="1"/>
          </p:nvPr>
        </p:nvSpPr>
        <p:spPr>
          <a:xfrm>
            <a:off x="422563" y="1289725"/>
            <a:ext cx="10515600" cy="52192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28600" lvl="0" indent="-2286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GB">
                <a:latin typeface="Overlock"/>
                <a:ea typeface="Overlock"/>
                <a:cs typeface="Overlock"/>
                <a:sym typeface="Overlock"/>
              </a:rPr>
              <a:t>If your child is staying with us full time, please ensure they bring in a packed lunch. Please note that fizzy drinks, chocolate spreads and sweets/chocolates are not allowed to be brought in children’s lunch boxes.</a:t>
            </a:r>
            <a:endParaRPr/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GB">
                <a:latin typeface="Overlock"/>
                <a:ea typeface="Overlock"/>
                <a:cs typeface="Overlock"/>
                <a:sym typeface="Overlock"/>
              </a:rPr>
              <a:t>Woodpecker Hall Academy is NUT and FISH FREE at all times. Please do not include any items in lunch boxes that contain fish/seafood, such as tuna and nuts, such as ‘Nutella’ and other chocolate spreads, peanut butter sandwiches or other nut items.</a:t>
            </a:r>
            <a:endParaRPr/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GB">
                <a:latin typeface="Overlock"/>
                <a:ea typeface="Overlock"/>
                <a:cs typeface="Overlock"/>
                <a:sym typeface="Overlock"/>
              </a:rPr>
              <a:t> Children are encouraged to eat as much as they can. If your child experiences problems at lunchtime, we will let you know.</a:t>
            </a:r>
            <a:endParaRPr/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GB">
                <a:latin typeface="Overlock"/>
                <a:ea typeface="Overlock"/>
                <a:cs typeface="Overlock"/>
                <a:sym typeface="Overlock"/>
              </a:rPr>
              <a:t>Anything not eaten will be left in the lunchbox.</a:t>
            </a:r>
            <a:endParaRPr/>
          </a:p>
        </p:txBody>
      </p:sp>
      <p:pic>
        <p:nvPicPr>
          <p:cNvPr id="154" name="Google Shape;154;p7" descr="http://www.dishforthairfieldprimaryschool.com/attachments/Image/NUT_FREE_ZONE_GRAPHIC_2.jpg?template=generic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960181" y="5364580"/>
            <a:ext cx="1501223" cy="1308594"/>
          </a:xfrm>
          <a:prstGeom prst="rect">
            <a:avLst/>
          </a:prstGeom>
          <a:noFill/>
          <a:ln>
            <a:noFill/>
          </a:ln>
        </p:spPr>
      </p:pic>
      <p:pic>
        <p:nvPicPr>
          <p:cNvPr id="155" name="Google Shape;155;p7" descr="No fishing allowed Royalty Free Vector Image - VectorStock"/>
          <p:cNvPicPr preferRelativeResize="0"/>
          <p:nvPr/>
        </p:nvPicPr>
        <p:blipFill rotWithShape="1">
          <a:blip r:embed="rId4">
            <a:alphaModFix/>
          </a:blip>
          <a:srcRect b="9899"/>
          <a:stretch/>
        </p:blipFill>
        <p:spPr>
          <a:xfrm>
            <a:off x="10562858" y="4824524"/>
            <a:ext cx="1227370" cy="1194353"/>
          </a:xfrm>
          <a:prstGeom prst="rect">
            <a:avLst/>
          </a:prstGeom>
          <a:noFill/>
          <a:ln>
            <a:noFill/>
          </a:ln>
        </p:spPr>
      </p:pic>
      <p:pic>
        <p:nvPicPr>
          <p:cNvPr id="156" name="Google Shape;156;p7" descr="4 May 2018 Dear Parents and Carers, Re: The Headteacher of Woodpecker Hall  Primary Academy It is with great regret that I must a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0089123" y="184826"/>
            <a:ext cx="1947233" cy="51926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g3ee49ba98ee_0_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5169000" cy="13257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6000">
                <a:solidFill>
                  <a:srgbClr val="0070C0"/>
                </a:solidFill>
                <a:latin typeface="Overlock"/>
                <a:ea typeface="Overlock"/>
                <a:cs typeface="Overlock"/>
                <a:sym typeface="Overlock"/>
              </a:rPr>
              <a:t>Medical Needs</a:t>
            </a:r>
            <a:endParaRPr/>
          </a:p>
        </p:txBody>
      </p:sp>
      <p:sp>
        <p:nvSpPr>
          <p:cNvPr id="162" name="Google Shape;162;g3ee49ba98ee_0_2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2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2400" dirty="0">
                <a:latin typeface="Overlock"/>
                <a:ea typeface="Overlock"/>
                <a:cs typeface="Overlock"/>
                <a:sym typeface="Overlock"/>
              </a:rPr>
              <a:t>We need to know if your child has a medical need or any allergies which might affect them in school. Please inform the class teacher/school office. </a:t>
            </a:r>
            <a:endParaRPr sz="2400" dirty="0">
              <a:latin typeface="Overlock"/>
              <a:ea typeface="Overlock"/>
              <a:cs typeface="Overlock"/>
              <a:sym typeface="Overlock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400" dirty="0">
              <a:latin typeface="Overlock"/>
              <a:ea typeface="Overlock"/>
              <a:cs typeface="Overlock"/>
              <a:sym typeface="Overlock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2400" dirty="0">
                <a:latin typeface="Overlock"/>
                <a:ea typeface="Overlock"/>
                <a:cs typeface="Overlock"/>
                <a:sym typeface="Overlock"/>
              </a:rPr>
              <a:t>If your child uses an inhaler, we can supervise its use during the school day. </a:t>
            </a:r>
            <a:endParaRPr sz="2400" dirty="0">
              <a:latin typeface="Overlock"/>
              <a:ea typeface="Overlock"/>
              <a:cs typeface="Overlock"/>
              <a:sym typeface="Overlock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400" dirty="0">
              <a:latin typeface="Overlock"/>
              <a:ea typeface="Overlock"/>
              <a:cs typeface="Overlock"/>
              <a:sym typeface="Overlock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2400" dirty="0">
                <a:latin typeface="Overlock"/>
                <a:ea typeface="Overlock"/>
                <a:cs typeface="Overlock"/>
                <a:sym typeface="Overlock"/>
              </a:rPr>
              <a:t>Please note</a:t>
            </a:r>
            <a:r>
              <a:rPr lang="en-GB" sz="2400" dirty="0">
                <a:solidFill>
                  <a:srgbClr val="FF0000"/>
                </a:solidFill>
                <a:latin typeface="Overlock"/>
                <a:ea typeface="Overlock"/>
                <a:cs typeface="Overlock"/>
                <a:sym typeface="Overlock"/>
              </a:rPr>
              <a:t> </a:t>
            </a:r>
            <a:r>
              <a:rPr lang="en-GB" sz="2400" dirty="0">
                <a:latin typeface="Overlock"/>
                <a:ea typeface="Overlock"/>
                <a:cs typeface="Overlock"/>
                <a:sym typeface="Overlock"/>
              </a:rPr>
              <a:t>that medication is not administered by staff unless it is part of an emergency care plan which has been agreed by the Headteacher/Medical Team. </a:t>
            </a:r>
            <a:endParaRPr sz="2400" dirty="0">
              <a:latin typeface="Overlock"/>
              <a:ea typeface="Overlock"/>
              <a:cs typeface="Overlock"/>
              <a:sym typeface="Overlock"/>
            </a:endParaRPr>
          </a:p>
          <a:p>
            <a:pPr marL="0" lvl="0" indent="0" algn="ctr" rtl="0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b="1" dirty="0">
                <a:solidFill>
                  <a:srgbClr val="0070C0"/>
                </a:solidFill>
              </a:rPr>
              <a:t>Please make sure that we have an up-to-date contact number in case we need to get hold of you.</a:t>
            </a:r>
            <a:endParaRPr b="1" dirty="0">
              <a:solidFill>
                <a:srgbClr val="0070C0"/>
              </a:solidFill>
            </a:endParaRPr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 dirty="0"/>
          </a:p>
        </p:txBody>
      </p:sp>
      <p:pic>
        <p:nvPicPr>
          <p:cNvPr id="163" name="Google Shape;163;g3ee49ba98ee_0_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893050" y="206277"/>
            <a:ext cx="3108325" cy="16433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p9"/>
          <p:cNvSpPr txBox="1">
            <a:spLocks noGrp="1"/>
          </p:cNvSpPr>
          <p:nvPr>
            <p:ph type="sldNum" idx="12"/>
          </p:nvPr>
        </p:nvSpPr>
        <p:spPr>
          <a:xfrm>
            <a:off x="9075815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GB"/>
              <a:t>9</a:t>
            </a:fld>
            <a:endParaRPr/>
          </a:p>
        </p:txBody>
      </p:sp>
      <p:sp>
        <p:nvSpPr>
          <p:cNvPr id="169" name="Google Shape;169;p9"/>
          <p:cNvSpPr txBox="1"/>
          <p:nvPr/>
        </p:nvSpPr>
        <p:spPr>
          <a:xfrm>
            <a:off x="8610600" y="6421597"/>
            <a:ext cx="320841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lang="en-GB" sz="1100" b="1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9</a:t>
            </a:fld>
            <a:endParaRPr sz="1100" b="1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0" name="Google Shape;170;p9"/>
          <p:cNvSpPr txBox="1"/>
          <p:nvPr/>
        </p:nvSpPr>
        <p:spPr>
          <a:xfrm>
            <a:off x="167481" y="106363"/>
            <a:ext cx="9489138" cy="1314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Overlock"/>
              <a:buNone/>
            </a:pPr>
            <a:r>
              <a:rPr lang="en-GB" sz="4800" b="0" i="0" u="none" strike="noStrike" cap="none">
                <a:solidFill>
                  <a:srgbClr val="0070C0"/>
                </a:solidFill>
                <a:latin typeface="Overlock"/>
                <a:ea typeface="Overlock"/>
                <a:cs typeface="Overlock"/>
                <a:sym typeface="Overlock"/>
              </a:rPr>
              <a:t>Induction</a:t>
            </a:r>
            <a:endParaRPr sz="4800" b="0" i="0" u="none" strike="noStrike" cap="none">
              <a:solidFill>
                <a:srgbClr val="0070C0"/>
              </a:solidFill>
              <a:latin typeface="Overlock"/>
              <a:ea typeface="Overlock"/>
              <a:cs typeface="Overlock"/>
              <a:sym typeface="Overlock"/>
            </a:endParaRPr>
          </a:p>
        </p:txBody>
      </p:sp>
      <p:graphicFrame>
        <p:nvGraphicFramePr>
          <p:cNvPr id="171" name="Google Shape;171;p9"/>
          <p:cNvGraphicFramePr/>
          <p:nvPr/>
        </p:nvGraphicFramePr>
        <p:xfrm>
          <a:off x="211270" y="1307592"/>
          <a:ext cx="11680575" cy="4754880"/>
        </p:xfrm>
        <a:graphic>
          <a:graphicData uri="http://schemas.openxmlformats.org/drawingml/2006/table">
            <a:tbl>
              <a:tblPr firstRow="1" firstCol="1" bandRow="1">
                <a:noFill/>
                <a:tableStyleId>{208ADCB0-7E13-4D1E-B983-62F144C775CD}</a:tableStyleId>
              </a:tblPr>
              <a:tblGrid>
                <a:gridCol w="38212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593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00450">
                <a:tc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400"/>
                        <a:buFont typeface="Arial"/>
                        <a:buNone/>
                      </a:pPr>
                      <a:r>
                        <a:rPr lang="en-GB" sz="2400" b="1" u="sng" strike="noStrike" cap="non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Key dates and Information for Nursery 3-4 202</a:t>
                      </a:r>
                      <a:r>
                        <a:rPr lang="en-GB" sz="2400" b="1" u="sng">
                          <a:solidFill>
                            <a:schemeClr val="dk1"/>
                          </a:solidFill>
                        </a:rPr>
                        <a:t>6</a:t>
                      </a:r>
                      <a:endParaRPr/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400"/>
                        <a:buFont typeface="Arial"/>
                        <a:buNone/>
                      </a:pPr>
                      <a:endParaRPr sz="2400" b="1" u="none" strike="noStrike" cap="non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46850" marR="46850" marT="0" marB="0">
                    <a:solidFill>
                      <a:srgbClr val="CCCC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0132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>
                          <a:solidFill>
                            <a:schemeClr val="dk1"/>
                          </a:solidFill>
                        </a:rPr>
                        <a:t>Tuesday 30th June 2026</a:t>
                      </a:r>
                      <a:endParaRPr sz="2400" u="none" strike="noStrike" cap="non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u="none" strike="noStrike" cap="non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9.</a:t>
                      </a:r>
                      <a:r>
                        <a:rPr lang="en-GB" sz="2400">
                          <a:solidFill>
                            <a:schemeClr val="dk1"/>
                          </a:solidFill>
                        </a:rPr>
                        <a:t>30</a:t>
                      </a:r>
                      <a:r>
                        <a:rPr lang="en-GB" sz="2400" u="none" strike="noStrike" cap="non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 am/Upper school Hall WHA</a:t>
                      </a:r>
                      <a:endParaRPr/>
                    </a:p>
                  </a:txBody>
                  <a:tcPr marL="68575" marR="68575" marT="0" marB="0"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 u="none" strike="noStrike" cap="non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Information Meeting for parents and careers</a:t>
                      </a:r>
                      <a:endParaRPr sz="2400" u="none" strike="noStrike" cap="non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u="none" strike="noStrike" cap="non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Letter about stay &amp; play, staggered starts and home visits to be given with the information pack</a:t>
                      </a:r>
                      <a:endParaRPr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400" u="none" strike="noStrike" cap="non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68575" marR="68575" marT="0" marB="0"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0132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>
                          <a:solidFill>
                            <a:schemeClr val="dk1"/>
                          </a:solidFill>
                        </a:rPr>
                        <a:t>Wednesday</a:t>
                      </a:r>
                      <a:r>
                        <a:rPr lang="en-GB" sz="2400" b="1" u="none" strike="noStrike" cap="non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GB" sz="2400">
                          <a:solidFill>
                            <a:schemeClr val="dk1"/>
                          </a:solidFill>
                        </a:rPr>
                        <a:t>1</a:t>
                      </a:r>
                      <a:r>
                        <a:rPr lang="en-GB" sz="2400" baseline="30000">
                          <a:solidFill>
                            <a:schemeClr val="dk1"/>
                          </a:solidFill>
                        </a:rPr>
                        <a:t>st</a:t>
                      </a:r>
                      <a:r>
                        <a:rPr lang="en-GB" sz="2400" b="1" u="none" strike="noStrike" cap="non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 July</a:t>
                      </a:r>
                      <a:r>
                        <a:rPr lang="en-GB" sz="2400">
                          <a:solidFill>
                            <a:schemeClr val="dk1"/>
                          </a:solidFill>
                        </a:rPr>
                        <a:t> 2026</a:t>
                      </a:r>
                      <a:endParaRPr sz="2400" u="none" strike="noStrike" cap="non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68575" marR="68575" marT="0" marB="0"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 u="none" strike="noStrike" cap="non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Home visits</a:t>
                      </a:r>
                      <a:endParaRPr sz="2400" u="none" strike="noStrike" cap="non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u="none" strike="noStrike" cap="non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This is for children who are new to our school and have not attended our Nursery provision before.</a:t>
                      </a:r>
                      <a:endParaRPr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u="none" strike="noStrike" cap="non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endParaRPr/>
                    </a:p>
                  </a:txBody>
                  <a:tcPr marL="68575" marR="68575" marT="0" marB="0"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0132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 u="none" strike="noStrike" cap="non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T</a:t>
                      </a:r>
                      <a:r>
                        <a:rPr lang="en-GB" sz="2400">
                          <a:solidFill>
                            <a:schemeClr val="dk1"/>
                          </a:solidFill>
                        </a:rPr>
                        <a:t>ues</a:t>
                      </a:r>
                      <a:r>
                        <a:rPr lang="en-GB" sz="2400" b="1" u="none" strike="noStrike" cap="non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day </a:t>
                      </a:r>
                      <a:r>
                        <a:rPr lang="en-GB" sz="2400">
                          <a:solidFill>
                            <a:schemeClr val="dk1"/>
                          </a:solidFill>
                        </a:rPr>
                        <a:t>7</a:t>
                      </a:r>
                      <a:r>
                        <a:rPr lang="en-GB" sz="2400" b="1" u="none" strike="noStrike" cap="none" baseline="3000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th</a:t>
                      </a:r>
                      <a:r>
                        <a:rPr lang="en-GB" sz="2400" b="1" u="none" strike="noStrike" cap="non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 July 202</a:t>
                      </a:r>
                      <a:r>
                        <a:rPr lang="en-GB" sz="2400">
                          <a:solidFill>
                            <a:schemeClr val="dk1"/>
                          </a:solidFill>
                        </a:rPr>
                        <a:t>6</a:t>
                      </a:r>
                      <a:endParaRPr sz="2400" u="none" strike="noStrike" cap="non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68575" marR="68575" marT="0" marB="0"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 u="none" strike="noStrike" cap="non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Stay &amp; Play</a:t>
                      </a:r>
                      <a:r>
                        <a:rPr lang="en-GB" sz="2400" u="none" strike="noStrike" cap="non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 session for Nursery children who are </a:t>
                      </a:r>
                      <a:r>
                        <a:rPr lang="en-GB" sz="2400" b="1" u="sng" strike="noStrike" cap="non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new</a:t>
                      </a:r>
                      <a:r>
                        <a:rPr lang="en-GB" sz="2400" u="none" strike="noStrike" cap="non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 to our school and have not attended our Nursery.  </a:t>
                      </a:r>
                      <a:r>
                        <a:rPr lang="en-GB" sz="2400" b="1" u="none" strike="noStrike" cap="non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(Parents are required to stay on site for this visit). </a:t>
                      </a:r>
                      <a:endParaRPr sz="2400" u="none" strike="noStrike" cap="non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68575" marR="68575" marT="0" marB="0"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pic>
        <p:nvPicPr>
          <p:cNvPr id="172" name="Google Shape;172;p9" descr="4 May 2018 Dear Parents and Carers, Re: The Headteacher of Woodpecker Hall  Primary Academy It is with great regret that I must a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089123" y="184826"/>
            <a:ext cx="1947233" cy="51926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31"/>
          <p:cNvSpPr txBox="1">
            <a:spLocks noGrp="1"/>
          </p:cNvSpPr>
          <p:nvPr>
            <p:ph type="sldNum" idx="12"/>
          </p:nvPr>
        </p:nvSpPr>
        <p:spPr>
          <a:xfrm>
            <a:off x="9075815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GB"/>
              <a:t>10</a:t>
            </a:fld>
            <a:endParaRPr/>
          </a:p>
        </p:txBody>
      </p:sp>
      <p:sp>
        <p:nvSpPr>
          <p:cNvPr id="178" name="Google Shape;178;p31"/>
          <p:cNvSpPr txBox="1"/>
          <p:nvPr/>
        </p:nvSpPr>
        <p:spPr>
          <a:xfrm>
            <a:off x="8610600" y="6421597"/>
            <a:ext cx="320841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lang="en-GB" sz="1100" b="1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10</a:t>
            </a:fld>
            <a:endParaRPr sz="1100" b="1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9" name="Google Shape;179;p31"/>
          <p:cNvSpPr txBox="1"/>
          <p:nvPr/>
        </p:nvSpPr>
        <p:spPr>
          <a:xfrm>
            <a:off x="167475" y="106373"/>
            <a:ext cx="9489300" cy="106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Overlock"/>
              <a:buNone/>
            </a:pPr>
            <a:r>
              <a:rPr lang="en-GB" sz="4600" b="0" i="0" u="none" strike="noStrike" cap="none">
                <a:solidFill>
                  <a:srgbClr val="0070C0"/>
                </a:solidFill>
                <a:latin typeface="Overlock"/>
                <a:ea typeface="Overlock"/>
                <a:cs typeface="Overlock"/>
                <a:sym typeface="Overlock"/>
              </a:rPr>
              <a:t>Induction</a:t>
            </a:r>
            <a:endParaRPr sz="4400" b="0" i="0" u="none" strike="noStrike" cap="none">
              <a:solidFill>
                <a:srgbClr val="0070C0"/>
              </a:solidFill>
              <a:latin typeface="Overlock"/>
              <a:ea typeface="Overlock"/>
              <a:cs typeface="Overlock"/>
              <a:sym typeface="Overlock"/>
            </a:endParaRPr>
          </a:p>
        </p:txBody>
      </p:sp>
      <p:graphicFrame>
        <p:nvGraphicFramePr>
          <p:cNvPr id="180" name="Google Shape;180;p31"/>
          <p:cNvGraphicFramePr/>
          <p:nvPr/>
        </p:nvGraphicFramePr>
        <p:xfrm>
          <a:off x="210670" y="1022492"/>
          <a:ext cx="11680575" cy="1879430"/>
        </p:xfrm>
        <a:graphic>
          <a:graphicData uri="http://schemas.openxmlformats.org/drawingml/2006/table">
            <a:tbl>
              <a:tblPr firstRow="1" firstCol="1" bandRow="1">
                <a:noFill/>
                <a:tableStyleId>{208ADCB0-7E13-4D1E-B983-62F144C775CD}</a:tableStyleId>
              </a:tblPr>
              <a:tblGrid>
                <a:gridCol w="38212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593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07150">
                <a:tc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400"/>
                        <a:buFont typeface="Arial"/>
                        <a:buNone/>
                      </a:pPr>
                      <a:r>
                        <a:rPr lang="en-GB" sz="1800" b="1" u="sng" strike="noStrike" cap="non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Key dates and Information for Nursery 3-4 202</a:t>
                      </a:r>
                      <a:r>
                        <a:rPr lang="en-GB" sz="1800" b="1" u="sng">
                          <a:solidFill>
                            <a:schemeClr val="dk1"/>
                          </a:solidFill>
                        </a:rPr>
                        <a:t>6</a:t>
                      </a:r>
                      <a:endParaRPr sz="800"/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400"/>
                        <a:buFont typeface="Arial"/>
                        <a:buNone/>
                      </a:pPr>
                      <a:endParaRPr sz="1900" b="1" u="none" strike="noStrike" cap="non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46850" marR="46850" marT="0" marB="0">
                    <a:solidFill>
                      <a:srgbClr val="CCCC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1555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400"/>
                        <a:buFont typeface="Arial"/>
                        <a:buNone/>
                      </a:pPr>
                      <a:r>
                        <a:rPr lang="en-GB" sz="1700" b="1" u="none" strike="noStrike" cap="non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Friday </a:t>
                      </a:r>
                      <a:r>
                        <a:rPr lang="en-GB" sz="1700">
                          <a:solidFill>
                            <a:schemeClr val="dk1"/>
                          </a:solidFill>
                        </a:rPr>
                        <a:t>4</a:t>
                      </a:r>
                      <a:r>
                        <a:rPr lang="en-GB" sz="1700" b="1" u="none" strike="noStrike" cap="none" baseline="3000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th</a:t>
                      </a:r>
                      <a:r>
                        <a:rPr lang="en-GB" sz="1700" b="1" u="none" strike="noStrike" cap="non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- </a:t>
                      </a:r>
                      <a:r>
                        <a:rPr lang="en-GB" sz="1700">
                          <a:solidFill>
                            <a:schemeClr val="dk1"/>
                          </a:solidFill>
                        </a:rPr>
                        <a:t>7</a:t>
                      </a:r>
                      <a:r>
                        <a:rPr lang="en-GB" sz="1700" b="1" u="none" strike="noStrike" cap="none" baseline="3000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th</a:t>
                      </a:r>
                      <a:r>
                        <a:rPr lang="en-GB" sz="1700" b="1" u="none" strike="noStrike" cap="non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 September 202</a:t>
                      </a:r>
                      <a:r>
                        <a:rPr lang="en-GB" sz="1700">
                          <a:solidFill>
                            <a:schemeClr val="dk1"/>
                          </a:solidFill>
                        </a:rPr>
                        <a:t>6</a:t>
                      </a:r>
                      <a:endParaRPr sz="1700" b="1" u="none" strike="noStrike" cap="non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46850" marR="46850" marT="0" marB="0"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600"/>
                        <a:buFont typeface="Arial"/>
                        <a:buNone/>
                      </a:pPr>
                      <a:r>
                        <a:rPr lang="en-GB" sz="1700" b="1" i="1" u="none" strike="noStrike" cap="non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All information is in your letter.</a:t>
                      </a:r>
                      <a:endParaRPr sz="1700" u="none" strike="noStrike" cap="none"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600"/>
                        <a:buFont typeface="Arial"/>
                        <a:buNone/>
                      </a:pPr>
                      <a:endParaRPr sz="1700" b="1" i="1" u="none" strike="noStrike" cap="non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600"/>
                        <a:buFont typeface="Arial"/>
                        <a:buNone/>
                      </a:pPr>
                      <a:r>
                        <a:rPr lang="en-GB" sz="1700" b="1" i="1" u="none" strike="noStrike" cap="non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*Please note that if your child is unsettled, we will work with you to set up personalised settling-in process and times to support your child.</a:t>
                      </a:r>
                      <a:endParaRPr sz="1700" b="1" u="none" strike="noStrike" cap="non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46850" marR="46850" marT="0" marB="0"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181" name="Google Shape;181;p31" descr="4 May 2018 Dear Parents and Carers, Re: The Headteacher of Woodpecker Hall  Primary Academy It is with great regret that I must a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089123" y="184826"/>
            <a:ext cx="1947233" cy="519262"/>
          </a:xfrm>
          <a:prstGeom prst="rect">
            <a:avLst/>
          </a:prstGeom>
          <a:noFill/>
          <a:ln>
            <a:noFill/>
          </a:ln>
        </p:spPr>
      </p:pic>
      <p:sp>
        <p:nvSpPr>
          <p:cNvPr id="182" name="Google Shape;182;p31"/>
          <p:cNvSpPr txBox="1"/>
          <p:nvPr/>
        </p:nvSpPr>
        <p:spPr>
          <a:xfrm>
            <a:off x="282875" y="2990275"/>
            <a:ext cx="3749700" cy="3431400"/>
          </a:xfrm>
          <a:prstGeom prst="rect">
            <a:avLst/>
          </a:prstGeom>
          <a:noFill/>
          <a:ln w="19050" cap="flat" cmpd="sng">
            <a:solidFill>
              <a:srgbClr val="1155CC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>
                <a:solidFill>
                  <a:schemeClr val="dk1"/>
                </a:solidFill>
              </a:rPr>
              <a:t>Current Nursery Children - </a:t>
            </a:r>
            <a:endParaRPr sz="2200" b="1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200" b="1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100" b="1">
                <a:solidFill>
                  <a:schemeClr val="dk1"/>
                </a:solidFill>
              </a:rPr>
              <a:t>No settling in period required - </a:t>
            </a:r>
            <a:r>
              <a:rPr lang="en-GB" sz="2100" b="1">
                <a:solidFill>
                  <a:schemeClr val="dk1"/>
                </a:solidFill>
                <a:highlight>
                  <a:srgbClr val="FFFF00"/>
                </a:highlight>
              </a:rPr>
              <a:t>Monday 7th September</a:t>
            </a:r>
            <a:r>
              <a:rPr lang="en-GB" sz="2100" b="1">
                <a:solidFill>
                  <a:schemeClr val="dk1"/>
                </a:solidFill>
              </a:rPr>
              <a:t> - Return to Nursery </a:t>
            </a:r>
            <a:endParaRPr sz="2100" b="1">
              <a:solidFill>
                <a:schemeClr val="dk1"/>
              </a:solidFill>
            </a:endParaRPr>
          </a:p>
        </p:txBody>
      </p:sp>
      <p:sp>
        <p:nvSpPr>
          <p:cNvPr id="183" name="Google Shape;183;p31"/>
          <p:cNvSpPr txBox="1"/>
          <p:nvPr/>
        </p:nvSpPr>
        <p:spPr>
          <a:xfrm>
            <a:off x="4176100" y="2990275"/>
            <a:ext cx="3749700" cy="3431400"/>
          </a:xfrm>
          <a:prstGeom prst="rect">
            <a:avLst/>
          </a:prstGeom>
          <a:noFill/>
          <a:ln w="19050" cap="flat" cmpd="sng">
            <a:solidFill>
              <a:srgbClr val="1155CC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>
                <a:solidFill>
                  <a:schemeClr val="dk1"/>
                </a:solidFill>
              </a:rPr>
              <a:t>Finches - </a:t>
            </a:r>
            <a:endParaRPr sz="2200" b="1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/>
              <a:t>Monday 7</a:t>
            </a:r>
            <a:r>
              <a:rPr lang="en-GB" b="1" baseline="30000"/>
              <a:t>th</a:t>
            </a:r>
            <a:r>
              <a:rPr lang="en-GB" b="1"/>
              <a:t> September 2026</a:t>
            </a:r>
            <a:endParaRPr b="1"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>
                <a:highlight>
                  <a:srgbClr val="FFFF00"/>
                </a:highlight>
              </a:rPr>
              <a:t>8.30am - 9.30am or 12.15pm – 1.15pm</a:t>
            </a:r>
            <a:endParaRPr b="1">
              <a:highlight>
                <a:srgbClr val="FFFF00"/>
              </a:highlight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u="sng"/>
              <a:t>Parent/carers must attend this session.</a:t>
            </a:r>
            <a:r>
              <a:rPr lang="en-GB" i="1" u="sng"/>
              <a:t> </a:t>
            </a:r>
            <a:endParaRPr i="1" u="sng"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/>
              <a:t>Tuesday 8</a:t>
            </a:r>
            <a:r>
              <a:rPr lang="en-GB" b="1" baseline="30000"/>
              <a:t>th</a:t>
            </a:r>
            <a:r>
              <a:rPr lang="en-GB" b="1"/>
              <a:t> September 2026</a:t>
            </a:r>
            <a:endParaRPr b="1"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>
                <a:highlight>
                  <a:srgbClr val="FFFF00"/>
                </a:highlight>
              </a:rPr>
              <a:t>8.30am - 10.30am or 12.15pm – 2.15pm</a:t>
            </a:r>
            <a:endParaRPr b="1">
              <a:highlight>
                <a:srgbClr val="FFFF00"/>
              </a:highlight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u="sng"/>
              <a:t>Parents/carers are NOT expected to attend this session.</a:t>
            </a:r>
            <a:endParaRPr u="sng"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/>
              <a:t>Wednesday 9</a:t>
            </a:r>
            <a:r>
              <a:rPr lang="en-GB" b="1" baseline="30000"/>
              <a:t>th</a:t>
            </a:r>
            <a:r>
              <a:rPr lang="en-GB" b="1"/>
              <a:t> September 2026</a:t>
            </a:r>
            <a:endParaRPr b="1"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>
                <a:highlight>
                  <a:srgbClr val="FFFF00"/>
                </a:highlight>
              </a:rPr>
              <a:t>8.30am - 11.30am or 12.15pm – 3.15pm</a:t>
            </a:r>
            <a:endParaRPr b="1"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Your child will</a:t>
            </a:r>
            <a:r>
              <a:rPr lang="en-GB" b="1"/>
              <a:t> </a:t>
            </a:r>
            <a:r>
              <a:rPr lang="en-GB"/>
              <a:t>be in</a:t>
            </a:r>
            <a:r>
              <a:rPr lang="en-GB" b="1"/>
              <a:t> </a:t>
            </a:r>
            <a:r>
              <a:rPr lang="en-GB"/>
              <a:t>nursery for their  full allocated hours.</a:t>
            </a:r>
            <a:endParaRPr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u="sng"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b="1"/>
              <a:t> </a:t>
            </a:r>
            <a:endParaRPr sz="1100" b="1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4" name="Google Shape;184;p31"/>
          <p:cNvSpPr txBox="1"/>
          <p:nvPr/>
        </p:nvSpPr>
        <p:spPr>
          <a:xfrm>
            <a:off x="8069325" y="2990275"/>
            <a:ext cx="3749700" cy="3431400"/>
          </a:xfrm>
          <a:prstGeom prst="rect">
            <a:avLst/>
          </a:prstGeom>
          <a:noFill/>
          <a:ln w="19050" cap="flat" cmpd="sng">
            <a:solidFill>
              <a:srgbClr val="1155CC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>
                <a:solidFill>
                  <a:schemeClr val="dk1"/>
                </a:solidFill>
              </a:rPr>
              <a:t>Blue Jays - New Starters  </a:t>
            </a:r>
            <a:endParaRPr sz="2200" b="1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/>
              <a:t>Monday 7</a:t>
            </a:r>
            <a:r>
              <a:rPr lang="en-GB" b="1" baseline="30000"/>
              <a:t>th </a:t>
            </a:r>
            <a:r>
              <a:rPr lang="en-GB" b="1"/>
              <a:t>September 2026</a:t>
            </a:r>
            <a:endParaRPr b="1"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>
                <a:highlight>
                  <a:srgbClr val="FFFF00"/>
                </a:highlight>
              </a:rPr>
              <a:t>8.30am - 9.30am</a:t>
            </a:r>
            <a:endParaRPr b="1">
              <a:highlight>
                <a:srgbClr val="FFFF00"/>
              </a:highlight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u="sng"/>
              <a:t>Parent/carers must attend this session.</a:t>
            </a:r>
            <a:r>
              <a:rPr lang="en-GB" i="1" u="sng"/>
              <a:t> </a:t>
            </a:r>
            <a:endParaRPr i="1" u="sng"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/>
              <a:t>Tuesday 8</a:t>
            </a:r>
            <a:r>
              <a:rPr lang="en-GB" b="1" baseline="30000"/>
              <a:t>th</a:t>
            </a:r>
            <a:r>
              <a:rPr lang="en-GB" b="1"/>
              <a:t> September 2026</a:t>
            </a:r>
            <a:endParaRPr b="1"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>
                <a:highlight>
                  <a:srgbClr val="FFFF00"/>
                </a:highlight>
              </a:rPr>
              <a:t>8.30am – 10.30am</a:t>
            </a:r>
            <a:endParaRPr b="1">
              <a:highlight>
                <a:srgbClr val="FFFF00"/>
              </a:highlight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u="sng"/>
              <a:t>Parents/carers are NOT expected to attend this session.</a:t>
            </a:r>
            <a:endParaRPr u="sng"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/>
              <a:t>Wednesday 9</a:t>
            </a:r>
            <a:r>
              <a:rPr lang="en-GB" b="1" baseline="30000"/>
              <a:t>th</a:t>
            </a:r>
            <a:r>
              <a:rPr lang="en-GB" b="1"/>
              <a:t> September 2026</a:t>
            </a:r>
            <a:endParaRPr b="1"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>
                <a:highlight>
                  <a:srgbClr val="FFFF00"/>
                </a:highlight>
              </a:rPr>
              <a:t>8.30am - 12.30pm with Lunch</a:t>
            </a:r>
            <a:endParaRPr>
              <a:highlight>
                <a:srgbClr val="FFFF00"/>
              </a:highlight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/>
              <a:t>Thursday 10</a:t>
            </a:r>
            <a:r>
              <a:rPr lang="en-GB" b="1" baseline="30000"/>
              <a:t>th</a:t>
            </a:r>
            <a:r>
              <a:rPr lang="en-GB" b="1"/>
              <a:t> September 2026</a:t>
            </a:r>
            <a:endParaRPr b="1"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>
                <a:highlight>
                  <a:srgbClr val="FFFF00"/>
                </a:highlight>
              </a:rPr>
              <a:t>8.30am – 3.15pm</a:t>
            </a:r>
            <a:endParaRPr b="1">
              <a:highlight>
                <a:srgbClr val="FFFF00"/>
              </a:highlight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Full-time Session </a:t>
            </a:r>
            <a:endParaRPr sz="26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p12"/>
          <p:cNvSpPr txBox="1">
            <a:spLocks noGrp="1"/>
          </p:cNvSpPr>
          <p:nvPr>
            <p:ph type="sldNum" idx="12"/>
          </p:nvPr>
        </p:nvSpPr>
        <p:spPr>
          <a:xfrm>
            <a:off x="9075815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GB"/>
              <a:t>11</a:t>
            </a:fld>
            <a:endParaRPr/>
          </a:p>
        </p:txBody>
      </p:sp>
      <p:sp>
        <p:nvSpPr>
          <p:cNvPr id="190" name="Google Shape;190;p12"/>
          <p:cNvSpPr txBox="1"/>
          <p:nvPr/>
        </p:nvSpPr>
        <p:spPr>
          <a:xfrm>
            <a:off x="8610600" y="6421597"/>
            <a:ext cx="320841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lang="en-GB" sz="1100" b="1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11</a:t>
            </a:fld>
            <a:endParaRPr sz="1100" b="1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1" name="Google Shape;191;p12"/>
          <p:cNvSpPr txBox="1"/>
          <p:nvPr/>
        </p:nvSpPr>
        <p:spPr>
          <a:xfrm>
            <a:off x="442913" y="103188"/>
            <a:ext cx="8243887" cy="10223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Overlock"/>
              <a:buNone/>
            </a:pPr>
            <a:r>
              <a:rPr lang="en-GB" sz="6000" b="0" i="0" u="none" strike="noStrike" cap="none">
                <a:solidFill>
                  <a:srgbClr val="0070C0"/>
                </a:solidFill>
                <a:latin typeface="Overlock"/>
                <a:ea typeface="Overlock"/>
                <a:cs typeface="Overlock"/>
                <a:sym typeface="Overlock"/>
              </a:rPr>
              <a:t>Uniform</a:t>
            </a:r>
            <a:endParaRPr sz="1400" b="0" i="0" u="none" strike="noStrike" cap="none">
              <a:solidFill>
                <a:srgbClr val="0070C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2" name="Google Shape;192;p12"/>
          <p:cNvSpPr txBox="1"/>
          <p:nvPr/>
        </p:nvSpPr>
        <p:spPr>
          <a:xfrm>
            <a:off x="360485" y="1348559"/>
            <a:ext cx="10584606" cy="24834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228600" marR="0" lvl="0" indent="-22860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Char char="•"/>
            </a:pPr>
            <a:r>
              <a:rPr lang="en-GB" sz="2800" b="0" i="0" u="none" strike="noStrike" cap="none" dirty="0">
                <a:solidFill>
                  <a:srgbClr val="000000"/>
                </a:solidFill>
                <a:latin typeface="Overlock"/>
                <a:ea typeface="Overlock"/>
                <a:cs typeface="Overlock"/>
                <a:sym typeface="Overlock"/>
              </a:rPr>
              <a:t>Navy Blue sweatshirt, jumper or cardigan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28600" marR="0" lvl="0" indent="-228600" algn="l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Char char="•"/>
            </a:pPr>
            <a:r>
              <a:rPr lang="en-GB" sz="2800" b="0" i="0" u="none" strike="noStrike" cap="none" dirty="0">
                <a:solidFill>
                  <a:srgbClr val="000000"/>
                </a:solidFill>
                <a:latin typeface="Overlock"/>
                <a:ea typeface="Overlock"/>
                <a:cs typeface="Overlock"/>
                <a:sym typeface="Overlock"/>
              </a:rPr>
              <a:t>Navy Blue tracksuit bottoms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28600" marR="0" lvl="0" indent="-228600" algn="l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Char char="•"/>
            </a:pPr>
            <a:r>
              <a:rPr lang="en-GB" sz="2800" b="0" i="0" u="none" strike="noStrike" cap="none" dirty="0">
                <a:solidFill>
                  <a:srgbClr val="000000"/>
                </a:solidFill>
                <a:latin typeface="Overlock"/>
                <a:ea typeface="Overlock"/>
                <a:cs typeface="Overlock"/>
                <a:sym typeface="Overlock"/>
              </a:rPr>
              <a:t>White or light blue polo shirt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28600" marR="0" lvl="0" indent="-228600" algn="l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Char char="•"/>
            </a:pPr>
            <a:r>
              <a:rPr lang="en-GB" sz="2800" b="0" i="0" u="none" strike="noStrike" cap="none" dirty="0">
                <a:solidFill>
                  <a:srgbClr val="000000"/>
                </a:solidFill>
                <a:latin typeface="Overlock"/>
                <a:ea typeface="Overlock"/>
                <a:cs typeface="Overlock"/>
                <a:sym typeface="Overlock"/>
              </a:rPr>
              <a:t>Black </a:t>
            </a:r>
            <a:r>
              <a:rPr lang="en-GB" sz="2800" b="0" i="0" u="none" strike="noStrike" cap="none" dirty="0" err="1">
                <a:solidFill>
                  <a:srgbClr val="000000"/>
                </a:solidFill>
                <a:latin typeface="Overlock"/>
                <a:ea typeface="Overlock"/>
                <a:cs typeface="Overlock"/>
                <a:sym typeface="Overlock"/>
              </a:rPr>
              <a:t>velcro</a:t>
            </a:r>
            <a:r>
              <a:rPr lang="en-GB" sz="2800" b="0" i="0" u="none" strike="noStrike" cap="none" dirty="0">
                <a:solidFill>
                  <a:srgbClr val="000000"/>
                </a:solidFill>
                <a:latin typeface="Overlock"/>
                <a:ea typeface="Overlock"/>
                <a:cs typeface="Overlock"/>
                <a:sym typeface="Overlock"/>
              </a:rPr>
              <a:t> trainers/shoes (no open-toed sandals or shoes with laces)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28600" marR="0" lvl="0" indent="-228600" algn="l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Char char="•"/>
            </a:pPr>
            <a:r>
              <a:rPr lang="en-GB" sz="2800" b="0" i="0" u="none" strike="noStrike" cap="none" dirty="0">
                <a:solidFill>
                  <a:srgbClr val="000000"/>
                </a:solidFill>
                <a:latin typeface="Overlock"/>
                <a:ea typeface="Overlock"/>
                <a:cs typeface="Overlock"/>
                <a:sym typeface="Overlock"/>
              </a:rPr>
              <a:t>Wellies to stay at Nursery for Forest Garden.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rgbClr val="FF0000"/>
              </a:buClr>
              <a:buSzPts val="2800"/>
              <a:buFont typeface="Arial"/>
              <a:buNone/>
            </a:pPr>
            <a:r>
              <a:rPr lang="en-GB" sz="2800" b="1" i="0" u="sng" strike="noStrike" cap="none" dirty="0">
                <a:solidFill>
                  <a:srgbClr val="FF0000"/>
                </a:solidFill>
                <a:latin typeface="Overlock"/>
                <a:ea typeface="Overlock"/>
                <a:cs typeface="Overlock"/>
                <a:sym typeface="Overlock"/>
              </a:rPr>
              <a:t>Please label all your child’s clothing and footwear.</a:t>
            </a:r>
            <a:endParaRPr sz="1400" b="1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93" name="Google Shape;193;p12"/>
          <p:cNvPicPr preferRelativeResize="0"/>
          <p:nvPr/>
        </p:nvPicPr>
        <p:blipFill rotWithShape="1">
          <a:blip r:embed="rId3">
            <a:alphaModFix/>
          </a:blip>
          <a:srcRect l="27638" t="30777" r="20504" b="37973"/>
          <a:stretch/>
        </p:blipFill>
        <p:spPr>
          <a:xfrm>
            <a:off x="974361" y="4055062"/>
            <a:ext cx="9970730" cy="2802938"/>
          </a:xfrm>
          <a:prstGeom prst="rect">
            <a:avLst/>
          </a:prstGeom>
          <a:noFill/>
          <a:ln>
            <a:noFill/>
          </a:ln>
        </p:spPr>
      </p:pic>
      <p:pic>
        <p:nvPicPr>
          <p:cNvPr id="194" name="Google Shape;194;p12" descr="4 May 2018 Dear Parents and Carers, Re: The Headteacher of Woodpecker Hall  Primary Academy It is with great regret that I must a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0089123" y="184826"/>
            <a:ext cx="1947233" cy="51926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Google Shape;199;g3ee106d8fcf_0_0"/>
          <p:cNvSpPr txBox="1">
            <a:spLocks noGrp="1"/>
          </p:cNvSpPr>
          <p:nvPr>
            <p:ph type="title"/>
          </p:nvPr>
        </p:nvSpPr>
        <p:spPr>
          <a:xfrm>
            <a:off x="495300" y="226975"/>
            <a:ext cx="5911800" cy="13257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960"/>
              <a:buFont typeface="Overlock"/>
              <a:buNone/>
            </a:pPr>
            <a:r>
              <a:rPr lang="en-GB" sz="4260">
                <a:solidFill>
                  <a:srgbClr val="0070C0"/>
                </a:solidFill>
                <a:latin typeface="Overlock"/>
                <a:ea typeface="Overlock"/>
                <a:cs typeface="Overlock"/>
                <a:sym typeface="Overlock"/>
              </a:rPr>
              <a:t>EYFS Curriculum…What we do?</a:t>
            </a:r>
            <a:endParaRPr sz="3360"/>
          </a:p>
        </p:txBody>
      </p:sp>
      <p:sp>
        <p:nvSpPr>
          <p:cNvPr id="200" name="Google Shape;200;g3ee106d8fcf_0_0"/>
          <p:cNvSpPr txBox="1">
            <a:spLocks noGrp="1"/>
          </p:cNvSpPr>
          <p:nvPr>
            <p:ph type="body" idx="1"/>
          </p:nvPr>
        </p:nvSpPr>
        <p:spPr>
          <a:xfrm>
            <a:off x="495300" y="1690825"/>
            <a:ext cx="11207700" cy="50277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SzPts val="770"/>
              <a:buNone/>
            </a:pPr>
            <a:r>
              <a:rPr lang="en-GB" sz="2731" b="1" dirty="0"/>
              <a:t>Using the Early Years Foundation Stage Curriculum - </a:t>
            </a:r>
            <a:endParaRPr sz="2731" b="1" dirty="0"/>
          </a:p>
          <a:p>
            <a:pPr marL="0" lvl="0" indent="0" algn="l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SzPts val="770"/>
              <a:buNone/>
            </a:pPr>
            <a:r>
              <a:rPr lang="en-GB" sz="2531" b="1" dirty="0">
                <a:solidFill>
                  <a:srgbClr val="0070C0"/>
                </a:solidFill>
              </a:rPr>
              <a:t>Focus upon Prime Areas - </a:t>
            </a:r>
            <a:r>
              <a:rPr lang="en-GB" sz="2531" dirty="0">
                <a:solidFill>
                  <a:srgbClr val="0070C0"/>
                </a:solidFill>
              </a:rPr>
              <a:t>Personal Social Emotional Development, Physical Development, Communication &amp; Language. </a:t>
            </a:r>
            <a:endParaRPr sz="2531" dirty="0">
              <a:solidFill>
                <a:srgbClr val="0070C0"/>
              </a:solidFill>
            </a:endParaRPr>
          </a:p>
          <a:p>
            <a:pPr marL="0" lvl="0" indent="0" algn="l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SzPts val="770"/>
              <a:buNone/>
            </a:pPr>
            <a:r>
              <a:rPr lang="en-GB" sz="2531" b="1" dirty="0">
                <a:solidFill>
                  <a:srgbClr val="0070C0"/>
                </a:solidFill>
              </a:rPr>
              <a:t>Specific Areas - </a:t>
            </a:r>
            <a:r>
              <a:rPr lang="en-GB" sz="2531" dirty="0">
                <a:solidFill>
                  <a:srgbClr val="0070C0"/>
                </a:solidFill>
              </a:rPr>
              <a:t>Literacy, Maths, Expressive Art &amp; Design, Understanding the World </a:t>
            </a:r>
            <a:endParaRPr sz="2260" b="1" dirty="0"/>
          </a:p>
          <a:p>
            <a:pPr marL="0" lvl="0" indent="0" algn="l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SzPts val="770"/>
              <a:buNone/>
            </a:pPr>
            <a:endParaRPr sz="2260" b="1" dirty="0"/>
          </a:p>
          <a:p>
            <a:pPr marL="0" lvl="0" indent="0" algn="l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SzPts val="770"/>
              <a:buNone/>
            </a:pPr>
            <a:r>
              <a:rPr lang="en-GB" sz="2260" b="1" dirty="0"/>
              <a:t>Our Learning Journeys </a:t>
            </a:r>
            <a:endParaRPr sz="2260" b="1" dirty="0"/>
          </a:p>
          <a:p>
            <a:pPr marL="0" lvl="0" indent="0" algn="l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SzPts val="770"/>
              <a:buNone/>
            </a:pPr>
            <a:r>
              <a:rPr lang="en-GB" sz="2260" dirty="0"/>
              <a:t>Autumn 1 - All about me!</a:t>
            </a:r>
            <a:endParaRPr sz="2260" dirty="0"/>
          </a:p>
          <a:p>
            <a:pPr marL="0" lvl="0" indent="0" algn="l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SzPts val="770"/>
              <a:buNone/>
            </a:pPr>
            <a:r>
              <a:rPr lang="en-GB" sz="2260" dirty="0"/>
              <a:t>Autumn 2 - In the Woods.</a:t>
            </a:r>
            <a:endParaRPr sz="2260" dirty="0"/>
          </a:p>
          <a:p>
            <a:pPr marL="0" lvl="0" indent="0" algn="l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SzPts val="770"/>
              <a:buNone/>
            </a:pPr>
            <a:r>
              <a:rPr lang="en-GB" sz="2260" dirty="0"/>
              <a:t>Spring 1 - People who help us</a:t>
            </a:r>
            <a:endParaRPr sz="2260" dirty="0"/>
          </a:p>
          <a:p>
            <a:pPr marL="0" lvl="0" indent="0" algn="l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SzPts val="770"/>
              <a:buNone/>
            </a:pPr>
            <a:r>
              <a:rPr lang="en-GB" sz="2260" dirty="0"/>
              <a:t>Spring 2 - On the farm </a:t>
            </a:r>
            <a:endParaRPr sz="2260" dirty="0"/>
          </a:p>
          <a:p>
            <a:pPr marL="0" lvl="0" indent="0" algn="l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SzPts val="770"/>
              <a:buNone/>
            </a:pPr>
            <a:r>
              <a:rPr lang="en-GB" sz="2260" dirty="0"/>
              <a:t>Summer 1 - In the Garden </a:t>
            </a:r>
            <a:endParaRPr sz="2260" dirty="0"/>
          </a:p>
          <a:p>
            <a:pPr marL="0" lvl="0" indent="0" algn="l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SzPts val="770"/>
              <a:buNone/>
            </a:pPr>
            <a:r>
              <a:rPr lang="en-GB" sz="2260" dirty="0"/>
              <a:t>Summer 2 – Journeys and Transport</a:t>
            </a:r>
            <a:endParaRPr sz="2260" dirty="0"/>
          </a:p>
        </p:txBody>
      </p:sp>
      <p:sp>
        <p:nvSpPr>
          <p:cNvPr id="201" name="Google Shape;201;g3ee106d8fcf_0_0"/>
          <p:cNvSpPr txBox="1"/>
          <p:nvPr/>
        </p:nvSpPr>
        <p:spPr>
          <a:xfrm>
            <a:off x="5866250" y="3738475"/>
            <a:ext cx="5160900" cy="2770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7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Parents will receive a learning web with further details each half term.</a:t>
            </a:r>
            <a:endParaRPr sz="27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7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7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Class Trip opportunities will be organised and parents informed via Arbor. Consent will be required. </a:t>
            </a:r>
            <a:r>
              <a:rPr lang="en-GB" sz="28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 sz="28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02" name="Google Shape;202;g3ee106d8fcf_0_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635750" y="226971"/>
            <a:ext cx="5251450" cy="14638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Google Shape;207;p18"/>
          <p:cNvSpPr txBox="1">
            <a:spLocks noGrp="1"/>
          </p:cNvSpPr>
          <p:nvPr>
            <p:ph type="sldNum" idx="12"/>
          </p:nvPr>
        </p:nvSpPr>
        <p:spPr>
          <a:xfrm>
            <a:off x="9075815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GB"/>
              <a:t>13</a:t>
            </a:fld>
            <a:endParaRPr/>
          </a:p>
        </p:txBody>
      </p:sp>
      <p:sp>
        <p:nvSpPr>
          <p:cNvPr id="208" name="Google Shape;208;p18"/>
          <p:cNvSpPr txBox="1"/>
          <p:nvPr/>
        </p:nvSpPr>
        <p:spPr>
          <a:xfrm>
            <a:off x="8610600" y="6421597"/>
            <a:ext cx="320841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lang="en-GB" sz="1100" b="1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13</a:t>
            </a:fld>
            <a:endParaRPr sz="1100" b="1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9" name="Google Shape;209;p18"/>
          <p:cNvSpPr txBox="1"/>
          <p:nvPr/>
        </p:nvSpPr>
        <p:spPr>
          <a:xfrm>
            <a:off x="442913" y="103188"/>
            <a:ext cx="8243887" cy="10223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Overlock"/>
              <a:buNone/>
            </a:pPr>
            <a:r>
              <a:rPr lang="en-GB" sz="6000" b="0" i="0" u="none" strike="noStrike" cap="none">
                <a:solidFill>
                  <a:srgbClr val="0070C0"/>
                </a:solidFill>
                <a:latin typeface="Overlock"/>
                <a:ea typeface="Overlock"/>
                <a:cs typeface="Overlock"/>
                <a:sym typeface="Overlock"/>
              </a:rPr>
              <a:t>Bookbags</a:t>
            </a:r>
            <a:endParaRPr sz="1400" b="0" i="0" u="none" strike="noStrike" cap="none">
              <a:solidFill>
                <a:srgbClr val="0070C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0" name="Google Shape;210;p18"/>
          <p:cNvSpPr txBox="1"/>
          <p:nvPr/>
        </p:nvSpPr>
        <p:spPr>
          <a:xfrm>
            <a:off x="360484" y="1348559"/>
            <a:ext cx="11133523" cy="24834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2286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Char char="•"/>
            </a:pPr>
            <a:r>
              <a:rPr lang="en-GB" sz="2800" b="0" i="0" u="none" strike="noStrike" cap="none">
                <a:solidFill>
                  <a:srgbClr val="000000"/>
                </a:solidFill>
                <a:latin typeface="Overlock"/>
                <a:ea typeface="Overlock"/>
                <a:cs typeface="Overlock"/>
                <a:sym typeface="Overlock"/>
              </a:rPr>
              <a:t>Reading is one of the most important things you can do to support your child’s education.</a:t>
            </a:r>
            <a:endParaRPr/>
          </a:p>
          <a:p>
            <a:pPr marL="2286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Char char="•"/>
            </a:pPr>
            <a:r>
              <a:rPr lang="en-GB" sz="2800" b="0" i="0" u="none" strike="noStrike" cap="none">
                <a:solidFill>
                  <a:srgbClr val="000000"/>
                </a:solidFill>
                <a:latin typeface="Overlock"/>
                <a:ea typeface="Overlock"/>
                <a:cs typeface="Overlock"/>
                <a:sym typeface="Overlock"/>
              </a:rPr>
              <a:t>Each </a:t>
            </a:r>
            <a:r>
              <a:rPr lang="en-GB" sz="2800">
                <a:latin typeface="Overlock"/>
                <a:ea typeface="Overlock"/>
                <a:cs typeface="Overlock"/>
                <a:sym typeface="Overlock"/>
              </a:rPr>
              <a:t>n</a:t>
            </a:r>
            <a:r>
              <a:rPr lang="en-GB" sz="2800" b="0" i="0" u="none" strike="noStrike" cap="none">
                <a:solidFill>
                  <a:srgbClr val="000000"/>
                </a:solidFill>
                <a:latin typeface="Overlock"/>
                <a:ea typeface="Overlock"/>
                <a:cs typeface="Overlock"/>
                <a:sym typeface="Overlock"/>
              </a:rPr>
              <a:t>ursery child will be given a zippy wallet with a book and a reading record.</a:t>
            </a:r>
            <a:endParaRPr/>
          </a:p>
          <a:p>
            <a:pPr marL="2286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Char char="•"/>
            </a:pPr>
            <a:r>
              <a:rPr lang="en-GB" sz="2800" b="0" i="0" u="none" strike="noStrike" cap="none">
                <a:solidFill>
                  <a:srgbClr val="000000"/>
                </a:solidFill>
                <a:latin typeface="Overlock"/>
                <a:ea typeface="Overlock"/>
                <a:cs typeface="Overlock"/>
                <a:sym typeface="Overlock"/>
              </a:rPr>
              <a:t>Please return thi</a:t>
            </a:r>
            <a:r>
              <a:rPr lang="en-GB" sz="2800">
                <a:latin typeface="Overlock"/>
                <a:ea typeface="Overlock"/>
                <a:cs typeface="Overlock"/>
                <a:sym typeface="Overlock"/>
              </a:rPr>
              <a:t>s by </a:t>
            </a:r>
            <a:r>
              <a:rPr lang="en-GB" sz="2800" b="1">
                <a:latin typeface="Overlock"/>
                <a:ea typeface="Overlock"/>
                <a:cs typeface="Overlock"/>
                <a:sym typeface="Overlock"/>
              </a:rPr>
              <a:t>WEDNESDAY</a:t>
            </a:r>
            <a:r>
              <a:rPr lang="en-GB" sz="2800" b="0" i="0" u="none" strike="noStrike" cap="none">
                <a:solidFill>
                  <a:srgbClr val="000000"/>
                </a:solidFill>
                <a:latin typeface="Overlock"/>
                <a:ea typeface="Overlock"/>
                <a:cs typeface="Overlock"/>
                <a:sym typeface="Overlock"/>
              </a:rPr>
              <a:t> so we can change the book.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11" name="Google Shape;211;p18" descr="Children's Reading Records - 40 Pages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608884" y="3814035"/>
            <a:ext cx="2090839" cy="2875653"/>
          </a:xfrm>
          <a:prstGeom prst="rect">
            <a:avLst/>
          </a:prstGeom>
          <a:noFill/>
          <a:ln>
            <a:noFill/>
          </a:ln>
        </p:spPr>
      </p:pic>
      <p:pic>
        <p:nvPicPr>
          <p:cNvPr id="212" name="Google Shape;212;p18" descr="Early Years Baby Books 18pk"/>
          <p:cNvPicPr preferRelativeResize="0"/>
          <p:nvPr/>
        </p:nvPicPr>
        <p:blipFill rotWithShape="1">
          <a:blip r:embed="rId4">
            <a:alphaModFix/>
          </a:blip>
          <a:srcRect t="17603" b="17993"/>
          <a:stretch/>
        </p:blipFill>
        <p:spPr>
          <a:xfrm>
            <a:off x="2575411" y="3768302"/>
            <a:ext cx="4760257" cy="3065830"/>
          </a:xfrm>
          <a:prstGeom prst="rect">
            <a:avLst/>
          </a:prstGeom>
          <a:noFill/>
          <a:ln>
            <a:noFill/>
          </a:ln>
        </p:spPr>
      </p:pic>
      <p:pic>
        <p:nvPicPr>
          <p:cNvPr id="213" name="Google Shape;213;p18" descr="4 May 2018 Dear Parents and Carers, Re: The Headteacher of Woodpecker Hall  Primary Academy It is with great regret that I must a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0089123" y="184826"/>
            <a:ext cx="1947233" cy="51926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Google Shape;218;p15"/>
          <p:cNvSpPr txBox="1">
            <a:spLocks noGrp="1"/>
          </p:cNvSpPr>
          <p:nvPr>
            <p:ph type="sldNum" idx="12"/>
          </p:nvPr>
        </p:nvSpPr>
        <p:spPr>
          <a:xfrm>
            <a:off x="9075815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GB"/>
              <a:t>14</a:t>
            </a:fld>
            <a:endParaRPr/>
          </a:p>
        </p:txBody>
      </p:sp>
      <p:sp>
        <p:nvSpPr>
          <p:cNvPr id="219" name="Google Shape;219;p15"/>
          <p:cNvSpPr txBox="1"/>
          <p:nvPr/>
        </p:nvSpPr>
        <p:spPr>
          <a:xfrm>
            <a:off x="8610600" y="6421597"/>
            <a:ext cx="320841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lang="en-GB" sz="1100" b="1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14</a:t>
            </a:fld>
            <a:endParaRPr sz="1100" b="1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0" name="Google Shape;220;p15"/>
          <p:cNvSpPr txBox="1"/>
          <p:nvPr/>
        </p:nvSpPr>
        <p:spPr>
          <a:xfrm>
            <a:off x="442913" y="0"/>
            <a:ext cx="8243887" cy="9763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0"/>
              <a:buFont typeface="Overlock"/>
              <a:buNone/>
            </a:pPr>
            <a:r>
              <a:rPr lang="en-GB" sz="6000" b="0" i="0" u="none" strike="noStrike" cap="none">
                <a:solidFill>
                  <a:srgbClr val="0070C0"/>
                </a:solidFill>
                <a:latin typeface="Overlock"/>
                <a:ea typeface="Overlock"/>
                <a:cs typeface="Overlock"/>
                <a:sym typeface="Overlock"/>
              </a:rPr>
              <a:t>Tapestry</a:t>
            </a:r>
            <a:r>
              <a:rPr lang="en-GB" sz="4400" b="0" i="0" u="none" strike="noStrike" cap="none">
                <a:solidFill>
                  <a:srgbClr val="000000"/>
                </a:solidFill>
                <a:latin typeface="Overlock"/>
                <a:ea typeface="Overlock"/>
                <a:cs typeface="Overlock"/>
                <a:sym typeface="Overlock"/>
              </a:rPr>
              <a:t> </a:t>
            </a:r>
            <a:endParaRPr sz="44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1" name="Google Shape;221;p15"/>
          <p:cNvSpPr txBox="1"/>
          <p:nvPr/>
        </p:nvSpPr>
        <p:spPr>
          <a:xfrm>
            <a:off x="223457" y="960120"/>
            <a:ext cx="9368599" cy="35021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457200" marR="0" lvl="0" indent="-45085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700"/>
              <a:buFont typeface="Arial"/>
              <a:buChar char="•"/>
            </a:pPr>
            <a:r>
              <a:rPr lang="en-GB" sz="2700" b="0" i="0" u="none" strike="noStrike" cap="none">
                <a:solidFill>
                  <a:srgbClr val="000000"/>
                </a:solidFill>
                <a:latin typeface="Overlock"/>
                <a:ea typeface="Overlock"/>
                <a:cs typeface="Overlock"/>
                <a:sym typeface="Overlock"/>
              </a:rPr>
              <a:t>An Online Learning Journal system where staff record children's progress and activities, using tablet devices (iPads) and PCs.</a:t>
            </a:r>
            <a:endParaRPr sz="27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0" indent="-45085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700"/>
              <a:buFont typeface="Arial"/>
              <a:buChar char="•"/>
            </a:pPr>
            <a:r>
              <a:rPr lang="en-GB" sz="2700" b="0" i="0" u="none" strike="noStrike" cap="none">
                <a:solidFill>
                  <a:srgbClr val="000000"/>
                </a:solidFill>
                <a:latin typeface="Overlock"/>
                <a:ea typeface="Overlock"/>
                <a:cs typeface="Overlock"/>
                <a:sym typeface="Overlock"/>
              </a:rPr>
              <a:t>Parents can view their child’s journal on mobile devices and on their home computers and can make observations of their own using a secure login system.</a:t>
            </a:r>
            <a:endParaRPr sz="27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0" indent="-45085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700"/>
              <a:buFont typeface="Arial"/>
              <a:buChar char="•"/>
            </a:pPr>
            <a:r>
              <a:rPr lang="en-GB" sz="2700" b="0" i="0" u="none" strike="noStrike" cap="none">
                <a:solidFill>
                  <a:srgbClr val="000000"/>
                </a:solidFill>
                <a:latin typeface="Overlock"/>
                <a:ea typeface="Overlock"/>
                <a:cs typeface="Overlock"/>
                <a:sym typeface="Overlock"/>
              </a:rPr>
              <a:t>It creates a two-way communication between home and school.</a:t>
            </a:r>
            <a:r>
              <a:rPr lang="en-GB" sz="2700">
                <a:latin typeface="Overlock"/>
                <a:ea typeface="Overlock"/>
                <a:cs typeface="Overlock"/>
                <a:sym typeface="Overlock"/>
              </a:rPr>
              <a:t> </a:t>
            </a:r>
            <a:endParaRPr sz="2700">
              <a:latin typeface="Overlock"/>
              <a:ea typeface="Overlock"/>
              <a:cs typeface="Overlock"/>
              <a:sym typeface="Overlock"/>
            </a:endParaRPr>
          </a:p>
          <a:p>
            <a:pPr marL="457200" marR="0" lvl="0" indent="-45085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700"/>
              <a:buChar char="•"/>
            </a:pPr>
            <a:r>
              <a:rPr lang="en-GB" sz="2700" b="1">
                <a:highlight>
                  <a:schemeClr val="lt1"/>
                </a:highlight>
                <a:latin typeface="Overlock"/>
                <a:ea typeface="Overlock"/>
                <a:cs typeface="Overlock"/>
                <a:sym typeface="Overlock"/>
              </a:rPr>
              <a:t>We ask parents to upload 1 observation every 2 weeks from home. Home activity tasks will also be set to support this.</a:t>
            </a:r>
            <a:r>
              <a:rPr lang="en-GB" sz="2700" b="1">
                <a:latin typeface="Overlock"/>
                <a:ea typeface="Overlock"/>
                <a:cs typeface="Overlock"/>
                <a:sym typeface="Overlock"/>
              </a:rPr>
              <a:t> </a:t>
            </a:r>
            <a:endParaRPr sz="2700" b="1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22" name="Google Shape;222;p1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509760" y="2563295"/>
            <a:ext cx="2160836" cy="2121408"/>
          </a:xfrm>
          <a:prstGeom prst="rect">
            <a:avLst/>
          </a:prstGeom>
          <a:noFill/>
          <a:ln>
            <a:noFill/>
          </a:ln>
        </p:spPr>
      </p:pic>
      <p:pic>
        <p:nvPicPr>
          <p:cNvPr id="223" name="Google Shape;223;p15" descr="4 May 2018 Dear Parents and Carers, Re: The Headteacher of Woodpecker Hall  Primary Academy It is with great regret that I must a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0089123" y="184826"/>
            <a:ext cx="1947233" cy="519262"/>
          </a:xfrm>
          <a:prstGeom prst="rect">
            <a:avLst/>
          </a:prstGeom>
          <a:noFill/>
          <a:ln>
            <a:noFill/>
          </a:ln>
        </p:spPr>
      </p:pic>
      <p:sp>
        <p:nvSpPr>
          <p:cNvPr id="224" name="Google Shape;224;p15"/>
          <p:cNvSpPr txBox="1"/>
          <p:nvPr/>
        </p:nvSpPr>
        <p:spPr>
          <a:xfrm>
            <a:off x="292432" y="4907134"/>
            <a:ext cx="11526600" cy="134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457200" marR="0" lvl="0" indent="-45085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2700"/>
              <a:buFont typeface="Arial"/>
              <a:buChar char="•"/>
            </a:pPr>
            <a:r>
              <a:rPr lang="en-GB" sz="2700" b="0" i="0" u="none" strike="noStrike" cap="none">
                <a:solidFill>
                  <a:srgbClr val="FF0000"/>
                </a:solidFill>
                <a:latin typeface="Overlock"/>
                <a:ea typeface="Overlock"/>
                <a:cs typeface="Overlock"/>
                <a:sym typeface="Overlock"/>
              </a:rPr>
              <a:t>In September, you will be set up on Arbor (</a:t>
            </a:r>
            <a:r>
              <a:rPr lang="en-GB" sz="2700">
                <a:solidFill>
                  <a:srgbClr val="FF0000"/>
                </a:solidFill>
                <a:latin typeface="Overlock"/>
                <a:ea typeface="Overlock"/>
                <a:cs typeface="Overlock"/>
                <a:sym typeface="Overlock"/>
              </a:rPr>
              <a:t>key information/messages/trips etc)</a:t>
            </a:r>
            <a:r>
              <a:rPr lang="en-GB" sz="2700" b="0" i="0" u="none" strike="noStrike" cap="none">
                <a:solidFill>
                  <a:srgbClr val="FF0000"/>
                </a:solidFill>
                <a:latin typeface="Overlock"/>
                <a:ea typeface="Overlock"/>
                <a:cs typeface="Overlock"/>
                <a:sym typeface="Overlock"/>
              </a:rPr>
              <a:t>.</a:t>
            </a:r>
            <a:endParaRPr sz="1300"/>
          </a:p>
          <a:p>
            <a:pPr marL="457200" marR="0" lvl="0" indent="-45085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FF0000"/>
              </a:buClr>
              <a:buSzPts val="2700"/>
              <a:buFont typeface="Arial"/>
              <a:buChar char="•"/>
            </a:pPr>
            <a:r>
              <a:rPr lang="en-GB" sz="2700" b="0" i="0" u="none" strike="noStrike" cap="none">
                <a:solidFill>
                  <a:srgbClr val="FF0000"/>
                </a:solidFill>
                <a:latin typeface="Overlock"/>
                <a:ea typeface="Overlock"/>
                <a:cs typeface="Overlock"/>
                <a:sym typeface="Overlock"/>
              </a:rPr>
              <a:t>We will also hold an information meeting dedicated to Tapestry by the end of September (Date tbc).</a:t>
            </a:r>
            <a:endParaRPr sz="27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Google Shape;229;p13"/>
          <p:cNvSpPr txBox="1">
            <a:spLocks noGrp="1"/>
          </p:cNvSpPr>
          <p:nvPr>
            <p:ph type="sldNum" idx="12"/>
          </p:nvPr>
        </p:nvSpPr>
        <p:spPr>
          <a:xfrm>
            <a:off x="9075815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GB"/>
              <a:t>15</a:t>
            </a:fld>
            <a:endParaRPr/>
          </a:p>
        </p:txBody>
      </p:sp>
      <p:sp>
        <p:nvSpPr>
          <p:cNvPr id="230" name="Google Shape;230;p13"/>
          <p:cNvSpPr txBox="1"/>
          <p:nvPr/>
        </p:nvSpPr>
        <p:spPr>
          <a:xfrm>
            <a:off x="8610600" y="6421597"/>
            <a:ext cx="320841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lang="en-GB" sz="1100" b="1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15</a:t>
            </a:fld>
            <a:endParaRPr sz="1100" b="1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1" name="Google Shape;231;p13"/>
          <p:cNvSpPr txBox="1"/>
          <p:nvPr/>
        </p:nvSpPr>
        <p:spPr>
          <a:xfrm>
            <a:off x="442913" y="103188"/>
            <a:ext cx="8243887" cy="1314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0"/>
              <a:buFont typeface="Overlock"/>
              <a:buNone/>
            </a:pPr>
            <a:r>
              <a:rPr lang="en-GB" sz="6000" b="0" i="0" u="none" strike="noStrike" cap="none">
                <a:solidFill>
                  <a:srgbClr val="0070C0"/>
                </a:solidFill>
                <a:latin typeface="Overlock"/>
                <a:ea typeface="Overlock"/>
                <a:cs typeface="Overlock"/>
                <a:sym typeface="Overlock"/>
              </a:rPr>
              <a:t>Be Ready for Nursery</a:t>
            </a:r>
            <a:endParaRPr sz="6000" b="0" i="0" u="none" strike="noStrike" cap="none">
              <a:solidFill>
                <a:srgbClr val="0070C0"/>
              </a:solidFill>
              <a:latin typeface="Overlock"/>
              <a:ea typeface="Overlock"/>
              <a:cs typeface="Overlock"/>
              <a:sym typeface="Overlock"/>
            </a:endParaRPr>
          </a:p>
        </p:txBody>
      </p:sp>
      <p:sp>
        <p:nvSpPr>
          <p:cNvPr id="232" name="Google Shape;232;p13"/>
          <p:cNvSpPr txBox="1"/>
          <p:nvPr/>
        </p:nvSpPr>
        <p:spPr>
          <a:xfrm>
            <a:off x="442912" y="1417638"/>
            <a:ext cx="11480864" cy="51865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92500" lnSpcReduction="20000"/>
          </a:bodyPr>
          <a:lstStyle/>
          <a:p>
            <a:pPr marL="0" marR="0" lvl="0" indent="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CC"/>
              </a:buClr>
              <a:buSzPct val="99808"/>
              <a:buFont typeface="Arial"/>
              <a:buNone/>
            </a:pPr>
            <a:r>
              <a:rPr lang="en-GB" sz="2816" b="0" i="0" u="none" strike="noStrike" cap="none">
                <a:solidFill>
                  <a:srgbClr val="0000CC"/>
                </a:solidFill>
                <a:latin typeface="Overlock"/>
                <a:ea typeface="Overlock"/>
                <a:cs typeface="Overlock"/>
                <a:sym typeface="Overlock"/>
              </a:rPr>
              <a:t>It would really help your child to settle into Nursery if they can:</a:t>
            </a:r>
            <a:endParaRPr sz="1616"/>
          </a:p>
          <a:p>
            <a:pPr marL="0" marR="0" lvl="0" indent="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CC"/>
              </a:buClr>
              <a:buSzPct val="200772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28600" marR="0" lvl="0" indent="-228600" algn="l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ct val="87838"/>
              <a:buFont typeface="Arial"/>
              <a:buChar char="•"/>
            </a:pPr>
            <a:r>
              <a:rPr lang="en-GB" sz="3200" b="0" i="0" u="none" strike="noStrike" cap="none">
                <a:solidFill>
                  <a:srgbClr val="000000"/>
                </a:solidFill>
                <a:latin typeface="Overlock"/>
                <a:ea typeface="Overlock"/>
                <a:cs typeface="Overlock"/>
                <a:sym typeface="Overlock"/>
              </a:rPr>
              <a:t>Dress and undress themselves (Coats and trousers when using the toilet)</a:t>
            </a:r>
            <a:endParaRPr sz="32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28600" marR="0" lvl="0" indent="-228600" algn="l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ct val="87838"/>
              <a:buFont typeface="Arial"/>
              <a:buChar char="•"/>
            </a:pPr>
            <a:r>
              <a:rPr lang="en-GB" sz="3200" b="0" i="0" u="none" strike="noStrike" cap="none">
                <a:solidFill>
                  <a:srgbClr val="000000"/>
                </a:solidFill>
                <a:latin typeface="Overlock"/>
                <a:ea typeface="Overlock"/>
                <a:cs typeface="Overlock"/>
                <a:sym typeface="Overlock"/>
              </a:rPr>
              <a:t>Put on own shoes using two hands. </a:t>
            </a:r>
            <a:endParaRPr sz="32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28600" marR="0" lvl="0" indent="-228600" algn="l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ct val="87838"/>
              <a:buFont typeface="Arial"/>
              <a:buChar char="•"/>
            </a:pPr>
            <a:endParaRPr sz="32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28600" marR="0" lvl="0" indent="-228600" algn="l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ct val="87838"/>
              <a:buFont typeface="Arial"/>
              <a:buChar char="•"/>
            </a:pPr>
            <a:r>
              <a:rPr lang="en-GB" sz="3200" b="0" i="0" u="none" strike="noStrike" cap="none">
                <a:solidFill>
                  <a:srgbClr val="000000"/>
                </a:solidFill>
                <a:latin typeface="Overlock"/>
                <a:ea typeface="Overlock"/>
                <a:cs typeface="Overlock"/>
                <a:sym typeface="Overlock"/>
              </a:rPr>
              <a:t>Use a cup to drink from/ be independent to eat a snack.</a:t>
            </a:r>
            <a:endParaRPr sz="32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28600" marR="0" lvl="0" indent="-228600" algn="l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ct val="87838"/>
              <a:buFont typeface="Arial"/>
              <a:buChar char="•"/>
            </a:pPr>
            <a:r>
              <a:rPr lang="en-GB" sz="3200" b="0" i="0" u="none" strike="noStrike" cap="none">
                <a:solidFill>
                  <a:srgbClr val="000000"/>
                </a:solidFill>
                <a:latin typeface="Overlock"/>
                <a:ea typeface="Overlock"/>
                <a:cs typeface="Overlock"/>
                <a:sym typeface="Overlock"/>
              </a:rPr>
              <a:t>Sit down to listen to a story (concentration).</a:t>
            </a:r>
            <a:endParaRPr sz="32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28600" marR="0" lvl="0" indent="-228600" algn="l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ct val="87838"/>
              <a:buFont typeface="Arial"/>
              <a:buChar char="•"/>
            </a:pPr>
            <a:r>
              <a:rPr lang="en-GB" sz="3200" b="0" i="0" u="none" strike="noStrike" cap="none">
                <a:solidFill>
                  <a:srgbClr val="000000"/>
                </a:solidFill>
                <a:latin typeface="Overlock"/>
                <a:ea typeface="Overlock"/>
                <a:cs typeface="Overlock"/>
                <a:sym typeface="Overlock"/>
              </a:rPr>
              <a:t>Have a regular and early bedtime routine.</a:t>
            </a:r>
            <a:endParaRPr/>
          </a:p>
          <a:p>
            <a:pPr marL="228600" marR="0" lvl="0" indent="-228600" algn="l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ct val="87838"/>
              <a:buFont typeface="Arial"/>
              <a:buChar char="•"/>
            </a:pPr>
            <a:r>
              <a:rPr lang="en-GB" sz="3200" b="0" i="0" u="none" strike="noStrike" cap="none">
                <a:solidFill>
                  <a:srgbClr val="000000"/>
                </a:solidFill>
                <a:latin typeface="Overlock"/>
                <a:ea typeface="Overlock"/>
                <a:cs typeface="Overlock"/>
                <a:sym typeface="Overlock"/>
              </a:rPr>
              <a:t>Talk is key to learning (daily experiences).</a:t>
            </a:r>
            <a:endParaRPr sz="32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28600" lvl="0" indent="-228600" algn="l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SzPct val="87838"/>
              <a:buChar char="•"/>
            </a:pPr>
            <a:r>
              <a:rPr lang="en-GB" sz="3200" u="sng">
                <a:latin typeface="Overlock"/>
                <a:ea typeface="Overlock"/>
                <a:cs typeface="Overlock"/>
                <a:sym typeface="Overlock"/>
              </a:rPr>
              <a:t>Use the toilet by themselves (See next slide).</a:t>
            </a:r>
            <a:endParaRPr sz="3200" u="sng">
              <a:latin typeface="Overlock"/>
              <a:ea typeface="Overlock"/>
              <a:cs typeface="Overlock"/>
              <a:sym typeface="Overlock"/>
            </a:endParaRPr>
          </a:p>
          <a:p>
            <a:pPr marL="457200" lvl="0" indent="0" algn="l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None/>
            </a:pPr>
            <a:endParaRPr sz="3200" u="sng">
              <a:latin typeface="Overlock"/>
              <a:ea typeface="Overlock"/>
              <a:cs typeface="Overlock"/>
              <a:sym typeface="Overlock"/>
            </a:endParaRPr>
          </a:p>
          <a:p>
            <a:pPr marL="0" marR="0" lvl="0" indent="0" algn="ctr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rgbClr val="0000CC"/>
              </a:buClr>
              <a:buSzPct val="80309"/>
              <a:buFont typeface="Arial"/>
              <a:buNone/>
            </a:pPr>
            <a:r>
              <a:rPr lang="en-GB" sz="3500" b="0" i="0" u="none" strike="noStrike" cap="none">
                <a:solidFill>
                  <a:srgbClr val="0000CC"/>
                </a:solidFill>
                <a:latin typeface="Overlock"/>
                <a:ea typeface="Overlock"/>
                <a:cs typeface="Overlock"/>
                <a:sym typeface="Overlock"/>
              </a:rPr>
              <a:t>It is also important that you talk to your child about their day at Nursery and encourage them to talk to us about their nee</a:t>
            </a:r>
            <a:r>
              <a:rPr lang="en-GB" sz="3500">
                <a:solidFill>
                  <a:srgbClr val="0000CC"/>
                </a:solidFill>
                <a:latin typeface="Overlock"/>
                <a:ea typeface="Overlock"/>
                <a:cs typeface="Overlock"/>
                <a:sym typeface="Overlock"/>
              </a:rPr>
              <a:t>ds</a:t>
            </a:r>
            <a:r>
              <a:rPr lang="en-GB" sz="3500" b="0" i="0" u="none" strike="noStrike" cap="none">
                <a:solidFill>
                  <a:srgbClr val="0000CC"/>
                </a:solidFill>
                <a:latin typeface="Overlock"/>
                <a:ea typeface="Overlock"/>
                <a:cs typeface="Overlock"/>
                <a:sym typeface="Overlock"/>
              </a:rPr>
              <a:t>.</a:t>
            </a:r>
            <a:endParaRPr sz="35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33" name="Google Shape;233;p13" descr="4 May 2018 Dear Parents and Carers, Re: The Headteacher of Woodpecker Hall  Primary Academy It is with great regret that I must a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089123" y="184826"/>
            <a:ext cx="1947233" cy="51926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Google Shape;238;g3f1b84b4da4_0_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4415100" cy="13257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Overlock"/>
              <a:buNone/>
            </a:pPr>
            <a:r>
              <a:rPr lang="en-GB" sz="6000">
                <a:solidFill>
                  <a:srgbClr val="0070C0"/>
                </a:solidFill>
                <a:latin typeface="Overlock"/>
                <a:ea typeface="Overlock"/>
                <a:cs typeface="Overlock"/>
                <a:sym typeface="Overlock"/>
              </a:rPr>
              <a:t>Toileting </a:t>
            </a:r>
            <a:endParaRPr sz="6000">
              <a:solidFill>
                <a:srgbClr val="0070C0"/>
              </a:solidFill>
              <a:latin typeface="Overlock"/>
              <a:ea typeface="Overlock"/>
              <a:cs typeface="Overlock"/>
              <a:sym typeface="Overlock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9" name="Google Shape;239;g3f1b84b4da4_0_5"/>
          <p:cNvSpPr txBox="1">
            <a:spLocks noGrp="1"/>
          </p:cNvSpPr>
          <p:nvPr>
            <p:ph type="body" idx="1"/>
          </p:nvPr>
        </p:nvSpPr>
        <p:spPr>
          <a:xfrm>
            <a:off x="838200" y="1362375"/>
            <a:ext cx="8975400" cy="48144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rmAutofit lnSpcReduction="10000"/>
          </a:bodyPr>
          <a:lstStyle/>
          <a:p>
            <a:pPr marL="0" lvl="0" indent="0" algn="l" rtl="0"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>
                <a:latin typeface="Overlock"/>
                <a:ea typeface="Overlock"/>
                <a:cs typeface="Overlock"/>
                <a:sym typeface="Overlock"/>
              </a:rPr>
              <a:t>We encourage children to use the toilet independently and ask that families support this at home.</a:t>
            </a:r>
            <a:endParaRPr>
              <a:latin typeface="Overlock"/>
              <a:ea typeface="Overlock"/>
              <a:cs typeface="Overlock"/>
              <a:sym typeface="Overlock"/>
            </a:endParaRPr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>
                <a:latin typeface="Overlock"/>
                <a:ea typeface="Overlock"/>
                <a:cs typeface="Overlock"/>
                <a:sym typeface="Overlock"/>
              </a:rPr>
              <a:t>• Accidents are a normal part of learning and development.</a:t>
            </a:r>
            <a:endParaRPr>
              <a:latin typeface="Overlock"/>
              <a:ea typeface="Overlock"/>
              <a:cs typeface="Overlock"/>
              <a:sym typeface="Overlock"/>
            </a:endParaRPr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>
                <a:latin typeface="Overlock"/>
                <a:ea typeface="Overlock"/>
                <a:cs typeface="Overlock"/>
                <a:sym typeface="Overlock"/>
              </a:rPr>
              <a:t>• Staff can support children with changing when necessary.</a:t>
            </a:r>
            <a:endParaRPr>
              <a:latin typeface="Overlock"/>
              <a:ea typeface="Overlock"/>
              <a:cs typeface="Overlock"/>
              <a:sym typeface="Overlock"/>
            </a:endParaRPr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>
                <a:latin typeface="Overlock"/>
                <a:ea typeface="Overlock"/>
                <a:cs typeface="Overlock"/>
                <a:sym typeface="Overlock"/>
              </a:rPr>
              <a:t>• Please provide a set of spare clothes in your child's bag every day.</a:t>
            </a:r>
            <a:endParaRPr>
              <a:latin typeface="Overlock"/>
              <a:ea typeface="Overlock"/>
              <a:cs typeface="Overlock"/>
              <a:sym typeface="Overlock"/>
            </a:endParaRPr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>
                <a:latin typeface="Overlock"/>
                <a:ea typeface="Overlock"/>
                <a:cs typeface="Overlock"/>
                <a:sym typeface="Overlock"/>
              </a:rPr>
              <a:t>• If your child is currently in nappies, we can support their toilet training journey but this needs to start at home before they join us in September.</a:t>
            </a:r>
            <a:endParaRPr>
              <a:latin typeface="Overlock"/>
              <a:ea typeface="Overlock"/>
              <a:cs typeface="Overlock"/>
              <a:sym typeface="Overlock"/>
            </a:endParaRPr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-GB">
                <a:latin typeface="Overlock"/>
                <a:ea typeface="Overlock"/>
                <a:cs typeface="Overlock"/>
                <a:sym typeface="Overlock"/>
              </a:rPr>
              <a:t>• Our Outreach Team offers advice, guidance, and toilet training workshops for families. </a:t>
            </a:r>
            <a:endParaRPr>
              <a:latin typeface="Overlock"/>
              <a:ea typeface="Overlock"/>
              <a:cs typeface="Overlock"/>
              <a:sym typeface="Overlock"/>
            </a:endParaRPr>
          </a:p>
        </p:txBody>
      </p:sp>
      <p:pic>
        <p:nvPicPr>
          <p:cNvPr id="240" name="Google Shape;240;g3f1b84b4da4_0_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9553875" y="261225"/>
            <a:ext cx="2176600" cy="2176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Google Shape;245;p14"/>
          <p:cNvSpPr txBox="1">
            <a:spLocks noGrp="1"/>
          </p:cNvSpPr>
          <p:nvPr>
            <p:ph type="sldNum" idx="12"/>
          </p:nvPr>
        </p:nvSpPr>
        <p:spPr>
          <a:xfrm>
            <a:off x="9075815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GB"/>
              <a:t>17</a:t>
            </a:fld>
            <a:endParaRPr/>
          </a:p>
        </p:txBody>
      </p:sp>
      <p:sp>
        <p:nvSpPr>
          <p:cNvPr id="246" name="Google Shape;246;p14"/>
          <p:cNvSpPr txBox="1"/>
          <p:nvPr/>
        </p:nvSpPr>
        <p:spPr>
          <a:xfrm>
            <a:off x="8610600" y="6421597"/>
            <a:ext cx="320841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lang="en-GB" sz="1100" b="1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17</a:t>
            </a:fld>
            <a:endParaRPr sz="1100" b="1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7" name="Google Shape;247;p14"/>
          <p:cNvSpPr txBox="1"/>
          <p:nvPr/>
        </p:nvSpPr>
        <p:spPr>
          <a:xfrm>
            <a:off x="442913" y="209823"/>
            <a:ext cx="8243887" cy="13747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Overlock"/>
              <a:buNone/>
            </a:pPr>
            <a:r>
              <a:rPr lang="en-GB" sz="5400">
                <a:solidFill>
                  <a:srgbClr val="0070C0"/>
                </a:solidFill>
                <a:latin typeface="Overlock"/>
                <a:ea typeface="Overlock"/>
                <a:cs typeface="Overlock"/>
                <a:sym typeface="Overlock"/>
              </a:rPr>
              <a:t>Settling in expectations</a:t>
            </a:r>
            <a:r>
              <a:rPr lang="en-GB" sz="5400" b="0" i="0" u="none" strike="noStrike" cap="none">
                <a:solidFill>
                  <a:srgbClr val="0070C0"/>
                </a:solidFill>
                <a:latin typeface="Overlock"/>
                <a:ea typeface="Overlock"/>
                <a:cs typeface="Overlock"/>
                <a:sym typeface="Overlock"/>
              </a:rPr>
              <a:t>…</a:t>
            </a:r>
            <a:endParaRPr sz="5400" b="0" i="0" u="none" strike="noStrike" cap="none">
              <a:solidFill>
                <a:srgbClr val="0070C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8" name="Google Shape;248;p14"/>
          <p:cNvSpPr txBox="1"/>
          <p:nvPr/>
        </p:nvSpPr>
        <p:spPr>
          <a:xfrm>
            <a:off x="442912" y="2131552"/>
            <a:ext cx="11197399" cy="42900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CC"/>
              </a:buClr>
              <a:buSzPts val="3000"/>
              <a:buFont typeface="Arial"/>
              <a:buNone/>
            </a:pPr>
            <a:r>
              <a:rPr lang="en-GB" sz="3000" b="0" i="0" u="none" strike="noStrike" cap="none">
                <a:solidFill>
                  <a:schemeClr val="dk1"/>
                </a:solidFill>
                <a:latin typeface="Overlock"/>
                <a:ea typeface="Overlock"/>
                <a:cs typeface="Overlock"/>
                <a:sym typeface="Overlock"/>
              </a:rPr>
              <a:t>-Even if your child has had a previous experience of nursery or playgroups, starting in a new environment might be unsettling (separation anxiety, tears, clinginess).</a:t>
            </a:r>
            <a:endParaRPr/>
          </a:p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CC"/>
              </a:buClr>
              <a:buSzPts val="3000"/>
              <a:buFont typeface="Arial"/>
              <a:buNone/>
            </a:pP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CC"/>
              </a:buClr>
              <a:buSzPts val="3000"/>
              <a:buFont typeface="Arial"/>
              <a:buNone/>
            </a:pPr>
            <a:r>
              <a:rPr lang="en-GB" sz="3000" b="0" i="0" u="none" strike="noStrike" cap="none">
                <a:solidFill>
                  <a:schemeClr val="dk1"/>
                </a:solidFill>
                <a:latin typeface="Overlock"/>
                <a:ea typeface="Overlock"/>
                <a:cs typeface="Overlock"/>
                <a:sym typeface="Overlock"/>
              </a:rPr>
              <a:t>-Some children might be more tearful than others which unsettles those around them.</a:t>
            </a:r>
            <a:endParaRPr/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CC"/>
              </a:buClr>
              <a:buSzPts val="3000"/>
              <a:buFont typeface="Arial"/>
              <a:buNone/>
            </a:pP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CC"/>
              </a:buClr>
              <a:buSzPts val="3000"/>
              <a:buFont typeface="Arial"/>
              <a:buNone/>
            </a:pPr>
            <a:r>
              <a:rPr lang="en-GB" sz="3000" b="0" i="0" u="none" strike="noStrike" cap="none">
                <a:solidFill>
                  <a:schemeClr val="dk1"/>
                </a:solidFill>
                <a:latin typeface="Overlock"/>
                <a:ea typeface="Overlock"/>
                <a:cs typeface="Overlock"/>
                <a:sym typeface="Overlock"/>
              </a:rPr>
              <a:t>-We will encourage you to leave after a while, so that we can settle them in but we will always call you if needed.</a:t>
            </a: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Arial"/>
              <a:buNone/>
            </a:pPr>
            <a:endParaRPr sz="3000" b="0" i="0" u="none" strike="noStrike" cap="none">
              <a:solidFill>
                <a:srgbClr val="FF0000"/>
              </a:solidFill>
              <a:latin typeface="Overlock"/>
              <a:ea typeface="Overlock"/>
              <a:cs typeface="Overlock"/>
              <a:sym typeface="Overlock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49" name="Google Shape;249;p14" descr="4 May 2018 Dear Parents and Carers, Re: The Headteacher of Woodpecker Hall  Primary Academy It is with great regret that I must a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089123" y="184826"/>
            <a:ext cx="1947233" cy="51926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Google Shape;254;p16"/>
          <p:cNvSpPr txBox="1">
            <a:spLocks noGrp="1"/>
          </p:cNvSpPr>
          <p:nvPr>
            <p:ph type="sldNum" idx="12"/>
          </p:nvPr>
        </p:nvSpPr>
        <p:spPr>
          <a:xfrm>
            <a:off x="9075815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GB"/>
              <a:t>18</a:t>
            </a:fld>
            <a:endParaRPr/>
          </a:p>
        </p:txBody>
      </p:sp>
      <p:sp>
        <p:nvSpPr>
          <p:cNvPr id="255" name="Google Shape;255;p16"/>
          <p:cNvSpPr txBox="1"/>
          <p:nvPr/>
        </p:nvSpPr>
        <p:spPr>
          <a:xfrm>
            <a:off x="8610600" y="6421597"/>
            <a:ext cx="320841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lang="en-GB" sz="1100" b="1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18</a:t>
            </a:fld>
            <a:endParaRPr sz="1100" b="1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6" name="Google Shape;256;p16"/>
          <p:cNvSpPr txBox="1"/>
          <p:nvPr/>
        </p:nvSpPr>
        <p:spPr>
          <a:xfrm>
            <a:off x="442913" y="103188"/>
            <a:ext cx="9646210" cy="177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0"/>
              <a:buFont typeface="Overlock"/>
              <a:buNone/>
            </a:pPr>
            <a:r>
              <a:rPr lang="en-GB" sz="6000" b="0" i="0" u="none" strike="noStrike" cap="none">
                <a:solidFill>
                  <a:srgbClr val="0070C0"/>
                </a:solidFill>
                <a:latin typeface="Overlock"/>
                <a:ea typeface="Overlock"/>
                <a:cs typeface="Overlock"/>
                <a:sym typeface="Overlock"/>
              </a:rPr>
              <a:t>Woodpecker Hall Academy Website- Nursery </a:t>
            </a:r>
            <a:endParaRPr sz="1400" b="0" i="0" u="none" strike="noStrike" cap="none">
              <a:solidFill>
                <a:srgbClr val="0070C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7" name="Google Shape;257;p16"/>
          <p:cNvSpPr txBox="1"/>
          <p:nvPr/>
        </p:nvSpPr>
        <p:spPr>
          <a:xfrm>
            <a:off x="427038" y="2097088"/>
            <a:ext cx="10988214" cy="42052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92500" lnSpcReduction="10000"/>
          </a:bodyPr>
          <a:lstStyle/>
          <a:p>
            <a:pPr marL="0" marR="0" lvl="0" indent="0" algn="ctr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endParaRPr sz="4000" b="0" i="0" u="sng" strike="noStrike" cap="none" dirty="0">
              <a:solidFill>
                <a:srgbClr val="000000"/>
              </a:solidFill>
              <a:latin typeface="Overlock"/>
              <a:ea typeface="Overlock"/>
              <a:cs typeface="Overlock"/>
              <a:sym typeface="Overlock"/>
            </a:endParaRPr>
          </a:p>
          <a:p>
            <a:pPr marL="0" marR="0" lvl="0" indent="0" algn="ctr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lang="en-GB" sz="4000" b="0" i="0" u="sng" strike="noStrike" cap="none" dirty="0">
                <a:solidFill>
                  <a:srgbClr val="000000"/>
                </a:solidFill>
                <a:latin typeface="Overlock"/>
                <a:ea typeface="Overlock"/>
                <a:cs typeface="Overlock"/>
                <a:sym typeface="Overlock"/>
              </a:rPr>
              <a:t>https://www.woodpeckerhallacademy.org.uk</a:t>
            </a:r>
            <a:endParaRPr sz="4000" b="0" i="0" u="sng" strike="noStrike" cap="none" dirty="0">
              <a:solidFill>
                <a:srgbClr val="000000"/>
              </a:solidFill>
              <a:latin typeface="Overlock"/>
              <a:ea typeface="Overlock"/>
              <a:cs typeface="Overlock"/>
              <a:sym typeface="Overlock"/>
            </a:endParaRPr>
          </a:p>
          <a:p>
            <a:pPr marL="0" marR="0" lvl="0" indent="0" algn="ctr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endParaRPr sz="4000" b="0" i="0" u="none" strike="noStrike" cap="none" dirty="0">
              <a:solidFill>
                <a:srgbClr val="000000"/>
              </a:solidFill>
              <a:latin typeface="Overlock"/>
              <a:ea typeface="Overlock"/>
              <a:cs typeface="Overlock"/>
              <a:sym typeface="Overlock"/>
            </a:endParaRPr>
          </a:p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4000" dirty="0">
                <a:solidFill>
                  <a:schemeClr val="dk1"/>
                </a:solidFill>
                <a:latin typeface="Overlock"/>
                <a:ea typeface="Overlock"/>
                <a:cs typeface="Overlock"/>
                <a:sym typeface="Overlock"/>
              </a:rPr>
              <a:t>You will find all the relevant information about our Nursery Curriculum on our website.</a:t>
            </a:r>
            <a:endParaRPr sz="4000" dirty="0">
              <a:solidFill>
                <a:schemeClr val="dk1"/>
              </a:solidFill>
              <a:latin typeface="Overlock"/>
              <a:ea typeface="Overlock"/>
              <a:cs typeface="Overlock"/>
              <a:sym typeface="Overlock"/>
            </a:endParaRPr>
          </a:p>
          <a:p>
            <a:pPr marL="0" marR="0" lvl="0" indent="0" algn="ctr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endParaRPr sz="4000" dirty="0">
              <a:latin typeface="Overlock"/>
              <a:ea typeface="Overlock"/>
              <a:cs typeface="Overlock"/>
              <a:sym typeface="Overlock"/>
            </a:endParaRPr>
          </a:p>
          <a:p>
            <a:pPr marL="0" marR="0" lvl="0" indent="0" algn="ctr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rial"/>
              <a:buNone/>
            </a:pPr>
            <a:endParaRPr sz="4000" b="0" i="0" u="none" strike="noStrike" cap="none" dirty="0">
              <a:solidFill>
                <a:srgbClr val="000000"/>
              </a:solidFill>
              <a:latin typeface="Overlock"/>
              <a:ea typeface="Overlock"/>
              <a:cs typeface="Overlock"/>
              <a:sym typeface="Overlock"/>
            </a:endParaRPr>
          </a:p>
          <a:p>
            <a:pPr marL="0" marR="0" lvl="0" indent="0" algn="ctr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lang="en-GB" sz="4000" b="0" i="0" u="none" strike="noStrike" cap="none" dirty="0">
                <a:solidFill>
                  <a:srgbClr val="000000"/>
                </a:solidFill>
                <a:latin typeface="Overlock"/>
                <a:ea typeface="Overlock"/>
                <a:cs typeface="Overlock"/>
                <a:sym typeface="Overlock"/>
              </a:rPr>
              <a:t>All other information is in your information pack. </a:t>
            </a:r>
            <a:endParaRPr sz="4000" b="0" i="0" u="none" strike="noStrike" cap="none" dirty="0">
              <a:solidFill>
                <a:srgbClr val="000000"/>
              </a:solidFill>
              <a:latin typeface="Overlock"/>
              <a:ea typeface="Overlock"/>
              <a:cs typeface="Overlock"/>
              <a:sym typeface="Overlock"/>
            </a:endParaRPr>
          </a:p>
        </p:txBody>
      </p:sp>
      <p:pic>
        <p:nvPicPr>
          <p:cNvPr id="258" name="Google Shape;258;p16" descr="4 May 2018 Dear Parents and Carers, Re: The Headteacher of Woodpecker Hall  Primary Academy It is with great regret that I must a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089123" y="184826"/>
            <a:ext cx="1947233" cy="51926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3" name="Google Shape;263;p32"/>
          <p:cNvSpPr txBox="1">
            <a:spLocks noGrp="1"/>
          </p:cNvSpPr>
          <p:nvPr>
            <p:ph type="sldNum" idx="12"/>
          </p:nvPr>
        </p:nvSpPr>
        <p:spPr>
          <a:xfrm>
            <a:off x="9075815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GB"/>
              <a:t>19</a:t>
            </a:fld>
            <a:endParaRPr/>
          </a:p>
        </p:txBody>
      </p:sp>
      <p:sp>
        <p:nvSpPr>
          <p:cNvPr id="264" name="Google Shape;264;p32"/>
          <p:cNvSpPr txBox="1"/>
          <p:nvPr/>
        </p:nvSpPr>
        <p:spPr>
          <a:xfrm>
            <a:off x="8610600" y="6421597"/>
            <a:ext cx="320841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lang="en-GB" sz="1100" b="1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19</a:t>
            </a:fld>
            <a:endParaRPr sz="1100" b="1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5" name="Google Shape;265;p32"/>
          <p:cNvSpPr txBox="1"/>
          <p:nvPr/>
        </p:nvSpPr>
        <p:spPr>
          <a:xfrm>
            <a:off x="442913" y="103188"/>
            <a:ext cx="9646210" cy="177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0"/>
              <a:buFont typeface="Overlock"/>
              <a:buNone/>
            </a:pPr>
            <a:r>
              <a:rPr lang="en-GB" sz="6000" b="0" i="0" u="none" strike="noStrike" cap="none">
                <a:solidFill>
                  <a:srgbClr val="0070C0"/>
                </a:solidFill>
                <a:latin typeface="Overlock"/>
                <a:ea typeface="Overlock"/>
                <a:cs typeface="Overlock"/>
                <a:sym typeface="Overlock"/>
              </a:rPr>
              <a:t>Friends of Woody</a:t>
            </a:r>
            <a:endParaRPr sz="1400" b="0" i="0" u="none" strike="noStrike" cap="none">
              <a:solidFill>
                <a:srgbClr val="0070C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66" name="Google Shape;266;p32" descr="4 May 2018 Dear Parents and Carers, Re: The Headteacher of Woodpecker Hall  Primary Academy It is with great regret that I must a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089123" y="184826"/>
            <a:ext cx="1947233" cy="519262"/>
          </a:xfrm>
          <a:prstGeom prst="rect">
            <a:avLst/>
          </a:prstGeom>
          <a:noFill/>
          <a:ln>
            <a:noFill/>
          </a:ln>
        </p:spPr>
      </p:pic>
      <p:pic>
        <p:nvPicPr>
          <p:cNvPr id="267" name="Google Shape;267;p32" descr="Welcome to Cotford St Luke PTA ...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422372" y="476078"/>
            <a:ext cx="3884096" cy="1427668"/>
          </a:xfrm>
          <a:prstGeom prst="rect">
            <a:avLst/>
          </a:prstGeom>
          <a:noFill/>
          <a:ln>
            <a:noFill/>
          </a:ln>
        </p:spPr>
      </p:pic>
      <p:sp>
        <p:nvSpPr>
          <p:cNvPr id="268" name="Google Shape;268;p32"/>
          <p:cNvSpPr txBox="1"/>
          <p:nvPr/>
        </p:nvSpPr>
        <p:spPr>
          <a:xfrm>
            <a:off x="580103" y="2125473"/>
            <a:ext cx="9953785" cy="51706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Char char="-"/>
            </a:pPr>
            <a:r>
              <a:rPr lang="en-GB" sz="3200" b="0" i="0" u="none" strike="noStrike" cap="none">
                <a:solidFill>
                  <a:srgbClr val="000000"/>
                </a:solidFill>
                <a:latin typeface="Overlock"/>
                <a:ea typeface="Overlock"/>
                <a:cs typeface="Overlock"/>
                <a:sym typeface="Overlock"/>
              </a:rPr>
              <a:t>All parents are part of the Parent Teacher Association </a:t>
            </a:r>
            <a:r>
              <a:rPr lang="en-GB" sz="3200" b="1" i="0" u="none" strike="noStrike" cap="none">
                <a:solidFill>
                  <a:srgbClr val="000000"/>
                </a:solidFill>
                <a:latin typeface="Overlock"/>
                <a:ea typeface="Overlock"/>
                <a:cs typeface="Overlock"/>
                <a:sym typeface="Overlock"/>
              </a:rPr>
              <a:t>(PTA).</a:t>
            </a:r>
            <a:endParaRPr/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Char char="-"/>
            </a:pPr>
            <a:r>
              <a:rPr lang="en-GB" sz="3200" b="1" i="0" u="none" strike="noStrike" cap="none">
                <a:solidFill>
                  <a:srgbClr val="7030A0"/>
                </a:solidFill>
                <a:latin typeface="Overlock"/>
                <a:ea typeface="Overlock"/>
                <a:cs typeface="Overlock"/>
                <a:sym typeface="Overlock"/>
              </a:rPr>
              <a:t>Friends of Woody.</a:t>
            </a:r>
            <a:endParaRPr/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Char char="-"/>
            </a:pPr>
            <a:r>
              <a:rPr lang="en-GB" sz="3200" b="0" i="0" u="none" strike="noStrike" cap="none">
                <a:solidFill>
                  <a:srgbClr val="000000"/>
                </a:solidFill>
                <a:latin typeface="Overlock"/>
                <a:ea typeface="Overlock"/>
                <a:cs typeface="Overlock"/>
                <a:sym typeface="Overlock"/>
              </a:rPr>
              <a:t>Each class has x2 representatives (encourage parents to get involved).</a:t>
            </a:r>
            <a:endParaRPr/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Char char="-"/>
            </a:pPr>
            <a:r>
              <a:rPr lang="en-GB" sz="3200" b="0" i="0" u="none" strike="noStrike" cap="none">
                <a:solidFill>
                  <a:srgbClr val="000000"/>
                </a:solidFill>
                <a:latin typeface="Overlock"/>
                <a:ea typeface="Overlock"/>
                <a:cs typeface="Overlock"/>
                <a:sym typeface="Overlock"/>
              </a:rPr>
              <a:t>All ideas welcome.</a:t>
            </a:r>
            <a:endParaRPr/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Char char="-"/>
            </a:pPr>
            <a:r>
              <a:rPr lang="en-GB" sz="3200" b="0" i="0" u="none" strike="noStrike" cap="none">
                <a:solidFill>
                  <a:srgbClr val="000000"/>
                </a:solidFill>
                <a:latin typeface="Overlock"/>
                <a:ea typeface="Overlock"/>
                <a:cs typeface="Overlock"/>
                <a:sym typeface="Overlock"/>
              </a:rPr>
              <a:t>No organising of events just helping get things set up/helping at events.</a:t>
            </a:r>
            <a:endParaRPr/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Char char="-"/>
            </a:pPr>
            <a:r>
              <a:rPr lang="en-GB" sz="3200" b="0" i="0" u="none" strike="noStrike" cap="none">
                <a:solidFill>
                  <a:srgbClr val="000000"/>
                </a:solidFill>
                <a:latin typeface="Overlock"/>
                <a:ea typeface="Overlock"/>
                <a:cs typeface="Overlock"/>
                <a:sym typeface="Overlock"/>
              </a:rPr>
              <a:t>Events only happen with your support.</a:t>
            </a:r>
            <a:endParaRPr/>
          </a:p>
          <a:p>
            <a:pPr marL="285750" marR="0" lvl="0" indent="-1968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1968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1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1968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1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69" name="Google Shape;269;p32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0060620" y="4260469"/>
            <a:ext cx="1758395" cy="252625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" name="Google Shape;274;p17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77724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Overlock"/>
              <a:buNone/>
            </a:pPr>
            <a:r>
              <a:rPr lang="en-GB" sz="5100">
                <a:solidFill>
                  <a:srgbClr val="0070C0"/>
                </a:solidFill>
                <a:latin typeface="Overlock"/>
                <a:ea typeface="Overlock"/>
                <a:cs typeface="Overlock"/>
                <a:sym typeface="Overlock"/>
              </a:rPr>
              <a:t>Any questions?</a:t>
            </a:r>
            <a:endParaRPr sz="5100">
              <a:solidFill>
                <a:srgbClr val="0070C0"/>
              </a:solidFill>
              <a:latin typeface="Overlock"/>
              <a:ea typeface="Overlock"/>
              <a:cs typeface="Overlock"/>
              <a:sym typeface="Overlock"/>
            </a:endParaRPr>
          </a:p>
        </p:txBody>
      </p:sp>
      <p:sp>
        <p:nvSpPr>
          <p:cNvPr id="275" name="Google Shape;275;p17"/>
          <p:cNvSpPr txBox="1">
            <a:spLocks noGrp="1"/>
          </p:cNvSpPr>
          <p:nvPr>
            <p:ph type="sldNum" idx="12"/>
          </p:nvPr>
        </p:nvSpPr>
        <p:spPr>
          <a:xfrm>
            <a:off x="9075815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GB"/>
              <a:t>20</a:t>
            </a:fld>
            <a:endParaRPr/>
          </a:p>
        </p:txBody>
      </p:sp>
      <p:sp>
        <p:nvSpPr>
          <p:cNvPr id="276" name="Google Shape;276;p17"/>
          <p:cNvSpPr txBox="1"/>
          <p:nvPr/>
        </p:nvSpPr>
        <p:spPr>
          <a:xfrm>
            <a:off x="8610600" y="6421597"/>
            <a:ext cx="320841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lang="en-GB" sz="1100" b="1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20</a:t>
            </a:fld>
            <a:endParaRPr sz="1100" b="1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7" name="Google Shape;277;p17"/>
          <p:cNvSpPr txBox="1"/>
          <p:nvPr/>
        </p:nvSpPr>
        <p:spPr>
          <a:xfrm>
            <a:off x="1869465" y="2467288"/>
            <a:ext cx="8229600" cy="44561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marR="0" lvl="0" indent="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</a:pPr>
            <a:r>
              <a:rPr lang="en-GB"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78" name="Google Shape;278;p17" descr="89 Cartoon asking questions Images, Royalty-free Stock Cartoon asking  questions Photos &amp;amp; Pictures | Depositphotos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790944" y="1946641"/>
            <a:ext cx="4592271" cy="4592271"/>
          </a:xfrm>
          <a:prstGeom prst="rect">
            <a:avLst/>
          </a:prstGeom>
          <a:noFill/>
          <a:ln>
            <a:noFill/>
          </a:ln>
        </p:spPr>
      </p:pic>
      <p:pic>
        <p:nvPicPr>
          <p:cNvPr id="279" name="Google Shape;279;p17" descr="4 May 2018 Dear Parents and Carers, Re: The Headteacher of Woodpecker Hall  Primary Academy It is with great regret that I must a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0089123" y="184826"/>
            <a:ext cx="1947233" cy="51926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822bd001-b475-4de8-9e6b-fe2612c29544" xsi:nil="true"/>
    <FolderSize xmlns="cd7f7c8a-c8d0-4a3a-89b8-482271a8509b" xsi:nil="true"/>
    <lcf76f155ced4ddcb4097134ff3c332f xmlns="cd7f7c8a-c8d0-4a3a-89b8-482271a8509b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DEBA2EB4D77AF458D0D9FE8E00DA4F4" ma:contentTypeVersion="15" ma:contentTypeDescription="Create a new document." ma:contentTypeScope="" ma:versionID="895115c2aa85c65d1e22503a4e584842">
  <xsd:schema xmlns:xsd="http://www.w3.org/2001/XMLSchema" xmlns:xs="http://www.w3.org/2001/XMLSchema" xmlns:p="http://schemas.microsoft.com/office/2006/metadata/properties" xmlns:ns2="cd7f7c8a-c8d0-4a3a-89b8-482271a8509b" xmlns:ns3="822bd001-b475-4de8-9e6b-fe2612c29544" targetNamespace="http://schemas.microsoft.com/office/2006/metadata/properties" ma:root="true" ma:fieldsID="f806671755801c76668680d4d427cd0f" ns2:_="" ns3:_="">
    <xsd:import namespace="cd7f7c8a-c8d0-4a3a-89b8-482271a8509b"/>
    <xsd:import namespace="822bd001-b475-4de8-9e6b-fe2612c2954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2:MediaLengthInSeconds" minOccurs="0"/>
                <xsd:element ref="ns2:MediaServiceBillingMetadata" minOccurs="0"/>
                <xsd:element ref="ns2:FolderSiz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d7f7c8a-c8d0-4a3a-89b8-482271a8509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ca80854f-31e5-450a-bf70-f72869c723b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9" nillable="true" ma:displayName="Location" ma:description="" ma:indexed="true" ma:internalName="MediaServiceLocation" ma:readOnly="true">
      <xsd:simpleType>
        <xsd:restriction base="dms:Text"/>
      </xsd:simpleType>
    </xsd:element>
    <xsd:element name="MediaLengthInSeconds" ma:index="20" nillable="true" ma:displayName="MediaLengthInSeconds" ma:hidden="true" ma:internalName="MediaLengthInSeconds" ma:readOnly="true">
      <xsd:simpleType>
        <xsd:restriction base="dms:Unknown"/>
      </xsd:simpleType>
    </xsd:element>
    <xsd:element name="MediaServiceBillingMetadata" ma:index="21" nillable="true" ma:displayName="MediaServiceBillingMetadata" ma:hidden="true" ma:internalName="MediaServiceBillingMetadata" ma:readOnly="true">
      <xsd:simpleType>
        <xsd:restriction base="dms:Note"/>
      </xsd:simpleType>
    </xsd:element>
    <xsd:element name="FolderSize" ma:index="22" nillable="true" ma:displayName="Folder Size" ma:format="Dropdown" ma:internalName="FolderSize" ma:percentage="FALSE">
      <xsd:simpleType>
        <xsd:restriction base="dms:Number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22bd001-b475-4de8-9e6b-fe2612c29544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8c439b2c-5b81-40b0-9de4-77621dbefbf2}" ma:internalName="TaxCatchAll" ma:showField="CatchAllData" ma:web="822bd001-b475-4de8-9e6b-fe2612c2954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C31C4B1-5CDF-4A5C-BAC7-4F05F82CE728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BDEFBDC-56D4-4331-9830-A4C3C885E3A1}">
  <ds:schemaRefs>
    <ds:schemaRef ds:uri="http://schemas.microsoft.com/office/2006/metadata/properties"/>
    <ds:schemaRef ds:uri="http://schemas.microsoft.com/office/infopath/2007/PartnerControls"/>
    <ds:schemaRef ds:uri="822bd001-b475-4de8-9e6b-fe2612c29544"/>
    <ds:schemaRef ds:uri="cd7f7c8a-c8d0-4a3a-89b8-482271a8509b"/>
  </ds:schemaRefs>
</ds:datastoreItem>
</file>

<file path=customXml/itemProps3.xml><?xml version="1.0" encoding="utf-8"?>
<ds:datastoreItem xmlns:ds="http://schemas.openxmlformats.org/officeDocument/2006/customXml" ds:itemID="{125BA299-2098-4540-9271-B1785F875B1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d7f7c8a-c8d0-4a3a-89b8-482271a8509b"/>
    <ds:schemaRef ds:uri="822bd001-b475-4de8-9e6b-fe2612c2954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1528</Words>
  <Application>Microsoft Office PowerPoint</Application>
  <PresentationFormat>Widescreen</PresentationFormat>
  <Paragraphs>209</Paragraphs>
  <Slides>20</Slides>
  <Notes>20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7" baseType="lpstr">
      <vt:lpstr>Arial</vt:lpstr>
      <vt:lpstr>Calibri</vt:lpstr>
      <vt:lpstr>Verdana</vt:lpstr>
      <vt:lpstr>Wingdings</vt:lpstr>
      <vt:lpstr>Overlock</vt:lpstr>
      <vt:lpstr>Noto Sans Symbols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Packed Lunches</vt:lpstr>
      <vt:lpstr>Medical Needs</vt:lpstr>
      <vt:lpstr>PowerPoint Presentation</vt:lpstr>
      <vt:lpstr>PowerPoint Presentation</vt:lpstr>
      <vt:lpstr>PowerPoint Presentation</vt:lpstr>
      <vt:lpstr>EYFS Curriculum…What we do?</vt:lpstr>
      <vt:lpstr>PowerPoint Presentation</vt:lpstr>
      <vt:lpstr>PowerPoint Presentation</vt:lpstr>
      <vt:lpstr>PowerPoint Presentation</vt:lpstr>
      <vt:lpstr>Toileting  </vt:lpstr>
      <vt:lpstr>PowerPoint Presentation</vt:lpstr>
      <vt:lpstr>PowerPoint Presentation</vt:lpstr>
      <vt:lpstr>PowerPoint Presentation</vt:lpstr>
      <vt:lpstr>Any questions?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Marino - Creative Link</dc:creator>
  <cp:lastModifiedBy>Kayley Putz</cp:lastModifiedBy>
  <cp:revision>1</cp:revision>
  <dcterms:created xsi:type="dcterms:W3CDTF">2021-05-26T17:13:06Z</dcterms:created>
  <dcterms:modified xsi:type="dcterms:W3CDTF">2026-06-30T07:13:10Z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0x0101001DEBA2EB4D77AF458D0D9FE8E00DA4F4</vt:lpwstr>
  </property>
  <property fmtid="{D5CDD505-2E9C-101B-9397-08002B2CF9AE}" pid="3" name="MediaServiceImageTags">
    <vt:lpwstr/>
  </property>
</Properties>
</file>