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2"/>
  </p:notesMasterIdLst>
  <p:sldIdLst>
    <p:sldId id="256" r:id="rId5"/>
    <p:sldId id="257" r:id="rId6"/>
    <p:sldId id="258" r:id="rId7"/>
    <p:sldId id="259" r:id="rId8"/>
    <p:sldId id="276" r:id="rId9"/>
    <p:sldId id="260" r:id="rId10"/>
    <p:sldId id="261" r:id="rId11"/>
    <p:sldId id="262" r:id="rId12"/>
    <p:sldId id="263" r:id="rId13"/>
    <p:sldId id="264" r:id="rId14"/>
    <p:sldId id="266" r:id="rId15"/>
    <p:sldId id="277" r:id="rId16"/>
    <p:sldId id="278" r:id="rId17"/>
    <p:sldId id="269" r:id="rId18"/>
    <p:sldId id="272" r:id="rId19"/>
    <p:sldId id="273" r:id="rId20"/>
    <p:sldId id="275" r:id="rId21"/>
  </p:sldIdLst>
  <p:sldSz cx="12192000" cy="6858000"/>
  <p:notesSz cx="6858000" cy="9144000"/>
  <p:embeddedFontLst>
    <p:embeddedFont>
      <p:font typeface="Comfortaa" panose="020B0604020202020204" charset="0"/>
      <p:regular r:id="rId23"/>
      <p:bold r:id="rId24"/>
    </p:embeddedFont>
    <p:embeddedFont>
      <p:font typeface="Overlock"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jMETlQLyxvQDFdS1iwFQTGIw4Ep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640EE6-FB77-4DE4-9E9D-9533DCCB0D50}" v="3" dt="2026-09-02T15:43:26.600"/>
    <p1510:client id="{889F7CA4-C605-49A7-91ED-263D79CE31EF}" v="16" dt="2026-09-03T07:27:09.347"/>
    <p1510:client id="{9AE90B1D-119C-4061-A021-A7D2ADCF546C}" v="101" dt="2026-09-02T15:47:26.011"/>
  </p1510:revLst>
</p1510:revInfo>
</file>

<file path=ppt/tableStyles.xml><?xml version="1.0" encoding="utf-8"?>
<a:tblStyleLst xmlns:a="http://schemas.openxmlformats.org/drawingml/2006/main" def="{1D3C7301-80B6-4515-8FD4-C0EE1B54EE3F}">
  <a:tblStyle styleId="{1D3C7301-80B6-4515-8FD4-C0EE1B54EE3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customschemas.google.com/relationships/presentationmetadata" Target="meta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yley Putz" userId="89e0e9cc-24fc-4851-88da-a6fb86dbeb63" providerId="ADAL" clId="{E0C4C30A-F891-4D6B-BEA0-C661C8A9F480}"/>
    <pc:docChg chg="undo custSel addSld delSld modSld">
      <pc:chgData name="Kayley Putz" userId="89e0e9cc-24fc-4851-88da-a6fb86dbeb63" providerId="ADAL" clId="{E0C4C30A-F891-4D6B-BEA0-C661C8A9F480}" dt="2026-09-03T07:27:09.347" v="1521" actId="20577"/>
      <pc:docMkLst>
        <pc:docMk/>
      </pc:docMkLst>
      <pc:sldChg chg="modSp mod">
        <pc:chgData name="Kayley Putz" userId="89e0e9cc-24fc-4851-88da-a6fb86dbeb63" providerId="ADAL" clId="{E0C4C30A-F891-4D6B-BEA0-C661C8A9F480}" dt="2026-09-03T07:27:09.347" v="1521" actId="20577"/>
        <pc:sldMkLst>
          <pc:docMk/>
          <pc:sldMk cId="0" sldId="258"/>
        </pc:sldMkLst>
        <pc:spChg chg="mod">
          <ac:chgData name="Kayley Putz" userId="89e0e9cc-24fc-4851-88da-a6fb86dbeb63" providerId="ADAL" clId="{E0C4C30A-F891-4D6B-BEA0-C661C8A9F480}" dt="2026-09-02T15:39:09.422" v="1448" actId="20577"/>
          <ac:spMkLst>
            <pc:docMk/>
            <pc:sldMk cId="0" sldId="258"/>
            <ac:spMk id="109" creationId="{00000000-0000-0000-0000-000000000000}"/>
          </ac:spMkLst>
        </pc:spChg>
        <pc:spChg chg="mod">
          <ac:chgData name="Kayley Putz" userId="89e0e9cc-24fc-4851-88da-a6fb86dbeb63" providerId="ADAL" clId="{E0C4C30A-F891-4D6B-BEA0-C661C8A9F480}" dt="2026-09-03T07:27:09.347" v="1521" actId="20577"/>
          <ac:spMkLst>
            <pc:docMk/>
            <pc:sldMk cId="0" sldId="258"/>
            <ac:spMk id="110" creationId="{00000000-0000-0000-0000-000000000000}"/>
          </ac:spMkLst>
        </pc:spChg>
      </pc:sldChg>
      <pc:sldChg chg="addSp delSp modSp mod">
        <pc:chgData name="Kayley Putz" userId="89e0e9cc-24fc-4851-88da-a6fb86dbeb63" providerId="ADAL" clId="{E0C4C30A-F891-4D6B-BEA0-C661C8A9F480}" dt="2026-09-02T15:46:31.452" v="1499" actId="1076"/>
        <pc:sldMkLst>
          <pc:docMk/>
          <pc:sldMk cId="0" sldId="266"/>
        </pc:sldMkLst>
        <pc:spChg chg="del mod">
          <ac:chgData name="Kayley Putz" userId="89e0e9cc-24fc-4851-88da-a6fb86dbeb63" providerId="ADAL" clId="{E0C4C30A-F891-4D6B-BEA0-C661C8A9F480}" dt="2026-09-02T15:43:04.938" v="1453" actId="478"/>
          <ac:spMkLst>
            <pc:docMk/>
            <pc:sldMk cId="0" sldId="266"/>
            <ac:spMk id="5" creationId="{89E5E751-DE7B-2917-9B97-551082C3AE9C}"/>
          </ac:spMkLst>
        </pc:spChg>
        <pc:spChg chg="del">
          <ac:chgData name="Kayley Putz" userId="89e0e9cc-24fc-4851-88da-a6fb86dbeb63" providerId="ADAL" clId="{E0C4C30A-F891-4D6B-BEA0-C661C8A9F480}" dt="2026-09-02T15:43:06.646" v="1454" actId="478"/>
          <ac:spMkLst>
            <pc:docMk/>
            <pc:sldMk cId="0" sldId="266"/>
            <ac:spMk id="7" creationId="{94AD8259-DEB8-0D12-875D-99D431BEA4C3}"/>
          </ac:spMkLst>
        </pc:spChg>
        <pc:spChg chg="del">
          <ac:chgData name="Kayley Putz" userId="89e0e9cc-24fc-4851-88da-a6fb86dbeb63" providerId="ADAL" clId="{E0C4C30A-F891-4D6B-BEA0-C661C8A9F480}" dt="2026-09-02T15:40:48.425" v="1451" actId="478"/>
          <ac:spMkLst>
            <pc:docMk/>
            <pc:sldMk cId="0" sldId="266"/>
            <ac:spMk id="10" creationId="{EEEDBA0B-0B19-72BD-B2DC-7B9F1DD9931C}"/>
          </ac:spMkLst>
        </pc:spChg>
        <pc:spChg chg="mod">
          <ac:chgData name="Kayley Putz" userId="89e0e9cc-24fc-4851-88da-a6fb86dbeb63" providerId="ADAL" clId="{E0C4C30A-F891-4D6B-BEA0-C661C8A9F480}" dt="2026-09-02T15:43:15.419" v="1479" actId="20577"/>
          <ac:spMkLst>
            <pc:docMk/>
            <pc:sldMk cId="0" sldId="266"/>
            <ac:spMk id="183" creationId="{00000000-0000-0000-0000-000000000000}"/>
          </ac:spMkLst>
        </pc:spChg>
        <pc:graphicFrameChg chg="add mod modGraphic">
          <ac:chgData name="Kayley Putz" userId="89e0e9cc-24fc-4851-88da-a6fb86dbeb63" providerId="ADAL" clId="{E0C4C30A-F891-4D6B-BEA0-C661C8A9F480}" dt="2026-09-02T15:46:31.452" v="1499" actId="1076"/>
          <ac:graphicFrameMkLst>
            <pc:docMk/>
            <pc:sldMk cId="0" sldId="266"/>
            <ac:graphicFrameMk id="3" creationId="{3AECB932-0587-65EE-C05A-4F6C344ADBB4}"/>
          </ac:graphicFrameMkLst>
        </pc:graphicFrameChg>
      </pc:sldChg>
      <pc:sldChg chg="del">
        <pc:chgData name="Kayley Putz" userId="89e0e9cc-24fc-4851-88da-a6fb86dbeb63" providerId="ADAL" clId="{E0C4C30A-F891-4D6B-BEA0-C661C8A9F480}" dt="2026-09-02T15:46:55.014" v="1502" actId="47"/>
        <pc:sldMkLst>
          <pc:docMk/>
          <pc:sldMk cId="0" sldId="267"/>
        </pc:sldMkLst>
      </pc:sldChg>
      <pc:sldChg chg="modSp del mod">
        <pc:chgData name="Kayley Putz" userId="89e0e9cc-24fc-4851-88da-a6fb86dbeb63" providerId="ADAL" clId="{E0C4C30A-F891-4D6B-BEA0-C661C8A9F480}" dt="2026-09-02T15:47:02.766" v="1503" actId="47"/>
        <pc:sldMkLst>
          <pc:docMk/>
          <pc:sldMk cId="0" sldId="268"/>
        </pc:sldMkLst>
        <pc:spChg chg="mod">
          <ac:chgData name="Kayley Putz" userId="89e0e9cc-24fc-4851-88da-a6fb86dbeb63" providerId="ADAL" clId="{E0C4C30A-F891-4D6B-BEA0-C661C8A9F480}" dt="2026-09-02T15:46:45.134" v="1501" actId="20577"/>
          <ac:spMkLst>
            <pc:docMk/>
            <pc:sldMk cId="0" sldId="268"/>
            <ac:spMk id="201" creationId="{00000000-0000-0000-0000-000000000000}"/>
          </ac:spMkLst>
        </pc:spChg>
      </pc:sldChg>
      <pc:sldChg chg="del">
        <pc:chgData name="Kayley Putz" userId="89e0e9cc-24fc-4851-88da-a6fb86dbeb63" providerId="ADAL" clId="{E0C4C30A-F891-4D6B-BEA0-C661C8A9F480}" dt="2026-09-02T15:47:16.184" v="1504" actId="47"/>
        <pc:sldMkLst>
          <pc:docMk/>
          <pc:sldMk cId="0" sldId="271"/>
        </pc:sldMkLst>
      </pc:sldChg>
      <pc:sldChg chg="modSp mod">
        <pc:chgData name="Kayley Putz" userId="89e0e9cc-24fc-4851-88da-a6fb86dbeb63" providerId="ADAL" clId="{E0C4C30A-F891-4D6B-BEA0-C661C8A9F480}" dt="2026-09-02T15:47:26.011" v="1505" actId="14100"/>
        <pc:sldMkLst>
          <pc:docMk/>
          <pc:sldMk cId="0" sldId="272"/>
        </pc:sldMkLst>
        <pc:spChg chg="mod">
          <ac:chgData name="Kayley Putz" userId="89e0e9cc-24fc-4851-88da-a6fb86dbeb63" providerId="ADAL" clId="{E0C4C30A-F891-4D6B-BEA0-C661C8A9F480}" dt="2026-09-02T15:47:26.011" v="1505" actId="14100"/>
          <ac:spMkLst>
            <pc:docMk/>
            <pc:sldMk cId="0" sldId="272"/>
            <ac:spMk id="232" creationId="{00000000-0000-0000-0000-000000000000}"/>
          </ac:spMkLst>
        </pc:spChg>
      </pc:sldChg>
      <pc:sldChg chg="addSp delSp modSp add mod">
        <pc:chgData name="Kayley Putz" userId="89e0e9cc-24fc-4851-88da-a6fb86dbeb63" providerId="ADAL" clId="{E0C4C30A-F891-4D6B-BEA0-C661C8A9F480}" dt="2026-09-02T15:44:22.663" v="1490" actId="14100"/>
        <pc:sldMkLst>
          <pc:docMk/>
          <pc:sldMk cId="1208110073" sldId="277"/>
        </pc:sldMkLst>
        <pc:spChg chg="mod">
          <ac:chgData name="Kayley Putz" userId="89e0e9cc-24fc-4851-88da-a6fb86dbeb63" providerId="ADAL" clId="{E0C4C30A-F891-4D6B-BEA0-C661C8A9F480}" dt="2026-09-02T15:43:54.873" v="1488" actId="20577"/>
          <ac:spMkLst>
            <pc:docMk/>
            <pc:sldMk cId="1208110073" sldId="277"/>
            <ac:spMk id="183" creationId="{72BB3E09-C493-350F-3476-29764ED625BD}"/>
          </ac:spMkLst>
        </pc:spChg>
        <pc:graphicFrameChg chg="del">
          <ac:chgData name="Kayley Putz" userId="89e0e9cc-24fc-4851-88da-a6fb86dbeb63" providerId="ADAL" clId="{E0C4C30A-F891-4D6B-BEA0-C661C8A9F480}" dt="2026-09-02T15:43:51.980" v="1484" actId="478"/>
          <ac:graphicFrameMkLst>
            <pc:docMk/>
            <pc:sldMk cId="1208110073" sldId="277"/>
            <ac:graphicFrameMk id="3" creationId="{F764F48D-5530-1587-D196-B75492AF206B}"/>
          </ac:graphicFrameMkLst>
        </pc:graphicFrameChg>
        <pc:graphicFrameChg chg="add mod modGraphic">
          <ac:chgData name="Kayley Putz" userId="89e0e9cc-24fc-4851-88da-a6fb86dbeb63" providerId="ADAL" clId="{E0C4C30A-F891-4D6B-BEA0-C661C8A9F480}" dt="2026-09-02T15:44:22.663" v="1490" actId="14100"/>
          <ac:graphicFrameMkLst>
            <pc:docMk/>
            <pc:sldMk cId="1208110073" sldId="277"/>
            <ac:graphicFrameMk id="4" creationId="{E3188AF5-C75E-2E6F-A6E4-A4BEA579E3DA}"/>
          </ac:graphicFrameMkLst>
        </pc:graphicFrameChg>
      </pc:sldChg>
      <pc:sldChg chg="addSp delSp modSp add mod">
        <pc:chgData name="Kayley Putz" userId="89e0e9cc-24fc-4851-88da-a6fb86dbeb63" providerId="ADAL" clId="{E0C4C30A-F891-4D6B-BEA0-C661C8A9F480}" dt="2026-09-02T15:45:43.191" v="1498" actId="14100"/>
        <pc:sldMkLst>
          <pc:docMk/>
          <pc:sldMk cId="161402364" sldId="278"/>
        </pc:sldMkLst>
        <pc:spChg chg="mod">
          <ac:chgData name="Kayley Putz" userId="89e0e9cc-24fc-4851-88da-a6fb86dbeb63" providerId="ADAL" clId="{E0C4C30A-F891-4D6B-BEA0-C661C8A9F480}" dt="2026-09-02T15:44:39.387" v="1495" actId="20577"/>
          <ac:spMkLst>
            <pc:docMk/>
            <pc:sldMk cId="161402364" sldId="278"/>
            <ac:spMk id="183" creationId="{187ECAA6-AD09-CA68-AB26-31074A65678E}"/>
          </ac:spMkLst>
        </pc:spChg>
        <pc:graphicFrameChg chg="add mod modGraphic">
          <ac:chgData name="Kayley Putz" userId="89e0e9cc-24fc-4851-88da-a6fb86dbeb63" providerId="ADAL" clId="{E0C4C30A-F891-4D6B-BEA0-C661C8A9F480}" dt="2026-09-02T15:45:43.191" v="1498" actId="14100"/>
          <ac:graphicFrameMkLst>
            <pc:docMk/>
            <pc:sldMk cId="161402364" sldId="278"/>
            <ac:graphicFrameMk id="3" creationId="{4F654373-49AB-50E7-BE9A-04E77A133BE8}"/>
          </ac:graphicFrameMkLst>
        </pc:graphicFrameChg>
        <pc:graphicFrameChg chg="del">
          <ac:chgData name="Kayley Putz" userId="89e0e9cc-24fc-4851-88da-a6fb86dbeb63" providerId="ADAL" clId="{E0C4C30A-F891-4D6B-BEA0-C661C8A9F480}" dt="2026-09-02T15:44:51.147" v="1496" actId="478"/>
          <ac:graphicFrameMkLst>
            <pc:docMk/>
            <pc:sldMk cId="161402364" sldId="278"/>
            <ac:graphicFrameMk id="4" creationId="{358BE78C-CE5B-9D6D-34D3-8D60D43AF70E}"/>
          </ac:graphicFrameMkLst>
        </pc:graphicFrameChg>
      </pc:sldChg>
    </pc:docChg>
  </pc:docChgLst>
  <pc:docChgLst>
    <pc:chgData name="Selma Hassan" userId="b259fdb3-61fa-4054-8ac4-8dff745a244d" providerId="ADAL" clId="{C74B7B8A-2526-4D54-9A33-4E9FA72C166D}"/>
    <pc:docChg chg="modSld">
      <pc:chgData name="Selma Hassan" userId="b259fdb3-61fa-4054-8ac4-8dff745a244d" providerId="ADAL" clId="{C74B7B8A-2526-4D54-9A33-4E9FA72C166D}" dt="2026-09-02T15:43:26.600" v="2" actId="14100"/>
      <pc:docMkLst>
        <pc:docMk/>
      </pc:docMkLst>
      <pc:sldChg chg="modSp mod">
        <pc:chgData name="Selma Hassan" userId="b259fdb3-61fa-4054-8ac4-8dff745a244d" providerId="ADAL" clId="{C74B7B8A-2526-4D54-9A33-4E9FA72C166D}" dt="2026-09-02T15:43:26.600" v="2" actId="14100"/>
        <pc:sldMkLst>
          <pc:docMk/>
          <pc:sldMk cId="0" sldId="266"/>
        </pc:sldMkLst>
        <pc:graphicFrameChg chg="mod modGraphic">
          <ac:chgData name="Selma Hassan" userId="b259fdb3-61fa-4054-8ac4-8dff745a244d" providerId="ADAL" clId="{C74B7B8A-2526-4D54-9A33-4E9FA72C166D}" dt="2026-09-02T15:43:26.600" v="2" actId="14100"/>
          <ac:graphicFrameMkLst>
            <pc:docMk/>
            <pc:sldMk cId="0" sldId="266"/>
            <ac:graphicFrameMk id="3" creationId="{3AECB932-0587-65EE-C05A-4F6C344ADBB4}"/>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13ad4708679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13ad4708679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a:extLst>
            <a:ext uri="{FF2B5EF4-FFF2-40B4-BE49-F238E27FC236}">
              <a16:creationId xmlns:a16="http://schemas.microsoft.com/office/drawing/2014/main" id="{341D4568-EC77-572D-8BE9-BCC671431EC6}"/>
            </a:ext>
          </a:extLst>
        </p:cNvPr>
        <p:cNvGrpSpPr/>
        <p:nvPr/>
      </p:nvGrpSpPr>
      <p:grpSpPr>
        <a:xfrm>
          <a:off x="0" y="0"/>
          <a:ext cx="0" cy="0"/>
          <a:chOff x="0" y="0"/>
          <a:chExt cx="0" cy="0"/>
        </a:xfrm>
      </p:grpSpPr>
      <p:sp>
        <p:nvSpPr>
          <p:cNvPr id="177" name="Google Shape;177;p10:notes">
            <a:extLst>
              <a:ext uri="{FF2B5EF4-FFF2-40B4-BE49-F238E27FC236}">
                <a16:creationId xmlns:a16="http://schemas.microsoft.com/office/drawing/2014/main" id="{E6AF468C-A7EB-A71C-EB46-92CF631FA86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0:notes">
            <a:extLst>
              <a:ext uri="{FF2B5EF4-FFF2-40B4-BE49-F238E27FC236}">
                <a16:creationId xmlns:a16="http://schemas.microsoft.com/office/drawing/2014/main" id="{5787954F-6305-1127-99C5-A5FB88BD03E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364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a:extLst>
            <a:ext uri="{FF2B5EF4-FFF2-40B4-BE49-F238E27FC236}">
              <a16:creationId xmlns:a16="http://schemas.microsoft.com/office/drawing/2014/main" id="{2E81869E-111E-249A-008A-EE25D40CAEBE}"/>
            </a:ext>
          </a:extLst>
        </p:cNvPr>
        <p:cNvGrpSpPr/>
        <p:nvPr/>
      </p:nvGrpSpPr>
      <p:grpSpPr>
        <a:xfrm>
          <a:off x="0" y="0"/>
          <a:ext cx="0" cy="0"/>
          <a:chOff x="0" y="0"/>
          <a:chExt cx="0" cy="0"/>
        </a:xfrm>
      </p:grpSpPr>
      <p:sp>
        <p:nvSpPr>
          <p:cNvPr id="177" name="Google Shape;177;p10:notes">
            <a:extLst>
              <a:ext uri="{FF2B5EF4-FFF2-40B4-BE49-F238E27FC236}">
                <a16:creationId xmlns:a16="http://schemas.microsoft.com/office/drawing/2014/main" id="{1B1C4BC9-A92D-9B92-6E6B-D2F49D8E689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0:notes">
            <a:extLst>
              <a:ext uri="{FF2B5EF4-FFF2-40B4-BE49-F238E27FC236}">
                <a16:creationId xmlns:a16="http://schemas.microsoft.com/office/drawing/2014/main" id="{5BA071BE-CABB-87B1-CA9E-83666A5061E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035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3ad4708679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13ad4708679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6" name="Google Shape;23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6"/>
          <p:cNvSpPr>
            <a:spLocks noGrp="1"/>
          </p:cNvSpPr>
          <p:nvPr>
            <p:ph type="pic" idx="2"/>
          </p:nvPr>
        </p:nvSpPr>
        <p:spPr>
          <a:xfrm>
            <a:off x="5183188" y="987425"/>
            <a:ext cx="6172200" cy="4873625"/>
          </a:xfrm>
          <a:prstGeom prst="rect">
            <a:avLst/>
          </a:prstGeom>
          <a:noFill/>
          <a:ln>
            <a:noFill/>
          </a:ln>
        </p:spPr>
      </p:sp>
      <p:sp>
        <p:nvSpPr>
          <p:cNvPr id="64" name="Google Shape;64;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3.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0" y="-34342"/>
            <a:ext cx="12192000" cy="5635487"/>
          </a:xfrm>
          <a:prstGeom prst="rect">
            <a:avLst/>
          </a:prstGeom>
          <a:solidFill>
            <a:srgbClr val="454A98"/>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5" name="Google Shape;85;p1"/>
          <p:cNvSpPr txBox="1"/>
          <p:nvPr/>
        </p:nvSpPr>
        <p:spPr>
          <a:xfrm>
            <a:off x="2634298" y="1464556"/>
            <a:ext cx="9144000" cy="2637692"/>
          </a:xfrm>
          <a:prstGeom prst="rect">
            <a:avLst/>
          </a:prstGeom>
          <a:noFill/>
          <a:ln>
            <a:noFill/>
          </a:ln>
        </p:spPr>
        <p:txBody>
          <a:bodyPr spcFirstLastPara="1" wrap="square" lIns="91425" tIns="45700" rIns="91425" bIns="45700" anchor="b" anchorCtr="0">
            <a:noAutofit/>
          </a:bodyPr>
          <a:lstStyle/>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a:solidFill>
                  <a:srgbClr val="FF0000"/>
                </a:solidFill>
                <a:latin typeface="Overlock"/>
                <a:ea typeface="Overlock"/>
                <a:cs typeface="Overlock"/>
                <a:sym typeface="Overlock"/>
              </a:rPr>
              <a:t>Welcome to</a:t>
            </a:r>
            <a:br>
              <a:rPr lang="en-GB" sz="6000" b="0" i="0" u="none" strike="noStrike" cap="none">
                <a:solidFill>
                  <a:srgbClr val="FF0000"/>
                </a:solidFill>
                <a:latin typeface="Overlock"/>
                <a:ea typeface="Overlock"/>
                <a:cs typeface="Overlock"/>
                <a:sym typeface="Overlock"/>
              </a:rPr>
            </a:br>
            <a:r>
              <a:rPr lang="en-GB" sz="6000">
                <a:solidFill>
                  <a:srgbClr val="FF0000"/>
                </a:solidFill>
                <a:latin typeface="Overlock"/>
                <a:ea typeface="Overlock"/>
                <a:cs typeface="Overlock"/>
                <a:sym typeface="Overlock"/>
              </a:rPr>
              <a:t>Woodpecker</a:t>
            </a:r>
            <a:r>
              <a:rPr lang="en-GB" sz="6000" b="0" i="0" u="none" strike="noStrike" cap="none">
                <a:solidFill>
                  <a:srgbClr val="FF0000"/>
                </a:solidFill>
                <a:latin typeface="Overlock"/>
                <a:ea typeface="Overlock"/>
                <a:cs typeface="Overlock"/>
                <a:sym typeface="Overlock"/>
              </a:rPr>
              <a:t> Nursery</a:t>
            </a:r>
            <a:endParaRPr/>
          </a:p>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a:solidFill>
                  <a:srgbClr val="FF0000"/>
                </a:solidFill>
                <a:latin typeface="Overlock"/>
                <a:ea typeface="Overlock"/>
                <a:cs typeface="Overlock"/>
                <a:sym typeface="Overlock"/>
              </a:rPr>
              <a:t>2026</a:t>
            </a:r>
            <a:r>
              <a:rPr lang="en-GB" sz="6000">
                <a:solidFill>
                  <a:srgbClr val="FF0000"/>
                </a:solidFill>
                <a:latin typeface="Overlock"/>
                <a:ea typeface="Overlock"/>
                <a:cs typeface="Overlock"/>
                <a:sym typeface="Overlock"/>
              </a:rPr>
              <a:t>/2027</a:t>
            </a:r>
            <a:endParaRPr sz="6000" b="0" i="0" u="none" strike="noStrike" cap="none">
              <a:solidFill>
                <a:schemeClr val="lt1"/>
              </a:solidFill>
              <a:latin typeface="Calibri"/>
              <a:ea typeface="Calibri"/>
              <a:cs typeface="Calibri"/>
              <a:sym typeface="Calibri"/>
            </a:endParaRPr>
          </a:p>
        </p:txBody>
      </p:sp>
      <p:sp>
        <p:nvSpPr>
          <p:cNvPr id="87" name="Google Shape;87;p1"/>
          <p:cNvSpPr/>
          <p:nvPr/>
        </p:nvSpPr>
        <p:spPr>
          <a:xfrm rot="-1042383">
            <a:off x="917775" y="2249071"/>
            <a:ext cx="2625535" cy="2625535"/>
          </a:xfrm>
          <a:prstGeom prst="star5">
            <a:avLst>
              <a:gd name="adj" fmla="val 19098"/>
              <a:gd name="hf" fmla="val 105146"/>
              <a:gd name="vf" fmla="val 110557"/>
            </a:avLst>
          </a:prstGeom>
          <a:noFill/>
          <a:ln w="381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p:nvPr/>
        </p:nvSpPr>
        <p:spPr>
          <a:xfrm rot="1213509">
            <a:off x="879280" y="2389295"/>
            <a:ext cx="700139" cy="700139"/>
          </a:xfrm>
          <a:prstGeom prst="star5">
            <a:avLst>
              <a:gd name="adj" fmla="val 19098"/>
              <a:gd name="hf" fmla="val 105146"/>
              <a:gd name="vf" fmla="val 110557"/>
            </a:avLst>
          </a:prstGeom>
          <a:noFill/>
          <a:ln w="762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9" name="Google Shape;89;p1"/>
          <p:cNvSpPr/>
          <p:nvPr/>
        </p:nvSpPr>
        <p:spPr>
          <a:xfrm rot="-1066174">
            <a:off x="3662202" y="3598717"/>
            <a:ext cx="923680" cy="923680"/>
          </a:xfrm>
          <a:prstGeom prst="star5">
            <a:avLst>
              <a:gd name="adj" fmla="val 19098"/>
              <a:gd name="hf" fmla="val 105146"/>
              <a:gd name="vf" fmla="val 110557"/>
            </a:avLst>
          </a:prstGeom>
          <a:noFill/>
          <a:ln w="127000" cap="flat" cmpd="sng">
            <a:solidFill>
              <a:schemeClr val="lt1">
                <a:alpha val="4705"/>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DB39A5CA-7D8F-907B-E563-F5AF3AAB8896}"/>
              </a:ext>
            </a:extLst>
          </p:cNvPr>
          <p:cNvPicPr>
            <a:picLocks noChangeAspect="1"/>
          </p:cNvPicPr>
          <p:nvPr/>
        </p:nvPicPr>
        <p:blipFill>
          <a:blip r:embed="rId3"/>
          <a:stretch>
            <a:fillRect/>
          </a:stretch>
        </p:blipFill>
        <p:spPr>
          <a:xfrm>
            <a:off x="9043898" y="6082346"/>
            <a:ext cx="2481287" cy="53649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smtClean="0"/>
              <a:t>2</a:t>
            </a:fld>
            <a:endParaRPr lang="en-GB"/>
          </a:p>
        </p:txBody>
      </p:sp>
      <p:sp>
        <p:nvSpPr>
          <p:cNvPr id="96" name="Google Shape;96;p2"/>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smtClean="0">
                <a:solidFill>
                  <a:schemeClr val="lt1"/>
                </a:solidFill>
                <a:latin typeface="Calibri"/>
                <a:ea typeface="Calibri"/>
                <a:cs typeface="Calibri"/>
                <a:sym typeface="Calibri"/>
              </a:rPr>
              <a:t>2</a:t>
            </a:fld>
            <a:endParaRPr lang="en-GB" sz="1100" b="1" i="0" u="none" strike="noStrike" cap="none">
              <a:solidFill>
                <a:schemeClr val="lt1"/>
              </a:solidFill>
              <a:latin typeface="Calibri"/>
              <a:ea typeface="Calibri"/>
              <a:cs typeface="Calibri"/>
              <a:sym typeface="Calibri"/>
            </a:endParaRPr>
          </a:p>
        </p:txBody>
      </p:sp>
      <p:sp>
        <p:nvSpPr>
          <p:cNvPr id="98" name="Google Shape;98;p2"/>
          <p:cNvSpPr txBox="1"/>
          <p:nvPr/>
        </p:nvSpPr>
        <p:spPr>
          <a:xfrm>
            <a:off x="601175" y="556069"/>
            <a:ext cx="8243887" cy="94138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400"/>
              <a:buFont typeface="Calibri"/>
              <a:buNone/>
            </a:pPr>
            <a:r>
              <a:rPr lang="en-GB" sz="4400" b="1" i="0" u="none" strike="noStrike" cap="none">
                <a:solidFill>
                  <a:srgbClr val="31538F"/>
                </a:solidFill>
                <a:latin typeface="Comfortaa"/>
                <a:ea typeface="Comfortaa"/>
                <a:cs typeface="Comfortaa"/>
                <a:sym typeface="Comfortaa"/>
              </a:rPr>
              <a:t>Aims of this session:</a:t>
            </a:r>
            <a:endParaRPr lang="en-GB" sz="6000" b="1" i="0" u="none" strike="noStrike" cap="none">
              <a:solidFill>
                <a:srgbClr val="31538F"/>
              </a:solidFill>
              <a:latin typeface="Comfortaa"/>
              <a:ea typeface="Comfortaa"/>
              <a:cs typeface="Comfortaa"/>
              <a:sym typeface="Comfortaa"/>
            </a:endParaRPr>
          </a:p>
        </p:txBody>
      </p:sp>
      <p:sp>
        <p:nvSpPr>
          <p:cNvPr id="99" name="Google Shape;99;p2"/>
          <p:cNvSpPr txBox="1"/>
          <p:nvPr/>
        </p:nvSpPr>
        <p:spPr>
          <a:xfrm>
            <a:off x="457199" y="1900237"/>
            <a:ext cx="11527972" cy="4456113"/>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000000"/>
              </a:buClr>
              <a:buSzPts val="2800"/>
              <a:buFont typeface="Noto Sans Symbols"/>
              <a:buChar char="❖"/>
            </a:pPr>
            <a:r>
              <a:rPr lang="en-GB" sz="2800" b="0" i="0" u="none" strike="noStrike" cap="none">
                <a:solidFill>
                  <a:srgbClr val="000000"/>
                </a:solidFill>
                <a:latin typeface="Calibri"/>
                <a:ea typeface="Calibri"/>
                <a:cs typeface="Calibri"/>
                <a:sym typeface="Calibri"/>
              </a:rPr>
              <a:t> 	</a:t>
            </a:r>
            <a:r>
              <a:rPr lang="en-GB" sz="2800" i="0" u="none" strike="noStrike" cap="none">
                <a:solidFill>
                  <a:srgbClr val="000000"/>
                </a:solidFill>
                <a:latin typeface="Comfortaa"/>
                <a:ea typeface="Comfortaa"/>
                <a:cs typeface="Comfortaa"/>
                <a:sym typeface="Comfortaa"/>
              </a:rPr>
              <a:t>Meet the team</a:t>
            </a:r>
            <a:endParaRPr lang="en-GB">
              <a:latin typeface="Comfortaa"/>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2800" i="0" u="none" strike="noStrike" cap="none">
                <a:solidFill>
                  <a:srgbClr val="000000"/>
                </a:solidFill>
                <a:latin typeface="Comfortaa"/>
                <a:ea typeface="Comfortaa"/>
                <a:cs typeface="Comfortaa"/>
                <a:sym typeface="Comfortaa"/>
              </a:rPr>
              <a:t> 	Explain the induction process</a:t>
            </a:r>
            <a:endParaRPr lang="en-GB">
              <a:latin typeface="Comfortaa"/>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2800" i="0" u="none" strike="noStrike" cap="none">
                <a:solidFill>
                  <a:srgbClr val="000000"/>
                </a:solidFill>
                <a:latin typeface="Comfortaa"/>
                <a:ea typeface="Comfortaa"/>
                <a:cs typeface="Comfortaa"/>
                <a:sym typeface="Comfortaa"/>
              </a:rPr>
              <a:t>	Explain how best to prepare your child for Nursery </a:t>
            </a:r>
            <a:endParaRPr lang="en-GB">
              <a:latin typeface="Comfortaa"/>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2800" i="0" u="none" strike="noStrike" cap="none">
                <a:solidFill>
                  <a:srgbClr val="000000"/>
                </a:solidFill>
                <a:latin typeface="Comfortaa"/>
                <a:ea typeface="Comfortaa"/>
                <a:cs typeface="Comfortaa"/>
                <a:sym typeface="Comfortaa"/>
              </a:rPr>
              <a:t> 	Explain what to expect when children start </a:t>
            </a:r>
            <a:endParaRPr lang="en-GB">
              <a:latin typeface="Comfortaa"/>
              <a:ea typeface="Comfortaa"/>
              <a:cs typeface="Comfortaa"/>
              <a:sym typeface="Comfortaa"/>
            </a:endParaRPr>
          </a:p>
          <a:p>
            <a:pPr marL="228600" marR="0" lvl="0" indent="-228600" algn="l" rtl="0">
              <a:lnSpc>
                <a:spcPct val="90000"/>
              </a:lnSpc>
              <a:spcBef>
                <a:spcPts val="1000"/>
              </a:spcBef>
              <a:spcAft>
                <a:spcPts val="0"/>
              </a:spcAft>
              <a:buClr>
                <a:srgbClr val="000000"/>
              </a:buClr>
              <a:buSzPts val="2800"/>
              <a:buFont typeface="Comfortaa"/>
              <a:buChar char="❖"/>
            </a:pPr>
            <a:r>
              <a:rPr lang="en-GB" sz="2800" i="0" u="none" strike="noStrike" cap="none">
                <a:solidFill>
                  <a:srgbClr val="000000"/>
                </a:solidFill>
                <a:latin typeface="Comfortaa"/>
                <a:ea typeface="Comfortaa"/>
                <a:cs typeface="Comfortaa"/>
                <a:sym typeface="Comfortaa"/>
              </a:rPr>
              <a:t> 	Answer questions</a:t>
            </a:r>
          </a:p>
          <a:p>
            <a:pPr marL="228600" marR="0" lvl="0" indent="-50800" algn="l" rtl="0">
              <a:lnSpc>
                <a:spcPct val="90000"/>
              </a:lnSpc>
              <a:spcBef>
                <a:spcPts val="1000"/>
              </a:spcBef>
              <a:spcAft>
                <a:spcPts val="0"/>
              </a:spcAft>
              <a:buClr>
                <a:schemeClr val="dk1"/>
              </a:buClr>
              <a:buSzPts val="2800"/>
              <a:buFont typeface="Noto Sans Symbols"/>
              <a:buNone/>
            </a:pPr>
            <a:endParaRPr lang="en-GB" sz="2800" b="0" i="0" u="none" strike="noStrike" cap="none">
              <a:solidFill>
                <a:schemeClr val="dk1"/>
              </a:solidFill>
              <a:latin typeface="Calibri"/>
              <a:ea typeface="Calibri"/>
              <a:cs typeface="Calibri"/>
              <a:sym typeface="Calibri"/>
            </a:endParaRPr>
          </a:p>
        </p:txBody>
      </p:sp>
      <p:pic>
        <p:nvPicPr>
          <p:cNvPr id="2" name="Google Shape;107;p3" descr="A picture containing icon&#10;&#10;Description automatically generated">
            <a:extLst>
              <a:ext uri="{FF2B5EF4-FFF2-40B4-BE49-F238E27FC236}">
                <a16:creationId xmlns:a16="http://schemas.microsoft.com/office/drawing/2014/main" id="{A78B016A-65C9-4C83-FA08-94DFA2F9C78E}"/>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3"/>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pic>
        <p:nvPicPr>
          <p:cNvPr id="105" name="Google Shape;105;p3" descr="Logo, company name&#10;&#10;Description automatically generated"/>
          <p:cNvPicPr preferRelativeResize="0"/>
          <p:nvPr/>
        </p:nvPicPr>
        <p:blipFill rotWithShape="1">
          <a:blip r:embed="rId3">
            <a:alphaModFix/>
          </a:blip>
          <a:srcRect/>
          <a:stretch/>
        </p:blipFill>
        <p:spPr>
          <a:xfrm>
            <a:off x="105461" y="5323114"/>
            <a:ext cx="2743199" cy="1315724"/>
          </a:xfrm>
          <a:prstGeom prst="rect">
            <a:avLst/>
          </a:prstGeom>
          <a:noFill/>
          <a:ln>
            <a:noFill/>
          </a:ln>
        </p:spPr>
      </p:pic>
      <p:sp>
        <p:nvSpPr>
          <p:cNvPr id="106" name="Google Shape;106;p3"/>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3</a:t>
            </a:fld>
            <a:endParaRPr sz="1100" b="1" i="0" u="none" strike="noStrike" cap="none">
              <a:solidFill>
                <a:schemeClr val="lt1"/>
              </a:solidFill>
              <a:latin typeface="Calibri"/>
              <a:ea typeface="Calibri"/>
              <a:cs typeface="Calibri"/>
              <a:sym typeface="Calibri"/>
            </a:endParaRPr>
          </a:p>
        </p:txBody>
      </p:sp>
      <p:pic>
        <p:nvPicPr>
          <p:cNvPr id="107" name="Google Shape;107;p3" descr="A picture containing icon&#10;&#10;Description automatically generated"/>
          <p:cNvPicPr preferRelativeResize="0"/>
          <p:nvPr/>
        </p:nvPicPr>
        <p:blipFill rotWithShape="1">
          <a:blip r:embed="rId4">
            <a:alphaModFix/>
          </a:blip>
          <a:srcRect/>
          <a:stretch/>
        </p:blipFill>
        <p:spPr>
          <a:xfrm>
            <a:off x="9291081" y="255014"/>
            <a:ext cx="2479072" cy="540085"/>
          </a:xfrm>
          <a:prstGeom prst="rect">
            <a:avLst/>
          </a:prstGeom>
          <a:noFill/>
          <a:ln>
            <a:noFill/>
          </a:ln>
        </p:spPr>
      </p:pic>
      <p:sp>
        <p:nvSpPr>
          <p:cNvPr id="108" name="Google Shape;108;p3"/>
          <p:cNvSpPr txBox="1"/>
          <p:nvPr/>
        </p:nvSpPr>
        <p:spPr>
          <a:xfrm>
            <a:off x="209796" y="219162"/>
            <a:ext cx="5592290" cy="9333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7030A0"/>
              </a:buClr>
              <a:buSzPts val="4800"/>
              <a:buFont typeface="Overlock"/>
              <a:buNone/>
            </a:pPr>
            <a:r>
              <a:rPr lang="en-GB" sz="4800" b="1">
                <a:solidFill>
                  <a:srgbClr val="7030A0"/>
                </a:solidFill>
                <a:latin typeface="Comfortaa"/>
                <a:ea typeface="Comfortaa"/>
                <a:cs typeface="Comfortaa"/>
                <a:sym typeface="Comfortaa"/>
              </a:rPr>
              <a:t>Meet the team…</a:t>
            </a:r>
            <a:endParaRPr sz="4800" b="1" i="0" u="none" strike="noStrike" cap="none">
              <a:solidFill>
                <a:srgbClr val="7030A0"/>
              </a:solidFill>
              <a:latin typeface="Comfortaa"/>
              <a:ea typeface="Comfortaa"/>
              <a:cs typeface="Comfortaa"/>
              <a:sym typeface="Comfortaa"/>
            </a:endParaRPr>
          </a:p>
        </p:txBody>
      </p:sp>
      <p:sp>
        <p:nvSpPr>
          <p:cNvPr id="109" name="Google Shape;109;p3"/>
          <p:cNvSpPr/>
          <p:nvPr/>
        </p:nvSpPr>
        <p:spPr>
          <a:xfrm>
            <a:off x="105461" y="1870771"/>
            <a:ext cx="7089996" cy="3416279"/>
          </a:xfrm>
          <a:prstGeom prst="rect">
            <a:avLst/>
          </a:prstGeom>
          <a:noFill/>
          <a:ln w="38100">
            <a:solidFill>
              <a:srgbClr val="7030A0"/>
            </a:solidFill>
          </a:ln>
        </p:spPr>
        <p:txBody>
          <a:bodyPr spcFirstLastPara="1" wrap="square" lIns="91425" tIns="45700" rIns="91425" bIns="45700" anchor="t" anchorCtr="0">
            <a:spAutoFit/>
          </a:bodyPr>
          <a:lstStyle/>
          <a:p>
            <a:pPr marL="0" marR="0" lvl="0" indent="0" rtl="0">
              <a:spcBef>
                <a:spcPts val="0"/>
              </a:spcBef>
              <a:spcAft>
                <a:spcPts val="0"/>
              </a:spcAft>
              <a:buNone/>
            </a:pPr>
            <a:r>
              <a:rPr lang="en-GB" sz="2400" b="1" i="0" u="none" strike="noStrike" cap="none">
                <a:solidFill>
                  <a:schemeClr val="dk1"/>
                </a:solidFill>
                <a:latin typeface="Comfortaa"/>
                <a:ea typeface="Comfortaa"/>
                <a:cs typeface="Comfortaa"/>
                <a:sym typeface="Comfortaa"/>
              </a:rPr>
              <a:t>Head Teacher: Nicky Ross</a:t>
            </a:r>
            <a:endParaRPr lang="en-GB" sz="2400" b="1">
              <a:solidFill>
                <a:schemeClr val="dk1"/>
              </a:solidFill>
              <a:latin typeface="Comfortaa"/>
              <a:ea typeface="Comfortaa"/>
              <a:cs typeface="Comfortaa"/>
              <a:sym typeface="Comfortaa"/>
            </a:endParaRPr>
          </a:p>
          <a:p>
            <a:pPr marL="0" marR="0" lvl="0" indent="0" rtl="0">
              <a:spcBef>
                <a:spcPts val="0"/>
              </a:spcBef>
              <a:spcAft>
                <a:spcPts val="0"/>
              </a:spcAft>
              <a:buNone/>
            </a:pPr>
            <a:endParaRPr lang="en-GB" sz="2400" b="1" i="0" u="none" strike="noStrike" cap="none">
              <a:solidFill>
                <a:schemeClr val="dk1"/>
              </a:solidFill>
              <a:latin typeface="Comfortaa"/>
              <a:ea typeface="Comfortaa"/>
              <a:cs typeface="Comfortaa"/>
              <a:sym typeface="Comfortaa"/>
            </a:endParaRPr>
          </a:p>
          <a:p>
            <a:pPr marL="0" marR="0" lvl="0" indent="0" rtl="0">
              <a:spcBef>
                <a:spcPts val="0"/>
              </a:spcBef>
              <a:spcAft>
                <a:spcPts val="0"/>
              </a:spcAft>
              <a:buNone/>
            </a:pPr>
            <a:r>
              <a:rPr lang="en-GB" sz="2400" b="1" i="0" u="none" strike="noStrike" cap="none">
                <a:solidFill>
                  <a:schemeClr val="dk1"/>
                </a:solidFill>
                <a:latin typeface="Comfortaa"/>
                <a:ea typeface="Comfortaa"/>
                <a:cs typeface="Comfortaa"/>
                <a:sym typeface="Comfortaa"/>
              </a:rPr>
              <a:t>Deputy Headteacher/SENCO: </a:t>
            </a:r>
          </a:p>
          <a:p>
            <a:pPr marL="0" marR="0" lvl="0" indent="0" rtl="0">
              <a:spcBef>
                <a:spcPts val="0"/>
              </a:spcBef>
              <a:spcAft>
                <a:spcPts val="0"/>
              </a:spcAft>
              <a:buNone/>
            </a:pPr>
            <a:r>
              <a:rPr lang="en-GB" sz="2400" b="1" i="0" u="none" strike="noStrike" cap="none">
                <a:solidFill>
                  <a:schemeClr val="dk1"/>
                </a:solidFill>
                <a:latin typeface="Comfortaa"/>
                <a:ea typeface="Comfortaa"/>
                <a:cs typeface="Comfortaa"/>
                <a:sym typeface="Comfortaa"/>
              </a:rPr>
              <a:t>Hati Mehmet </a:t>
            </a:r>
          </a:p>
          <a:p>
            <a:pPr marL="0" marR="0" lvl="0" indent="0" rtl="0">
              <a:spcBef>
                <a:spcPts val="0"/>
              </a:spcBef>
              <a:spcAft>
                <a:spcPts val="0"/>
              </a:spcAft>
              <a:buNone/>
            </a:pPr>
            <a:endParaRPr lang="en-GB" sz="2400" b="1" i="0" u="none" strike="noStrike" cap="none">
              <a:solidFill>
                <a:schemeClr val="dk1"/>
              </a:solidFill>
              <a:latin typeface="Comfortaa"/>
              <a:ea typeface="Comfortaa"/>
              <a:cs typeface="Comfortaa"/>
              <a:sym typeface="Comfortaa"/>
            </a:endParaRPr>
          </a:p>
          <a:p>
            <a:pPr marL="0" marR="0" lvl="0" indent="0" rtl="0">
              <a:spcBef>
                <a:spcPts val="0"/>
              </a:spcBef>
              <a:spcAft>
                <a:spcPts val="0"/>
              </a:spcAft>
              <a:buNone/>
            </a:pPr>
            <a:r>
              <a:rPr lang="en-GB" sz="2400" b="1" i="0" u="none" strike="noStrike" cap="none">
                <a:solidFill>
                  <a:schemeClr val="dk1"/>
                </a:solidFill>
                <a:latin typeface="Comfortaa"/>
                <a:ea typeface="Comfortaa"/>
                <a:cs typeface="Comfortaa"/>
                <a:sym typeface="Comfortaa"/>
              </a:rPr>
              <a:t>Associate Assistant Head Teacher: Kayley Putz</a:t>
            </a:r>
            <a:endParaRPr lang="en-GB" sz="2400" b="1">
              <a:solidFill>
                <a:schemeClr val="dk1"/>
              </a:solidFill>
              <a:latin typeface="Comfortaa"/>
              <a:ea typeface="Comfortaa"/>
              <a:cs typeface="Comfortaa"/>
              <a:sym typeface="Comfortaa"/>
            </a:endParaRPr>
          </a:p>
          <a:p>
            <a:pPr marL="0" marR="0" lvl="0" indent="0" rtl="0">
              <a:spcBef>
                <a:spcPts val="0"/>
              </a:spcBef>
              <a:spcAft>
                <a:spcPts val="0"/>
              </a:spcAft>
              <a:buNone/>
            </a:pPr>
            <a:endParaRPr lang="en-GB" sz="2400" b="1" i="0" u="none" strike="noStrike" cap="none">
              <a:solidFill>
                <a:schemeClr val="dk1"/>
              </a:solidFill>
              <a:latin typeface="Comfortaa"/>
              <a:ea typeface="Comfortaa"/>
              <a:cs typeface="Comfortaa"/>
              <a:sym typeface="Comfortaa"/>
            </a:endParaRPr>
          </a:p>
          <a:p>
            <a:pPr marL="0" marR="0" lvl="0" indent="0" rtl="0">
              <a:spcBef>
                <a:spcPts val="0"/>
              </a:spcBef>
              <a:spcAft>
                <a:spcPts val="0"/>
              </a:spcAft>
              <a:buNone/>
            </a:pPr>
            <a:r>
              <a:rPr lang="en-GB" sz="2400" b="1" i="0" u="none" strike="noStrike" cap="none">
                <a:solidFill>
                  <a:schemeClr val="dk1"/>
                </a:solidFill>
                <a:latin typeface="Comfortaa"/>
                <a:ea typeface="Comfortaa"/>
                <a:cs typeface="Comfortaa"/>
                <a:sym typeface="Comfortaa"/>
              </a:rPr>
              <a:t>Nursery </a:t>
            </a:r>
            <a:r>
              <a:rPr lang="en-GB" sz="2400" b="1">
                <a:solidFill>
                  <a:schemeClr val="dk1"/>
                </a:solidFill>
                <a:latin typeface="Comfortaa"/>
                <a:ea typeface="Comfortaa"/>
                <a:cs typeface="Comfortaa"/>
                <a:sym typeface="Comfortaa"/>
              </a:rPr>
              <a:t>Year Group</a:t>
            </a:r>
            <a:r>
              <a:rPr lang="en-GB" sz="2400" b="1" i="0" u="none" strike="noStrike" cap="none">
                <a:solidFill>
                  <a:schemeClr val="dk1"/>
                </a:solidFill>
                <a:latin typeface="Comfortaa"/>
                <a:ea typeface="Comfortaa"/>
                <a:cs typeface="Comfortaa"/>
                <a:sym typeface="Comfortaa"/>
              </a:rPr>
              <a:t> Lead:</a:t>
            </a:r>
            <a:r>
              <a:rPr lang="en-GB" sz="2400" b="1">
                <a:solidFill>
                  <a:schemeClr val="dk1"/>
                </a:solidFill>
                <a:latin typeface="Comfortaa"/>
                <a:ea typeface="Comfortaa"/>
                <a:cs typeface="Comfortaa"/>
                <a:sym typeface="Comfortaa"/>
              </a:rPr>
              <a:t> Selma Hassan</a:t>
            </a:r>
            <a:endParaRPr sz="2400" b="1" i="0" u="none" strike="noStrike" cap="none">
              <a:solidFill>
                <a:schemeClr val="dk1"/>
              </a:solidFill>
              <a:latin typeface="Comfortaa"/>
              <a:ea typeface="Comfortaa"/>
              <a:cs typeface="Comfortaa"/>
              <a:sym typeface="Comfortaa"/>
            </a:endParaRPr>
          </a:p>
        </p:txBody>
      </p:sp>
      <p:sp>
        <p:nvSpPr>
          <p:cNvPr id="110" name="Google Shape;110;p3"/>
          <p:cNvSpPr/>
          <p:nvPr/>
        </p:nvSpPr>
        <p:spPr>
          <a:xfrm>
            <a:off x="7326136" y="1402736"/>
            <a:ext cx="4760403" cy="4006185"/>
          </a:xfrm>
          <a:prstGeom prst="rect">
            <a:avLst/>
          </a:prstGeom>
          <a:noFill/>
          <a:ln w="38100">
            <a:solidFill>
              <a:schemeClr val="accent1">
                <a:lumMod val="75000"/>
              </a:schemeClr>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a:solidFill>
                  <a:srgbClr val="0000CC"/>
                </a:solidFill>
                <a:latin typeface="Comfortaa"/>
                <a:ea typeface="Comfortaa"/>
                <a:cs typeface="Comfortaa"/>
                <a:sym typeface="Comfortaa"/>
              </a:rPr>
              <a:t>Puffins (2-year-old room) Team: </a:t>
            </a:r>
            <a:endParaRPr sz="2800" b="1" i="0" u="none" strike="noStrike" cap="none">
              <a:solidFill>
                <a:srgbClr val="0000CC"/>
              </a:solidFill>
              <a:latin typeface="Comfortaa"/>
              <a:ea typeface="Comfortaa"/>
              <a:cs typeface="Comfortaa"/>
              <a:sym typeface="Comfortaa"/>
            </a:endParaRPr>
          </a:p>
          <a:p>
            <a:pPr marL="0" marR="0" lvl="0" indent="0" algn="ctr" rtl="0">
              <a:spcBef>
                <a:spcPts val="1400"/>
              </a:spcBef>
              <a:spcAft>
                <a:spcPts val="0"/>
              </a:spcAft>
              <a:buNone/>
            </a:pPr>
            <a:r>
              <a:rPr lang="en-GB" sz="2800">
                <a:solidFill>
                  <a:srgbClr val="0000CC"/>
                </a:solidFill>
                <a:latin typeface="Comfortaa"/>
                <a:ea typeface="Comfortaa"/>
                <a:cs typeface="Comfortaa"/>
                <a:sym typeface="Comfortaa"/>
              </a:rPr>
              <a:t>Staff: </a:t>
            </a:r>
          </a:p>
          <a:p>
            <a:pPr marL="0" marR="0" lvl="0" indent="0" algn="ctr" rtl="0">
              <a:spcBef>
                <a:spcPts val="1400"/>
              </a:spcBef>
              <a:spcAft>
                <a:spcPts val="0"/>
              </a:spcAft>
              <a:buNone/>
            </a:pPr>
            <a:r>
              <a:rPr lang="en-GB" sz="2800">
                <a:solidFill>
                  <a:srgbClr val="0000CC"/>
                </a:solidFill>
                <a:latin typeface="Comfortaa"/>
                <a:ea typeface="Comfortaa"/>
                <a:cs typeface="Comfortaa"/>
                <a:sym typeface="Comfortaa"/>
              </a:rPr>
              <a:t>Wahida Rahman</a:t>
            </a:r>
          </a:p>
          <a:p>
            <a:pPr marL="0" marR="0" lvl="0" indent="0" algn="ctr" rtl="0">
              <a:spcBef>
                <a:spcPts val="1400"/>
              </a:spcBef>
              <a:spcAft>
                <a:spcPts val="0"/>
              </a:spcAft>
              <a:buNone/>
            </a:pPr>
            <a:r>
              <a:rPr lang="en-GB" sz="2800">
                <a:solidFill>
                  <a:srgbClr val="0000CC"/>
                </a:solidFill>
                <a:latin typeface="Comfortaa"/>
                <a:ea typeface="Comfortaa"/>
                <a:cs typeface="Comfortaa"/>
                <a:sym typeface="Comfortaa"/>
              </a:rPr>
              <a:t>Sharon Johnson </a:t>
            </a:r>
          </a:p>
          <a:p>
            <a:pPr marL="0" marR="0" lvl="0" indent="0" algn="ctr" rtl="0">
              <a:spcBef>
                <a:spcPts val="1400"/>
              </a:spcBef>
              <a:spcAft>
                <a:spcPts val="0"/>
              </a:spcAft>
              <a:buNone/>
            </a:pPr>
            <a:r>
              <a:rPr lang="en-GB" sz="2800">
                <a:solidFill>
                  <a:srgbClr val="0000CC"/>
                </a:solidFill>
                <a:latin typeface="Comfortaa"/>
                <a:ea typeface="Comfortaa"/>
                <a:cs typeface="Comfortaa"/>
                <a:sym typeface="Comfortaa"/>
              </a:rPr>
              <a:t>Victoria Vaughan </a:t>
            </a:r>
          </a:p>
          <a:p>
            <a:pPr marL="0" marR="0" lvl="0" indent="0" algn="ctr" rtl="0">
              <a:spcBef>
                <a:spcPts val="1400"/>
              </a:spcBef>
              <a:spcAft>
                <a:spcPts val="0"/>
              </a:spcAft>
              <a:buNone/>
            </a:pPr>
            <a:r>
              <a:rPr lang="en-GB" sz="2800">
                <a:solidFill>
                  <a:srgbClr val="0000CC"/>
                </a:solidFill>
                <a:latin typeface="Comfortaa"/>
                <a:ea typeface="Comfortaa"/>
                <a:cs typeface="Comfortaa"/>
                <a:sym typeface="Comfortaa"/>
              </a:rPr>
              <a:t>Bikash Kanti Nath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4"/>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16" name="Google Shape;116;p4"/>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i="0" u="none" strike="noStrike" cap="none">
                <a:solidFill>
                  <a:schemeClr val="lt1"/>
                </a:solidFill>
                <a:latin typeface="Calibri"/>
                <a:ea typeface="Calibri"/>
                <a:cs typeface="Calibri"/>
                <a:sym typeface="Calibri"/>
              </a:rPr>
              <a:t>4</a:t>
            </a:fld>
            <a:endParaRPr sz="1100" b="1" i="0" u="none" strike="noStrike" cap="none">
              <a:solidFill>
                <a:schemeClr val="lt1"/>
              </a:solidFill>
              <a:latin typeface="Calibri"/>
              <a:ea typeface="Calibri"/>
              <a:cs typeface="Calibri"/>
              <a:sym typeface="Calibri"/>
            </a:endParaRPr>
          </a:p>
        </p:txBody>
      </p:sp>
      <p:sp>
        <p:nvSpPr>
          <p:cNvPr id="118" name="Google Shape;118;p4"/>
          <p:cNvSpPr txBox="1"/>
          <p:nvPr/>
        </p:nvSpPr>
        <p:spPr>
          <a:xfrm>
            <a:off x="442913" y="103188"/>
            <a:ext cx="8243887" cy="109378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6000"/>
              <a:buFont typeface="Calibri"/>
              <a:buNone/>
            </a:pPr>
            <a:endParaRPr sz="6000" b="0" i="0" u="none" strike="noStrike" cap="none">
              <a:solidFill>
                <a:srgbClr val="000000"/>
              </a:solidFill>
              <a:latin typeface="Calibri"/>
              <a:ea typeface="Calibri"/>
              <a:cs typeface="Calibri"/>
              <a:sym typeface="Calibri"/>
            </a:endParaRPr>
          </a:p>
        </p:txBody>
      </p:sp>
      <p:sp>
        <p:nvSpPr>
          <p:cNvPr id="119" name="Google Shape;119;p4"/>
          <p:cNvSpPr txBox="1"/>
          <p:nvPr/>
        </p:nvSpPr>
        <p:spPr>
          <a:xfrm>
            <a:off x="1795306" y="1005029"/>
            <a:ext cx="9842360" cy="5416568"/>
          </a:xfrm>
          <a:prstGeom prst="rect">
            <a:avLst/>
          </a:prstGeom>
          <a:noFill/>
          <a:ln>
            <a:noFill/>
          </a:ln>
        </p:spPr>
        <p:txBody>
          <a:bodyPr spcFirstLastPara="1" wrap="square" lIns="91425" tIns="45700" rIns="91425" bIns="45700" anchor="t" anchorCtr="0">
            <a:normAutofit fontScale="25000" lnSpcReduction="20000"/>
          </a:bodyPr>
          <a:lstStyle/>
          <a:p>
            <a:pPr marL="0" marR="0" lvl="0" indent="0" algn="ctr" rtl="0">
              <a:lnSpc>
                <a:spcPct val="90000"/>
              </a:lnSpc>
              <a:spcBef>
                <a:spcPts val="1000"/>
              </a:spcBef>
              <a:spcAft>
                <a:spcPts val="0"/>
              </a:spcAft>
              <a:buClr>
                <a:srgbClr val="FF0000"/>
              </a:buClr>
              <a:buSzPts val="600"/>
              <a:buFont typeface="Arial"/>
              <a:buNone/>
            </a:pPr>
            <a:endParaRPr lang="en-GB" sz="10900">
              <a:latin typeface="Comfortaa"/>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a:latin typeface="Comfortaa"/>
                <a:ea typeface="Comfortaa"/>
                <a:cs typeface="Comfortaa"/>
                <a:sym typeface="Comfortaa"/>
              </a:rPr>
              <a:t>Breakfast Club</a:t>
            </a:r>
          </a:p>
          <a:p>
            <a:pPr marL="0" marR="0" lvl="0" indent="0" algn="ctr" rtl="0">
              <a:lnSpc>
                <a:spcPct val="90000"/>
              </a:lnSpc>
              <a:spcBef>
                <a:spcPts val="1000"/>
              </a:spcBef>
              <a:spcAft>
                <a:spcPts val="0"/>
              </a:spcAft>
              <a:buClr>
                <a:srgbClr val="FF0000"/>
              </a:buClr>
              <a:buSzPts val="600"/>
              <a:buFont typeface="Arial"/>
              <a:buNone/>
            </a:pPr>
            <a:r>
              <a:rPr lang="en-GB" sz="10900">
                <a:solidFill>
                  <a:srgbClr val="FF0000"/>
                </a:solidFill>
                <a:latin typeface="Comfortaa"/>
                <a:ea typeface="Comfortaa"/>
                <a:cs typeface="Comfortaa"/>
                <a:sym typeface="Comfortaa"/>
              </a:rPr>
              <a:t>8:00am-8:30am</a:t>
            </a:r>
          </a:p>
          <a:p>
            <a:pPr marL="0" marR="0" lvl="0" indent="0" algn="ctr" rtl="0">
              <a:lnSpc>
                <a:spcPct val="90000"/>
              </a:lnSpc>
              <a:spcBef>
                <a:spcPts val="1000"/>
              </a:spcBef>
              <a:spcAft>
                <a:spcPts val="0"/>
              </a:spcAft>
              <a:buClr>
                <a:srgbClr val="000000"/>
              </a:buClr>
              <a:buSzPts val="600"/>
              <a:buFont typeface="Arial"/>
              <a:buNone/>
            </a:pPr>
            <a:r>
              <a:rPr lang="en-GB" sz="10900" i="0" u="none" strike="noStrike" cap="none">
                <a:solidFill>
                  <a:srgbClr val="000000"/>
                </a:solidFill>
                <a:latin typeface="Comfortaa"/>
                <a:ea typeface="Comfortaa"/>
                <a:cs typeface="Comfortaa"/>
                <a:sym typeface="Comfortaa"/>
              </a:rPr>
              <a:t>Morning class</a:t>
            </a:r>
            <a:endParaRPr sz="10900">
              <a:solidFill>
                <a:srgbClr val="FF0000"/>
              </a:solidFill>
              <a:latin typeface="Comfortaa"/>
              <a:ea typeface="Comfortaa"/>
              <a:cs typeface="Comfortaa"/>
              <a:sym typeface="Comfortaa"/>
            </a:endParaRPr>
          </a:p>
          <a:p>
            <a:pPr marL="0" marR="0" lvl="0" indent="0" algn="ctr" rtl="0">
              <a:lnSpc>
                <a:spcPct val="90000"/>
              </a:lnSpc>
              <a:spcBef>
                <a:spcPts val="1000"/>
              </a:spcBef>
              <a:spcAft>
                <a:spcPts val="0"/>
              </a:spcAft>
              <a:buClr>
                <a:srgbClr val="000000"/>
              </a:buClr>
              <a:buSzPts val="600"/>
              <a:buFont typeface="Arial"/>
              <a:buNone/>
            </a:pPr>
            <a:r>
              <a:rPr lang="en-GB" sz="10900">
                <a:solidFill>
                  <a:srgbClr val="FF0000"/>
                </a:solidFill>
                <a:latin typeface="Comfortaa"/>
                <a:ea typeface="Comfortaa"/>
                <a:cs typeface="Comfortaa"/>
                <a:sym typeface="Comfortaa"/>
              </a:rPr>
              <a:t>8:30am-11:30am</a:t>
            </a:r>
            <a:endParaRPr sz="10900">
              <a:latin typeface="Comfortaa"/>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a:latin typeface="Comfortaa"/>
                <a:ea typeface="Comfortaa"/>
                <a:cs typeface="Comfortaa"/>
                <a:sym typeface="Comfortaa"/>
              </a:rPr>
              <a:t>Afternoon class</a:t>
            </a:r>
            <a:endParaRPr sz="10900">
              <a:latin typeface="Comfortaa"/>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i="0" u="none" strike="noStrike" cap="none">
                <a:solidFill>
                  <a:srgbClr val="FF0000"/>
                </a:solidFill>
                <a:latin typeface="Comfortaa"/>
                <a:ea typeface="Comfortaa"/>
                <a:cs typeface="Comfortaa"/>
                <a:sym typeface="Comfortaa"/>
              </a:rPr>
              <a:t>12:15pm-3:15pm</a:t>
            </a:r>
          </a:p>
          <a:p>
            <a:pPr marL="0" marR="0" lvl="0" indent="0" algn="ctr" rtl="0">
              <a:lnSpc>
                <a:spcPct val="90000"/>
              </a:lnSpc>
              <a:spcBef>
                <a:spcPts val="1000"/>
              </a:spcBef>
              <a:spcAft>
                <a:spcPts val="0"/>
              </a:spcAft>
              <a:buClr>
                <a:srgbClr val="FF0000"/>
              </a:buClr>
              <a:buSzPts val="600"/>
              <a:buFont typeface="Arial"/>
              <a:buNone/>
            </a:pPr>
            <a:r>
              <a:rPr lang="en-GB" sz="10900">
                <a:latin typeface="Comfortaa"/>
                <a:ea typeface="Comfortaa"/>
                <a:cs typeface="Comfortaa"/>
                <a:sym typeface="Comfortaa"/>
              </a:rPr>
              <a:t>Full time</a:t>
            </a:r>
            <a:endParaRPr sz="10900">
              <a:latin typeface="Comfortaa"/>
              <a:ea typeface="Comfortaa"/>
              <a:cs typeface="Comfortaa"/>
              <a:sym typeface="Comfortaa"/>
            </a:endParaRPr>
          </a:p>
          <a:p>
            <a:pPr marL="0" marR="0" lvl="0" indent="0" algn="ctr" rtl="0">
              <a:lnSpc>
                <a:spcPct val="90000"/>
              </a:lnSpc>
              <a:spcBef>
                <a:spcPts val="1000"/>
              </a:spcBef>
              <a:spcAft>
                <a:spcPts val="0"/>
              </a:spcAft>
              <a:buClr>
                <a:srgbClr val="FF0000"/>
              </a:buClr>
              <a:buSzPts val="600"/>
              <a:buFont typeface="Arial"/>
              <a:buNone/>
            </a:pPr>
            <a:r>
              <a:rPr lang="en-GB" sz="10900" i="0" u="none" strike="noStrike" cap="none">
                <a:solidFill>
                  <a:srgbClr val="FF0000"/>
                </a:solidFill>
                <a:latin typeface="Comfortaa"/>
                <a:ea typeface="Comfortaa"/>
                <a:cs typeface="Comfortaa"/>
                <a:sym typeface="Comfortaa"/>
              </a:rPr>
              <a:t>8:30am-3:15pm </a:t>
            </a:r>
          </a:p>
          <a:p>
            <a:pPr algn="ctr">
              <a:lnSpc>
                <a:spcPct val="90000"/>
              </a:lnSpc>
              <a:spcBef>
                <a:spcPts val="1000"/>
              </a:spcBef>
              <a:buClr>
                <a:srgbClr val="FF0000"/>
              </a:buClr>
              <a:buSzPts val="600"/>
            </a:pPr>
            <a:r>
              <a:rPr lang="en-GB" sz="10900">
                <a:latin typeface="Comfortaa"/>
                <a:ea typeface="Comfortaa"/>
                <a:cs typeface="Comfortaa"/>
                <a:sym typeface="Comfortaa"/>
              </a:rPr>
              <a:t>Wrap Around Care</a:t>
            </a:r>
          </a:p>
          <a:p>
            <a:pPr marL="0" marR="0" lvl="0" indent="0" algn="ctr" rtl="0">
              <a:lnSpc>
                <a:spcPct val="90000"/>
              </a:lnSpc>
              <a:spcBef>
                <a:spcPts val="1000"/>
              </a:spcBef>
              <a:spcAft>
                <a:spcPts val="0"/>
              </a:spcAft>
              <a:buClr>
                <a:srgbClr val="FF0000"/>
              </a:buClr>
              <a:buSzPts val="600"/>
              <a:buFont typeface="Arial"/>
              <a:buNone/>
            </a:pPr>
            <a:r>
              <a:rPr lang="en-GB" sz="10900">
                <a:solidFill>
                  <a:srgbClr val="FF0000"/>
                </a:solidFill>
                <a:latin typeface="Comfortaa"/>
                <a:ea typeface="Comfortaa"/>
                <a:cs typeface="Comfortaa"/>
                <a:sym typeface="Comfortaa"/>
              </a:rPr>
              <a:t>3:30pm-6:15pm</a:t>
            </a:r>
            <a:endParaRPr sz="10900">
              <a:latin typeface="Comfortaa"/>
              <a:ea typeface="Comfortaa"/>
              <a:cs typeface="Comfortaa"/>
              <a:sym typeface="Comfortaa"/>
            </a:endParaRPr>
          </a:p>
          <a:p>
            <a:pPr marL="457200" marR="0" lvl="0" indent="0" algn="ctr" rtl="0">
              <a:lnSpc>
                <a:spcPct val="90000"/>
              </a:lnSpc>
              <a:spcBef>
                <a:spcPts val="1000"/>
              </a:spcBef>
              <a:spcAft>
                <a:spcPts val="0"/>
              </a:spcAft>
              <a:buNone/>
            </a:pPr>
            <a:endParaRPr sz="2400" b="0" i="0" u="none" strike="noStrike" cap="none">
              <a:solidFill>
                <a:srgbClr val="000000"/>
              </a:solidFill>
              <a:latin typeface="Overlock"/>
              <a:ea typeface="Overlock"/>
              <a:cs typeface="Overlock"/>
              <a:sym typeface="Overlock"/>
            </a:endParaRPr>
          </a:p>
          <a:p>
            <a:pPr marL="0" marR="0" lvl="0" indent="0" algn="ctr" rtl="0">
              <a:lnSpc>
                <a:spcPct val="90000"/>
              </a:lnSpc>
              <a:spcBef>
                <a:spcPts val="1000"/>
              </a:spcBef>
              <a:spcAft>
                <a:spcPts val="0"/>
              </a:spcAft>
              <a:buClr>
                <a:schemeClr val="dk1"/>
              </a:buClr>
              <a:buSzPct val="100000"/>
              <a:buFont typeface="Arial"/>
              <a:buNone/>
            </a:pPr>
            <a:endParaRPr sz="4400" b="0" i="0" u="none" strike="noStrike" cap="none">
              <a:solidFill>
                <a:srgbClr val="000000"/>
              </a:solidFill>
              <a:latin typeface="Overlock"/>
              <a:ea typeface="Overlock"/>
              <a:cs typeface="Overlock"/>
              <a:sym typeface="Overlock"/>
            </a:endParaRPr>
          </a:p>
        </p:txBody>
      </p:sp>
      <p:pic>
        <p:nvPicPr>
          <p:cNvPr id="120" name="Google Shape;120;p4"/>
          <p:cNvPicPr preferRelativeResize="0"/>
          <p:nvPr/>
        </p:nvPicPr>
        <p:blipFill rotWithShape="1">
          <a:blip r:embed="rId3">
            <a:alphaModFix/>
          </a:blip>
          <a:srcRect/>
          <a:stretch/>
        </p:blipFill>
        <p:spPr>
          <a:xfrm>
            <a:off x="1012371" y="1852814"/>
            <a:ext cx="2836590" cy="3152372"/>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B22A2BC6-3353-5E8B-12CD-9787BA6AD135}"/>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
        <p:nvSpPr>
          <p:cNvPr id="4" name="Google Shape;98;p2">
            <a:extLst>
              <a:ext uri="{FF2B5EF4-FFF2-40B4-BE49-F238E27FC236}">
                <a16:creationId xmlns:a16="http://schemas.microsoft.com/office/drawing/2014/main" id="{513602C5-82F6-682D-FD92-D4B90D997558}"/>
              </a:ext>
            </a:extLst>
          </p:cNvPr>
          <p:cNvSpPr txBox="1"/>
          <p:nvPr/>
        </p:nvSpPr>
        <p:spPr>
          <a:xfrm>
            <a:off x="421847" y="245030"/>
            <a:ext cx="3840196" cy="941388"/>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400"/>
              <a:buFont typeface="Calibri"/>
              <a:buNone/>
            </a:pPr>
            <a:r>
              <a:rPr lang="en-GB" sz="4400" b="1" i="0" u="none" strike="noStrike" cap="none">
                <a:solidFill>
                  <a:srgbClr val="31538F"/>
                </a:solidFill>
                <a:latin typeface="Comfortaa"/>
                <a:ea typeface="Comfortaa"/>
                <a:cs typeface="Comfortaa"/>
                <a:sym typeface="Comfortaa"/>
              </a:rPr>
              <a:t>Timetable  </a:t>
            </a:r>
            <a:endParaRPr lang="en-GB" sz="6000" b="1" i="0" u="none" strike="noStrike" cap="none">
              <a:solidFill>
                <a:srgbClr val="31538F"/>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0E383-01AE-F697-9980-C818E7F79389}"/>
              </a:ext>
            </a:extLst>
          </p:cNvPr>
          <p:cNvSpPr>
            <a:spLocks noGrp="1"/>
          </p:cNvSpPr>
          <p:nvPr>
            <p:ph type="title"/>
          </p:nvPr>
        </p:nvSpPr>
        <p:spPr/>
        <p:txBody>
          <a:bodyPr>
            <a:normAutofit/>
          </a:bodyPr>
          <a:lstStyle/>
          <a:p>
            <a:r>
              <a:rPr lang="en-GB">
                <a:solidFill>
                  <a:srgbClr val="002060"/>
                </a:solidFill>
              </a:rPr>
              <a:t>Settling in… </a:t>
            </a:r>
            <a:endParaRPr lang="en-GB" b="1">
              <a:solidFill>
                <a:srgbClr val="002060"/>
              </a:solidFill>
            </a:endParaRPr>
          </a:p>
        </p:txBody>
      </p:sp>
      <p:pic>
        <p:nvPicPr>
          <p:cNvPr id="4" name="Google Shape;107;p3" descr="A picture containing icon&#10;&#10;Description automatically generated">
            <a:extLst>
              <a:ext uri="{FF2B5EF4-FFF2-40B4-BE49-F238E27FC236}">
                <a16:creationId xmlns:a16="http://schemas.microsoft.com/office/drawing/2014/main" id="{92BDD6EC-89CA-DFB1-CFB3-BB9206D56242}"/>
              </a:ext>
            </a:extLst>
          </p:cNvPr>
          <p:cNvPicPr preferRelativeResize="0"/>
          <p:nvPr/>
        </p:nvPicPr>
        <p:blipFill rotWithShape="1">
          <a:blip r:embed="rId2">
            <a:alphaModFix/>
          </a:blip>
          <a:srcRect/>
          <a:stretch/>
        </p:blipFill>
        <p:spPr>
          <a:xfrm>
            <a:off x="9291081" y="255014"/>
            <a:ext cx="2479072" cy="540085"/>
          </a:xfrm>
          <a:prstGeom prst="rect">
            <a:avLst/>
          </a:prstGeom>
          <a:noFill/>
          <a:ln>
            <a:noFill/>
          </a:ln>
        </p:spPr>
      </p:pic>
      <p:sp>
        <p:nvSpPr>
          <p:cNvPr id="6" name="Text Placeholder 5">
            <a:extLst>
              <a:ext uri="{FF2B5EF4-FFF2-40B4-BE49-F238E27FC236}">
                <a16:creationId xmlns:a16="http://schemas.microsoft.com/office/drawing/2014/main" id="{F55C5135-A082-5423-C8E8-0C1B527A0BA3}"/>
              </a:ext>
            </a:extLst>
          </p:cNvPr>
          <p:cNvSpPr>
            <a:spLocks noGrp="1"/>
          </p:cNvSpPr>
          <p:nvPr>
            <p:ph type="body" idx="1"/>
          </p:nvPr>
        </p:nvSpPr>
        <p:spPr/>
        <p:txBody>
          <a:bodyPr/>
          <a:lstStyle/>
          <a:p>
            <a:pPr marL="0" lvl="0" indent="0">
              <a:spcBef>
                <a:spcPts val="0"/>
              </a:spcBef>
              <a:buClr>
                <a:srgbClr val="0000CC"/>
              </a:buClr>
              <a:buSzPts val="3000"/>
              <a:buNone/>
            </a:pPr>
            <a:r>
              <a:rPr lang="en-GB">
                <a:latin typeface="Overlock"/>
                <a:ea typeface="Overlock"/>
                <a:cs typeface="Overlock"/>
                <a:sym typeface="Overlock"/>
              </a:rPr>
              <a:t>Your child may have had a previous experience of nursery or playgroups, but starting in a new environment and leaving their main carer might be unsettling (separation anxiety, tears, clinginess).</a:t>
            </a:r>
            <a:endParaRPr lang="en-GB" sz="1200">
              <a:latin typeface="Arial"/>
              <a:ea typeface="Arial"/>
              <a:cs typeface="Arial"/>
              <a:sym typeface="Arial"/>
            </a:endParaRPr>
          </a:p>
          <a:p>
            <a:pPr marL="0" lvl="0" indent="0">
              <a:buClr>
                <a:srgbClr val="0000CC"/>
              </a:buClr>
              <a:buSzPts val="3000"/>
              <a:buNone/>
            </a:pPr>
            <a:r>
              <a:rPr lang="en-GB">
                <a:latin typeface="Overlock"/>
                <a:ea typeface="Overlock"/>
                <a:cs typeface="Overlock"/>
                <a:sym typeface="Overlock"/>
              </a:rPr>
              <a:t>-Some children might be more tearful than others which unsettles those around them.</a:t>
            </a:r>
            <a:endParaRPr lang="en-GB" sz="1200">
              <a:latin typeface="Arial"/>
              <a:ea typeface="Arial"/>
              <a:cs typeface="Arial"/>
              <a:sym typeface="Arial"/>
            </a:endParaRPr>
          </a:p>
          <a:p>
            <a:pPr marL="0" lvl="0" indent="0">
              <a:buClr>
                <a:srgbClr val="0000CC"/>
              </a:buClr>
              <a:buSzPts val="3000"/>
              <a:buNone/>
            </a:pPr>
            <a:r>
              <a:rPr lang="en-GB">
                <a:latin typeface="Overlock"/>
                <a:ea typeface="Overlock"/>
                <a:cs typeface="Overlock"/>
                <a:sym typeface="Overlock"/>
              </a:rPr>
              <a:t>-We will encourage you to leave after a while, so that we can settle them in but we will always call you if needed.</a:t>
            </a:r>
            <a:endParaRPr lang="en-GB" sz="1200">
              <a:latin typeface="Arial"/>
              <a:ea typeface="Arial"/>
              <a:cs typeface="Arial"/>
              <a:sym typeface="Arial"/>
            </a:endParaRPr>
          </a:p>
          <a:p>
            <a:endParaRPr lang="en-GB"/>
          </a:p>
        </p:txBody>
      </p:sp>
      <p:pic>
        <p:nvPicPr>
          <p:cNvPr id="8" name="Picture 7">
            <a:extLst>
              <a:ext uri="{FF2B5EF4-FFF2-40B4-BE49-F238E27FC236}">
                <a16:creationId xmlns:a16="http://schemas.microsoft.com/office/drawing/2014/main" id="{A1FF56F3-EDE4-43E2-79D8-3E2601351133}"/>
              </a:ext>
            </a:extLst>
          </p:cNvPr>
          <p:cNvPicPr>
            <a:picLocks noChangeAspect="1"/>
          </p:cNvPicPr>
          <p:nvPr/>
        </p:nvPicPr>
        <p:blipFill>
          <a:blip r:embed="rId3"/>
          <a:stretch>
            <a:fillRect/>
          </a:stretch>
        </p:blipFill>
        <p:spPr>
          <a:xfrm>
            <a:off x="8086978" y="4572000"/>
            <a:ext cx="3826394" cy="2142781"/>
          </a:xfrm>
          <a:prstGeom prst="rect">
            <a:avLst/>
          </a:prstGeom>
        </p:spPr>
      </p:pic>
    </p:spTree>
    <p:extLst>
      <p:ext uri="{BB962C8B-B14F-4D97-AF65-F5344CB8AC3E}">
        <p14:creationId xmlns:p14="http://schemas.microsoft.com/office/powerpoint/2010/main" val="2603153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5"/>
          <p:cNvSpPr txBox="1"/>
          <p:nvPr/>
        </p:nvSpPr>
        <p:spPr>
          <a:xfrm>
            <a:off x="250118" y="255014"/>
            <a:ext cx="8243887" cy="109378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i="0" u="none" strike="noStrike" cap="none">
                <a:solidFill>
                  <a:srgbClr val="31538F"/>
                </a:solidFill>
                <a:latin typeface="Comfortaa"/>
                <a:ea typeface="Comfortaa"/>
                <a:cs typeface="Comfortaa"/>
                <a:sym typeface="Comfortaa"/>
              </a:rPr>
              <a:t>Curriculum</a:t>
            </a:r>
            <a:endParaRPr sz="6000" i="0" u="none" strike="noStrike" cap="none">
              <a:solidFill>
                <a:srgbClr val="31538F"/>
              </a:solidFill>
              <a:latin typeface="Comfortaa"/>
              <a:ea typeface="Comfortaa"/>
              <a:cs typeface="Comfortaa"/>
              <a:sym typeface="Comfortaa"/>
            </a:endParaRPr>
          </a:p>
        </p:txBody>
      </p:sp>
      <p:sp>
        <p:nvSpPr>
          <p:cNvPr id="126" name="Google Shape;126;p5"/>
          <p:cNvSpPr txBox="1"/>
          <p:nvPr/>
        </p:nvSpPr>
        <p:spPr>
          <a:xfrm>
            <a:off x="242047" y="1492624"/>
            <a:ext cx="11722271" cy="4708941"/>
          </a:xfrm>
          <a:prstGeom prst="rect">
            <a:avLst/>
          </a:prstGeom>
          <a:noFill/>
          <a:ln>
            <a:noFill/>
          </a:ln>
        </p:spPr>
        <p:txBody>
          <a:bodyPr spcFirstLastPara="1" wrap="square" lIns="91425" tIns="45700" rIns="91425" bIns="45700" anchor="t" anchorCtr="0">
            <a:spAutoFit/>
          </a:bodyPr>
          <a:lstStyle/>
          <a:p>
            <a:pPr marL="285750" marR="0" lvl="0" indent="-260350" algn="l" rtl="0">
              <a:spcBef>
                <a:spcPts val="0"/>
              </a:spcBef>
              <a:spcAft>
                <a:spcPts val="0"/>
              </a:spcAft>
              <a:buClr>
                <a:schemeClr val="dk1"/>
              </a:buClr>
              <a:buSzPts val="2200"/>
              <a:buFont typeface="Comfortaa"/>
              <a:buChar char="•"/>
            </a:pPr>
            <a:r>
              <a:rPr lang="en-GB" sz="2000" i="0" u="none" strike="noStrike" cap="none">
                <a:solidFill>
                  <a:schemeClr val="dk1"/>
                </a:solidFill>
                <a:latin typeface="Comfortaa"/>
                <a:ea typeface="Comfortaa"/>
                <a:cs typeface="Comfortaa"/>
                <a:sym typeface="Comfortaa"/>
              </a:rPr>
              <a:t>In the Early Years, the curriculum for children under 3 focuses on developing the prime areas: </a:t>
            </a:r>
            <a:endParaRPr sz="2000">
              <a:latin typeface="Comfortaa"/>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000" i="0" u="none" strike="noStrike" cap="none">
                <a:solidFill>
                  <a:schemeClr val="dk1"/>
                </a:solidFill>
                <a:latin typeface="Comfortaa"/>
                <a:ea typeface="Comfortaa"/>
                <a:cs typeface="Comfortaa"/>
                <a:sym typeface="Comfortaa"/>
              </a:rPr>
              <a:t>Personal social emotional development</a:t>
            </a:r>
            <a:endParaRPr sz="2000">
              <a:latin typeface="Comfortaa"/>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000" i="0" u="none" strike="noStrike" cap="none">
                <a:solidFill>
                  <a:schemeClr val="dk1"/>
                </a:solidFill>
                <a:latin typeface="Comfortaa"/>
                <a:ea typeface="Comfortaa"/>
                <a:cs typeface="Comfortaa"/>
                <a:sym typeface="Comfortaa"/>
              </a:rPr>
              <a:t>Communication and language</a:t>
            </a:r>
            <a:endParaRPr sz="2000">
              <a:latin typeface="Comfortaa"/>
              <a:ea typeface="Comfortaa"/>
              <a:cs typeface="Comfortaa"/>
              <a:sym typeface="Comfortaa"/>
            </a:endParaRPr>
          </a:p>
          <a:p>
            <a:pPr marL="1428750" marR="0" lvl="2" indent="-488950" algn="l" rtl="0">
              <a:spcBef>
                <a:spcPts val="0"/>
              </a:spcBef>
              <a:spcAft>
                <a:spcPts val="0"/>
              </a:spcAft>
              <a:buClr>
                <a:schemeClr val="dk1"/>
              </a:buClr>
              <a:buSzPts val="2200"/>
              <a:buFont typeface="Comfortaa"/>
              <a:buChar char="•"/>
            </a:pPr>
            <a:r>
              <a:rPr lang="en-GB" sz="2000" i="0" u="none" strike="noStrike" cap="none">
                <a:solidFill>
                  <a:schemeClr val="dk1"/>
                </a:solidFill>
                <a:latin typeface="Comfortaa"/>
                <a:ea typeface="Comfortaa"/>
                <a:cs typeface="Comfortaa"/>
                <a:sym typeface="Comfortaa"/>
              </a:rPr>
              <a:t>Physical development</a:t>
            </a:r>
            <a:endParaRPr sz="2000">
              <a:latin typeface="Comfortaa"/>
              <a:ea typeface="Comfortaa"/>
              <a:cs typeface="Comfortaa"/>
              <a:sym typeface="Comfortaa"/>
            </a:endParaRPr>
          </a:p>
          <a:p>
            <a:pPr marL="0" marR="0" lvl="0" indent="0" algn="l" rtl="0">
              <a:spcBef>
                <a:spcPts val="0"/>
              </a:spcBef>
              <a:spcAft>
                <a:spcPts val="0"/>
              </a:spcAft>
              <a:buNone/>
            </a:pPr>
            <a:endParaRPr sz="2000">
              <a:solidFill>
                <a:schemeClr val="dk1"/>
              </a:solidFill>
              <a:latin typeface="Comfortaa"/>
              <a:ea typeface="Comfortaa"/>
              <a:cs typeface="Comfortaa"/>
              <a:sym typeface="Comfortaa"/>
            </a:endParaRPr>
          </a:p>
          <a:p>
            <a:pPr marL="285750" marR="0" lvl="0" indent="-260350" algn="l" rtl="0">
              <a:spcBef>
                <a:spcPts val="0"/>
              </a:spcBef>
              <a:spcAft>
                <a:spcPts val="0"/>
              </a:spcAft>
              <a:buClr>
                <a:schemeClr val="dk1"/>
              </a:buClr>
              <a:buSzPts val="2200"/>
              <a:buFont typeface="Comfortaa"/>
              <a:buChar char="•"/>
            </a:pPr>
            <a:r>
              <a:rPr lang="en-GB" sz="2000">
                <a:solidFill>
                  <a:schemeClr val="dk1"/>
                </a:solidFill>
                <a:latin typeface="Comfortaa"/>
                <a:ea typeface="Comfortaa"/>
                <a:cs typeface="Comfortaa"/>
                <a:sym typeface="Comfortaa"/>
              </a:rPr>
              <a:t>One indoor and one outdoor focus activity will be </a:t>
            </a:r>
            <a:endParaRPr sz="2000">
              <a:latin typeface="Comfortaa"/>
              <a:ea typeface="Comfortaa"/>
              <a:cs typeface="Comfortaa"/>
              <a:sym typeface="Comfortaa"/>
            </a:endParaRPr>
          </a:p>
          <a:p>
            <a:pPr marL="0" marR="0" lvl="0" indent="0" algn="l" rtl="0">
              <a:spcBef>
                <a:spcPts val="0"/>
              </a:spcBef>
              <a:spcAft>
                <a:spcPts val="0"/>
              </a:spcAft>
              <a:buNone/>
            </a:pPr>
            <a:r>
              <a:rPr lang="en-GB" sz="2000">
                <a:solidFill>
                  <a:schemeClr val="dk1"/>
                </a:solidFill>
                <a:latin typeface="Comfortaa"/>
                <a:ea typeface="Comfortaa"/>
                <a:cs typeface="Comfortaa"/>
                <a:sym typeface="Comfortaa"/>
              </a:rPr>
              <a:t>    planned for the children to take part in each day.</a:t>
            </a:r>
            <a:endParaRPr sz="2000">
              <a:latin typeface="Comfortaa"/>
              <a:ea typeface="Comfortaa"/>
              <a:cs typeface="Comfortaa"/>
              <a:sym typeface="Comfortaa"/>
            </a:endParaRPr>
          </a:p>
          <a:p>
            <a:pPr marL="285750" marR="0" lvl="0" indent="-120650" algn="l" rtl="0">
              <a:spcBef>
                <a:spcPts val="0"/>
              </a:spcBef>
              <a:spcAft>
                <a:spcPts val="0"/>
              </a:spcAft>
              <a:buClr>
                <a:schemeClr val="dk1"/>
              </a:buClr>
              <a:buSzPts val="2600"/>
              <a:buFont typeface="Arial"/>
              <a:buNone/>
            </a:pPr>
            <a:endParaRPr sz="2000">
              <a:solidFill>
                <a:schemeClr val="dk1"/>
              </a:solidFill>
              <a:latin typeface="Comfortaa"/>
              <a:ea typeface="Comfortaa"/>
              <a:cs typeface="Comfortaa"/>
              <a:sym typeface="Comfortaa"/>
            </a:endParaRPr>
          </a:p>
          <a:p>
            <a:pPr marL="285750" marR="0" lvl="0" indent="-260350" algn="l" rtl="0">
              <a:spcBef>
                <a:spcPts val="0"/>
              </a:spcBef>
              <a:spcAft>
                <a:spcPts val="0"/>
              </a:spcAft>
              <a:buClr>
                <a:schemeClr val="dk1"/>
              </a:buClr>
              <a:buSzPts val="2200"/>
              <a:buFont typeface="Comfortaa"/>
              <a:buChar char="•"/>
            </a:pPr>
            <a:r>
              <a:rPr lang="en-GB" sz="2000">
                <a:solidFill>
                  <a:schemeClr val="dk1"/>
                </a:solidFill>
                <a:latin typeface="Comfortaa"/>
                <a:ea typeface="Comfortaa"/>
                <a:cs typeface="Comfortaa"/>
                <a:sym typeface="Comfortaa"/>
              </a:rPr>
              <a:t>The activities planned will be influenced by the </a:t>
            </a:r>
            <a:endParaRPr sz="2000">
              <a:latin typeface="Comfortaa"/>
              <a:ea typeface="Comfortaa"/>
              <a:cs typeface="Comfortaa"/>
              <a:sym typeface="Comfortaa"/>
            </a:endParaRPr>
          </a:p>
          <a:p>
            <a:pPr marL="0" marR="0" lvl="0" indent="0" algn="l" rtl="0">
              <a:spcBef>
                <a:spcPts val="0"/>
              </a:spcBef>
              <a:spcAft>
                <a:spcPts val="0"/>
              </a:spcAft>
              <a:buNone/>
            </a:pPr>
            <a:r>
              <a:rPr lang="en-GB" sz="2000">
                <a:solidFill>
                  <a:schemeClr val="dk1"/>
                </a:solidFill>
                <a:latin typeface="Comfortaa"/>
                <a:ea typeface="Comfortaa"/>
                <a:cs typeface="Comfortaa"/>
                <a:sym typeface="Comfortaa"/>
              </a:rPr>
              <a:t>    children’s interests and observations made by </a:t>
            </a:r>
            <a:endParaRPr sz="2000">
              <a:latin typeface="Comfortaa"/>
              <a:ea typeface="Comfortaa"/>
              <a:cs typeface="Comfortaa"/>
              <a:sym typeface="Comfortaa"/>
            </a:endParaRPr>
          </a:p>
          <a:p>
            <a:pPr marL="0" marR="0" lvl="0" indent="0" algn="l" rtl="0">
              <a:spcBef>
                <a:spcPts val="0"/>
              </a:spcBef>
              <a:spcAft>
                <a:spcPts val="0"/>
              </a:spcAft>
              <a:buNone/>
            </a:pPr>
            <a:r>
              <a:rPr lang="en-GB" sz="2000">
                <a:solidFill>
                  <a:schemeClr val="dk1"/>
                </a:solidFill>
                <a:latin typeface="Comfortaa"/>
                <a:ea typeface="Comfortaa"/>
                <a:cs typeface="Comfortaa"/>
                <a:sym typeface="Comfortaa"/>
              </a:rPr>
              <a:t>    the practitioners.</a:t>
            </a:r>
          </a:p>
          <a:p>
            <a:pPr marL="0" marR="0" lvl="0" indent="0" algn="l" rtl="0">
              <a:spcBef>
                <a:spcPts val="0"/>
              </a:spcBef>
              <a:spcAft>
                <a:spcPts val="0"/>
              </a:spcAft>
              <a:buNone/>
            </a:pPr>
            <a:endParaRPr lang="en-GB" sz="2000">
              <a:solidFill>
                <a:schemeClr val="dk1"/>
              </a:solidFill>
              <a:latin typeface="Comfortaa"/>
              <a:ea typeface="Comfortaa"/>
              <a:cs typeface="Comfortaa"/>
              <a:sym typeface="Comfortaa"/>
            </a:endParaRPr>
          </a:p>
          <a:p>
            <a:pPr marL="342900" indent="-342900">
              <a:buFont typeface="Arial" panose="020B0604020202020204" pitchFamily="34" charset="0"/>
              <a:buChar char="•"/>
            </a:pPr>
            <a:r>
              <a:rPr lang="en-GB" sz="2000">
                <a:latin typeface="Comfortaa"/>
                <a:ea typeface="Comfortaa"/>
                <a:cs typeface="Comfortaa"/>
                <a:sym typeface="Comfortaa"/>
              </a:rPr>
              <a:t>Children are taught a broad range of knowledge and skills that provide the right foundation for good progress through school and in life. </a:t>
            </a:r>
            <a:endParaRPr lang="en-GB" sz="2000">
              <a:solidFill>
                <a:schemeClr val="dk1"/>
              </a:solidFill>
              <a:latin typeface="Comfortaa"/>
              <a:ea typeface="Comfortaa"/>
              <a:cs typeface="Comfortaa"/>
              <a:sym typeface="Comfortaa"/>
            </a:endParaRPr>
          </a:p>
        </p:txBody>
      </p:sp>
      <p:pic>
        <p:nvPicPr>
          <p:cNvPr id="127" name="Google Shape;127;p5" descr="1FFEB271-28D2-4EC5-8D9C-2DA355A52970"/>
          <p:cNvPicPr preferRelativeResize="0"/>
          <p:nvPr/>
        </p:nvPicPr>
        <p:blipFill rotWithShape="1">
          <a:blip r:embed="rId3">
            <a:alphaModFix/>
          </a:blip>
          <a:srcRect/>
          <a:stretch/>
        </p:blipFill>
        <p:spPr>
          <a:xfrm>
            <a:off x="7861267" y="2228162"/>
            <a:ext cx="3356472" cy="2775627"/>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39D33FB1-674C-3C19-5536-05D86E501534}"/>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4" name="Google Shape;134;g13ad4708679_0_22"/>
          <p:cNvSpPr txBox="1"/>
          <p:nvPr/>
        </p:nvSpPr>
        <p:spPr>
          <a:xfrm>
            <a:off x="477550" y="1409696"/>
            <a:ext cx="10758000" cy="4693562"/>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en-GB" sz="2200">
                <a:latin typeface="Comfortaa"/>
                <a:ea typeface="Comfortaa"/>
                <a:cs typeface="Comfortaa"/>
                <a:sym typeface="Comfortaa"/>
              </a:rPr>
              <a:t>Staff will review the progress of all the children and provide parents and/or carers with a short summary of their child’s development within the prime areas. </a:t>
            </a:r>
          </a:p>
          <a:p>
            <a:pPr marL="0" lvl="0" indent="0" algn="l" rtl="0">
              <a:lnSpc>
                <a:spcPct val="115000"/>
              </a:lnSpc>
              <a:spcBef>
                <a:spcPts val="1200"/>
              </a:spcBef>
              <a:spcAft>
                <a:spcPts val="0"/>
              </a:spcAft>
              <a:buNone/>
            </a:pPr>
            <a:r>
              <a:rPr lang="en-GB" sz="2200">
                <a:latin typeface="Comfortaa"/>
                <a:ea typeface="Comfortaa"/>
                <a:cs typeface="Comfortaa"/>
                <a:sym typeface="Comfortaa"/>
              </a:rPr>
              <a:t>This will include; Communication and Language, Physical Development and Personal, Social and Emotional Development.</a:t>
            </a:r>
          </a:p>
          <a:p>
            <a:pPr marL="0" lvl="0" indent="0" algn="l" rtl="0">
              <a:lnSpc>
                <a:spcPct val="115000"/>
              </a:lnSpc>
              <a:spcBef>
                <a:spcPts val="1200"/>
              </a:spcBef>
              <a:spcAft>
                <a:spcPts val="0"/>
              </a:spcAft>
              <a:buNone/>
            </a:pPr>
            <a:r>
              <a:rPr lang="en-GB" sz="2200">
                <a:latin typeface="Comfortaa"/>
                <a:ea typeface="Comfortaa"/>
                <a:cs typeface="Comfortaa"/>
                <a:sym typeface="Comfortaa"/>
              </a:rPr>
              <a:t>It will take place when the child is aged between 24-36 months. These checks identify the child’s strengths and any areas where progress is less than expected. </a:t>
            </a:r>
          </a:p>
          <a:p>
            <a:pPr marL="0" lvl="0" indent="0" algn="l" rtl="0">
              <a:lnSpc>
                <a:spcPct val="115000"/>
              </a:lnSpc>
              <a:spcBef>
                <a:spcPts val="1200"/>
              </a:spcBef>
              <a:spcAft>
                <a:spcPts val="0"/>
              </a:spcAft>
              <a:buNone/>
            </a:pPr>
            <a:r>
              <a:rPr lang="en-GB" sz="2200">
                <a:latin typeface="Comfortaa"/>
                <a:ea typeface="Comfortaa"/>
                <a:cs typeface="Comfortaa"/>
                <a:sym typeface="Comfortaa"/>
              </a:rPr>
              <a:t>Parents/Carers will receive a copy of this report and can discuss this with staff. </a:t>
            </a:r>
            <a:endParaRPr sz="2200">
              <a:latin typeface="Comfortaa"/>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38CDD929-3E10-1A9B-FD16-96369B965523}"/>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
        <p:nvSpPr>
          <p:cNvPr id="4" name="TextBox 3">
            <a:extLst>
              <a:ext uri="{FF2B5EF4-FFF2-40B4-BE49-F238E27FC236}">
                <a16:creationId xmlns:a16="http://schemas.microsoft.com/office/drawing/2014/main" id="{5FB49A38-FA8D-E747-EF6F-9567AC04B313}"/>
              </a:ext>
            </a:extLst>
          </p:cNvPr>
          <p:cNvSpPr txBox="1"/>
          <p:nvPr/>
        </p:nvSpPr>
        <p:spPr>
          <a:xfrm>
            <a:off x="211984" y="333434"/>
            <a:ext cx="8843881" cy="923330"/>
          </a:xfrm>
          <a:prstGeom prst="rect">
            <a:avLst/>
          </a:prstGeom>
          <a:noFill/>
        </p:spPr>
        <p:txBody>
          <a:bodyPr wrap="square">
            <a:spAutoFit/>
          </a:bodyPr>
          <a:lstStyle/>
          <a:p>
            <a:pPr marL="0" marR="0" lvl="0" indent="0" algn="l" rtl="0">
              <a:lnSpc>
                <a:spcPct val="90000"/>
              </a:lnSpc>
              <a:spcBef>
                <a:spcPts val="0"/>
              </a:spcBef>
              <a:spcAft>
                <a:spcPts val="0"/>
              </a:spcAft>
              <a:buClr>
                <a:srgbClr val="000000"/>
              </a:buClr>
              <a:buSzPts val="6000"/>
              <a:buFont typeface="Overlock"/>
              <a:buNone/>
            </a:pPr>
            <a:r>
              <a:rPr lang="en-GB" sz="6000" i="0" u="none" strike="noStrike" cap="none">
                <a:solidFill>
                  <a:srgbClr val="31538F"/>
                </a:solidFill>
                <a:latin typeface="Comfortaa"/>
                <a:ea typeface="Comfortaa"/>
                <a:cs typeface="Comfortaa"/>
                <a:sym typeface="Comfortaa"/>
              </a:rPr>
              <a:t>Two-year-old </a:t>
            </a:r>
            <a:r>
              <a:rPr lang="en-GB" sz="6000">
                <a:solidFill>
                  <a:srgbClr val="31538F"/>
                </a:solidFill>
                <a:latin typeface="Comfortaa"/>
                <a:ea typeface="Comfortaa"/>
                <a:cs typeface="Comfortaa"/>
                <a:sym typeface="Comfortaa"/>
              </a:rPr>
              <a:t>R</a:t>
            </a:r>
            <a:r>
              <a:rPr lang="en-GB" sz="6000" i="0" u="none" strike="noStrike" cap="none">
                <a:solidFill>
                  <a:srgbClr val="31538F"/>
                </a:solidFill>
                <a:latin typeface="Comfortaa"/>
                <a:ea typeface="Comfortaa"/>
                <a:cs typeface="Comfortaa"/>
                <a:sym typeface="Comfortaa"/>
              </a:rPr>
              <a:t>eport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6"/>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140" name="Google Shape;140;p6"/>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8</a:t>
            </a:fld>
            <a:endParaRPr sz="1100" b="1">
              <a:solidFill>
                <a:schemeClr val="lt1"/>
              </a:solidFill>
              <a:latin typeface="Calibri"/>
              <a:ea typeface="Calibri"/>
              <a:cs typeface="Calibri"/>
              <a:sym typeface="Calibri"/>
            </a:endParaRPr>
          </a:p>
        </p:txBody>
      </p:sp>
      <p:sp>
        <p:nvSpPr>
          <p:cNvPr id="142" name="Google Shape;142;p6"/>
          <p:cNvSpPr txBox="1"/>
          <p:nvPr/>
        </p:nvSpPr>
        <p:spPr>
          <a:xfrm>
            <a:off x="442913" y="103188"/>
            <a:ext cx="8243887" cy="120173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a:solidFill>
                  <a:srgbClr val="31538F"/>
                </a:solidFill>
                <a:latin typeface="Comfortaa"/>
                <a:ea typeface="Comfortaa"/>
                <a:cs typeface="Comfortaa"/>
                <a:sym typeface="Comfortaa"/>
              </a:rPr>
              <a:t>Food</a:t>
            </a:r>
            <a:endParaRPr sz="6000" b="1">
              <a:solidFill>
                <a:srgbClr val="31538F"/>
              </a:solidFill>
              <a:latin typeface="Comfortaa"/>
              <a:ea typeface="Comfortaa"/>
              <a:cs typeface="Comfortaa"/>
              <a:sym typeface="Comfortaa"/>
            </a:endParaRPr>
          </a:p>
        </p:txBody>
      </p:sp>
      <p:sp>
        <p:nvSpPr>
          <p:cNvPr id="143" name="Google Shape;143;p6"/>
          <p:cNvSpPr txBox="1"/>
          <p:nvPr/>
        </p:nvSpPr>
        <p:spPr>
          <a:xfrm>
            <a:off x="457200" y="1304925"/>
            <a:ext cx="8229600" cy="4456113"/>
          </a:xfrm>
          <a:prstGeom prst="rect">
            <a:avLst/>
          </a:prstGeom>
          <a:noFill/>
          <a:ln>
            <a:noFill/>
          </a:ln>
        </p:spPr>
        <p:txBody>
          <a:bodyPr spcFirstLastPara="1" wrap="square" lIns="91425" tIns="45700" rIns="91425" bIns="45700" anchor="t" anchorCtr="0">
            <a:noAutofit/>
          </a:bodyPr>
          <a:lstStyle/>
          <a:p>
            <a:pPr marL="228600" marR="0" lvl="0" indent="-177165" algn="l" rtl="0">
              <a:lnSpc>
                <a:spcPct val="70000"/>
              </a:lnSpc>
              <a:spcBef>
                <a:spcPts val="0"/>
              </a:spcBef>
              <a:spcAft>
                <a:spcPts val="0"/>
              </a:spcAft>
              <a:buClr>
                <a:srgbClr val="0000CC"/>
              </a:buClr>
              <a:buSzPts val="2520"/>
              <a:buFont typeface="Arial"/>
              <a:buChar char="•"/>
            </a:pPr>
            <a:r>
              <a:rPr lang="en-GB" sz="2420" b="1">
                <a:solidFill>
                  <a:srgbClr val="0000CC"/>
                </a:solidFill>
                <a:latin typeface="Comfortaa"/>
                <a:ea typeface="Comfortaa"/>
                <a:cs typeface="Comfortaa"/>
                <a:sym typeface="Comfortaa"/>
              </a:rPr>
              <a:t>Fruit and Milk </a:t>
            </a:r>
            <a:r>
              <a:rPr lang="en-GB" sz="2700">
                <a:solidFill>
                  <a:schemeClr val="dk1"/>
                </a:solidFill>
                <a:latin typeface="Comfortaa"/>
                <a:ea typeface="Comfortaa"/>
                <a:cs typeface="Comfortaa"/>
                <a:sym typeface="Comfortaa"/>
              </a:rPr>
              <a:t>Children are provided with a piece of fruit or vegetable every morning as part of the National Fruit Scheme, to support healthy eating. </a:t>
            </a:r>
            <a:endParaRPr sz="2700">
              <a:solidFill>
                <a:schemeClr val="dk1"/>
              </a:solidFill>
              <a:latin typeface="Comfortaa"/>
              <a:ea typeface="Comfortaa"/>
              <a:cs typeface="Comfortaa"/>
              <a:sym typeface="Comfortaa"/>
            </a:endParaRPr>
          </a:p>
          <a:p>
            <a:pPr marL="457200" marR="0" lvl="0" indent="0" algn="l" rtl="0">
              <a:lnSpc>
                <a:spcPct val="70000"/>
              </a:lnSpc>
              <a:spcBef>
                <a:spcPts val="0"/>
              </a:spcBef>
              <a:spcAft>
                <a:spcPts val="0"/>
              </a:spcAft>
              <a:buSzPts val="770"/>
              <a:buNone/>
            </a:pPr>
            <a:endParaRPr sz="2700">
              <a:solidFill>
                <a:schemeClr val="dk1"/>
              </a:solidFill>
              <a:latin typeface="Comfortaa"/>
              <a:ea typeface="Comfortaa"/>
              <a:cs typeface="Comfortaa"/>
              <a:sym typeface="Comfortaa"/>
            </a:endParaRPr>
          </a:p>
          <a:p>
            <a:pPr marL="228600" marR="0" lvl="0" indent="-177165" algn="l" rtl="0">
              <a:lnSpc>
                <a:spcPct val="70000"/>
              </a:lnSpc>
              <a:spcBef>
                <a:spcPts val="0"/>
              </a:spcBef>
              <a:spcAft>
                <a:spcPts val="0"/>
              </a:spcAft>
              <a:buClr>
                <a:srgbClr val="0000CC"/>
              </a:buClr>
              <a:buSzPts val="2520"/>
              <a:buFont typeface="Arial"/>
              <a:buChar char="•"/>
            </a:pPr>
            <a:r>
              <a:rPr lang="en-GB" sz="2630" b="1">
                <a:solidFill>
                  <a:srgbClr val="0000CC"/>
                </a:solidFill>
                <a:latin typeface="Comfortaa"/>
                <a:ea typeface="Comfortaa"/>
                <a:cs typeface="Comfortaa"/>
                <a:sym typeface="Comfortaa"/>
              </a:rPr>
              <a:t>Water bottles </a:t>
            </a:r>
            <a:r>
              <a:rPr lang="en-GB" sz="2630" b="1">
                <a:solidFill>
                  <a:schemeClr val="accent1"/>
                </a:solidFill>
                <a:latin typeface="Comfortaa"/>
                <a:ea typeface="Comfortaa"/>
                <a:cs typeface="Comfortaa"/>
                <a:sym typeface="Comfortaa"/>
              </a:rPr>
              <a:t>- </a:t>
            </a:r>
            <a:r>
              <a:rPr lang="en-GB" sz="2700">
                <a:solidFill>
                  <a:schemeClr val="dk1"/>
                </a:solidFill>
                <a:latin typeface="Comfortaa"/>
                <a:ea typeface="Comfortaa"/>
                <a:cs typeface="Comfortaa"/>
                <a:sym typeface="Comfortaa"/>
              </a:rPr>
              <a:t>We require the children to bring their own named water bottle.</a:t>
            </a:r>
            <a:endParaRPr sz="2700">
              <a:solidFill>
                <a:schemeClr val="dk1"/>
              </a:solidFill>
              <a:latin typeface="Comfortaa"/>
              <a:ea typeface="Comfortaa"/>
              <a:cs typeface="Comfortaa"/>
              <a:sym typeface="Comfortaa"/>
            </a:endParaRPr>
          </a:p>
          <a:p>
            <a:pPr marL="457200" marR="0" lvl="0" indent="0" algn="l" rtl="0">
              <a:lnSpc>
                <a:spcPct val="70000"/>
              </a:lnSpc>
              <a:spcBef>
                <a:spcPts val="0"/>
              </a:spcBef>
              <a:spcAft>
                <a:spcPts val="0"/>
              </a:spcAft>
              <a:buSzPts val="770"/>
              <a:buNone/>
            </a:pPr>
            <a:endParaRPr sz="2700">
              <a:solidFill>
                <a:schemeClr val="dk1"/>
              </a:solidFill>
              <a:latin typeface="Comfortaa"/>
              <a:ea typeface="Comfortaa"/>
              <a:cs typeface="Comfortaa"/>
              <a:sym typeface="Comfortaa"/>
            </a:endParaRPr>
          </a:p>
          <a:p>
            <a:pPr marL="228600" marR="0" lvl="0" indent="-170815" algn="l" rtl="0">
              <a:lnSpc>
                <a:spcPct val="70000"/>
              </a:lnSpc>
              <a:spcBef>
                <a:spcPts val="1000"/>
              </a:spcBef>
              <a:spcAft>
                <a:spcPts val="0"/>
              </a:spcAft>
              <a:buClr>
                <a:srgbClr val="0000CC"/>
              </a:buClr>
              <a:buSzPts val="2420"/>
              <a:buFont typeface="Arial"/>
              <a:buChar char="•"/>
            </a:pPr>
            <a:r>
              <a:rPr lang="en-GB" sz="2420" b="1">
                <a:solidFill>
                  <a:srgbClr val="0000CC"/>
                </a:solidFill>
                <a:latin typeface="Comfortaa"/>
                <a:ea typeface="Comfortaa"/>
                <a:cs typeface="Comfortaa"/>
                <a:sym typeface="Comfortaa"/>
              </a:rPr>
              <a:t>Full time Puffins</a:t>
            </a:r>
            <a:r>
              <a:rPr lang="en-GB" sz="2420">
                <a:solidFill>
                  <a:srgbClr val="000000"/>
                </a:solidFill>
                <a:latin typeface="Comfortaa"/>
                <a:ea typeface="Comfortaa"/>
                <a:cs typeface="Comfortaa"/>
                <a:sym typeface="Comfortaa"/>
              </a:rPr>
              <a:t>– Bring packed lunch from home.</a:t>
            </a:r>
            <a:r>
              <a:rPr lang="en-GB" sz="2420">
                <a:latin typeface="Comfortaa"/>
                <a:ea typeface="Comfortaa"/>
                <a:cs typeface="Comfortaa"/>
                <a:sym typeface="Comfortaa"/>
              </a:rPr>
              <a:t> </a:t>
            </a:r>
            <a:r>
              <a:rPr lang="en-GB" sz="2420">
                <a:solidFill>
                  <a:srgbClr val="000000"/>
                </a:solidFill>
                <a:latin typeface="Comfortaa"/>
                <a:ea typeface="Comfortaa"/>
                <a:cs typeface="Comfortaa"/>
                <a:sym typeface="Comfortaa"/>
              </a:rPr>
              <a:t>Lunch time is at 11.30am. </a:t>
            </a:r>
          </a:p>
          <a:p>
            <a:pPr marL="228600" marR="0" lvl="0" indent="-170815" algn="l" rtl="0">
              <a:lnSpc>
                <a:spcPct val="70000"/>
              </a:lnSpc>
              <a:spcBef>
                <a:spcPts val="1000"/>
              </a:spcBef>
              <a:spcAft>
                <a:spcPts val="0"/>
              </a:spcAft>
              <a:buClr>
                <a:srgbClr val="0000CC"/>
              </a:buClr>
              <a:buSzPts val="2420"/>
              <a:buFont typeface="Arial"/>
              <a:buChar char="•"/>
            </a:pPr>
            <a:endParaRPr sz="880">
              <a:latin typeface="Comfortaa"/>
              <a:ea typeface="Comfortaa"/>
              <a:cs typeface="Comfortaa"/>
              <a:sym typeface="Comfortaa"/>
            </a:endParaRPr>
          </a:p>
          <a:p>
            <a:pPr marL="0" marR="0" lvl="0" indent="0" algn="l" rtl="0">
              <a:lnSpc>
                <a:spcPct val="70000"/>
              </a:lnSpc>
              <a:spcBef>
                <a:spcPts val="1000"/>
              </a:spcBef>
              <a:spcAft>
                <a:spcPts val="0"/>
              </a:spcAft>
              <a:buClr>
                <a:srgbClr val="A8189D"/>
              </a:buClr>
              <a:buSzPts val="2520"/>
              <a:buFont typeface="Arial"/>
              <a:buNone/>
            </a:pPr>
            <a:r>
              <a:rPr lang="en-GB" sz="2420">
                <a:solidFill>
                  <a:srgbClr val="A8189D"/>
                </a:solidFill>
                <a:latin typeface="Comfortaa"/>
                <a:ea typeface="Comfortaa"/>
                <a:cs typeface="Comfortaa"/>
                <a:sym typeface="Comfortaa"/>
              </a:rPr>
              <a:t>Fizzy drinks and sweets/chocolates are not allowed in packed lunch boxes.</a:t>
            </a:r>
            <a:endParaRPr sz="880">
              <a:latin typeface="Comfortaa"/>
              <a:ea typeface="Comfortaa"/>
              <a:cs typeface="Comfortaa"/>
              <a:sym typeface="Comfortaa"/>
            </a:endParaRPr>
          </a:p>
          <a:p>
            <a:pPr marL="0" marR="0" lvl="0" indent="0" algn="l" rtl="0">
              <a:lnSpc>
                <a:spcPct val="70000"/>
              </a:lnSpc>
              <a:spcBef>
                <a:spcPts val="1000"/>
              </a:spcBef>
              <a:spcAft>
                <a:spcPts val="0"/>
              </a:spcAft>
              <a:buClr>
                <a:schemeClr val="dk1"/>
              </a:buClr>
              <a:buSzPts val="2800"/>
              <a:buFont typeface="Arial"/>
              <a:buNone/>
            </a:pPr>
            <a:endParaRPr sz="3000" b="1">
              <a:solidFill>
                <a:srgbClr val="000000"/>
              </a:solidFill>
              <a:latin typeface="Calibri"/>
              <a:ea typeface="Calibri"/>
              <a:cs typeface="Calibri"/>
              <a:sym typeface="Calibri"/>
            </a:endParaRPr>
          </a:p>
        </p:txBody>
      </p:sp>
      <p:pic>
        <p:nvPicPr>
          <p:cNvPr id="144" name="Google Shape;144;p6" descr="Lunchbox Ideas | Recipes | Change4Life"/>
          <p:cNvPicPr preferRelativeResize="0"/>
          <p:nvPr/>
        </p:nvPicPr>
        <p:blipFill rotWithShape="1">
          <a:blip r:embed="rId3">
            <a:alphaModFix/>
          </a:blip>
          <a:srcRect/>
          <a:stretch/>
        </p:blipFill>
        <p:spPr>
          <a:xfrm>
            <a:off x="8476983" y="1054032"/>
            <a:ext cx="3475648" cy="3475648"/>
          </a:xfrm>
          <a:prstGeom prst="rect">
            <a:avLst/>
          </a:prstGeom>
          <a:noFill/>
          <a:ln>
            <a:noFill/>
          </a:ln>
        </p:spPr>
      </p:pic>
      <p:sp>
        <p:nvSpPr>
          <p:cNvPr id="145" name="Google Shape;145;p6"/>
          <p:cNvSpPr/>
          <p:nvPr/>
        </p:nvSpPr>
        <p:spPr>
          <a:xfrm>
            <a:off x="5273964" y="5383136"/>
            <a:ext cx="6096000" cy="1339854"/>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en-GB" sz="1500">
                <a:solidFill>
                  <a:srgbClr val="FF0000"/>
                </a:solidFill>
                <a:latin typeface="Comfortaa"/>
                <a:ea typeface="Comfortaa"/>
                <a:cs typeface="Comfortaa"/>
                <a:sym typeface="Comfortaa"/>
              </a:rPr>
              <a:t>Woodpecker Hall Academy is a  </a:t>
            </a:r>
            <a:r>
              <a:rPr lang="en-GB" sz="1500" b="1" u="sng">
                <a:solidFill>
                  <a:srgbClr val="FF0000"/>
                </a:solidFill>
                <a:latin typeface="Comfortaa"/>
                <a:ea typeface="Comfortaa"/>
                <a:cs typeface="Comfortaa"/>
                <a:sym typeface="Comfortaa"/>
              </a:rPr>
              <a:t>NUT &amp; FISH FREE</a:t>
            </a:r>
            <a:r>
              <a:rPr lang="en-GB" sz="1500">
                <a:solidFill>
                  <a:srgbClr val="FF0000"/>
                </a:solidFill>
                <a:latin typeface="Comfortaa"/>
                <a:ea typeface="Comfortaa"/>
                <a:cs typeface="Comfortaa"/>
                <a:sym typeface="Comfortaa"/>
              </a:rPr>
              <a:t> school. Please do not include any items in lunch boxes that contain nuts or fish , such as ‘Nutella’, peanut butter sandwiches, tuna sandwiches or other nut/fish items.</a:t>
            </a:r>
            <a:endParaRPr sz="1500" b="1" i="1">
              <a:solidFill>
                <a:srgbClr val="FF0000"/>
              </a:solidFill>
              <a:latin typeface="Comfortaa"/>
              <a:ea typeface="Comfortaa"/>
              <a:cs typeface="Comfortaa"/>
              <a:sym typeface="Comfortaa"/>
            </a:endParaRPr>
          </a:p>
        </p:txBody>
      </p:sp>
      <p:pic>
        <p:nvPicPr>
          <p:cNvPr id="146" name="Google Shape;146;p6" descr="http://www.dishforthairfieldprimaryschool.com/attachments/Image/NUT_FREE_ZONE_GRAPHIC_2.jpg?template=generic"/>
          <p:cNvPicPr preferRelativeResize="0"/>
          <p:nvPr/>
        </p:nvPicPr>
        <p:blipFill rotWithShape="1">
          <a:blip r:embed="rId4">
            <a:alphaModFix/>
          </a:blip>
          <a:srcRect/>
          <a:stretch/>
        </p:blipFill>
        <p:spPr>
          <a:xfrm>
            <a:off x="8666668" y="4009295"/>
            <a:ext cx="1501223" cy="1308594"/>
          </a:xfrm>
          <a:prstGeom prst="rect">
            <a:avLst/>
          </a:prstGeom>
          <a:noFill/>
          <a:ln>
            <a:noFill/>
          </a:ln>
        </p:spPr>
      </p:pic>
      <p:pic>
        <p:nvPicPr>
          <p:cNvPr id="147" name="Google Shape;147;p6" descr="Logo, company name&#10;&#10;Description automatically generated"/>
          <p:cNvPicPr preferRelativeResize="0"/>
          <p:nvPr/>
        </p:nvPicPr>
        <p:blipFill rotWithShape="1">
          <a:blip r:embed="rId5">
            <a:alphaModFix/>
          </a:blip>
          <a:srcRect/>
          <a:stretch/>
        </p:blipFill>
        <p:spPr>
          <a:xfrm>
            <a:off x="290750" y="5730301"/>
            <a:ext cx="1877198" cy="893091"/>
          </a:xfrm>
          <a:prstGeom prst="rect">
            <a:avLst/>
          </a:prstGeom>
          <a:noFill/>
          <a:ln>
            <a:noFill/>
          </a:ln>
        </p:spPr>
      </p:pic>
      <p:pic>
        <p:nvPicPr>
          <p:cNvPr id="148" name="Google Shape;148;p6" descr="No fishing allowed Royalty Free Vector Image - VectorStock"/>
          <p:cNvPicPr preferRelativeResize="0"/>
          <p:nvPr/>
        </p:nvPicPr>
        <p:blipFill rotWithShape="1">
          <a:blip r:embed="rId6">
            <a:alphaModFix/>
          </a:blip>
          <a:srcRect/>
          <a:stretch/>
        </p:blipFill>
        <p:spPr>
          <a:xfrm>
            <a:off x="10689064" y="4133387"/>
            <a:ext cx="1006105" cy="1086593"/>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D7BA704E-2B13-E9B5-73C8-6ECA2B62C21D}"/>
              </a:ext>
            </a:extLst>
          </p:cNvPr>
          <p:cNvPicPr preferRelativeResize="0"/>
          <p:nvPr/>
        </p:nvPicPr>
        <p:blipFill rotWithShape="1">
          <a:blip r:embed="rId7">
            <a:alphaModFix/>
          </a:blip>
          <a:srcRect/>
          <a:stretch/>
        </p:blipFill>
        <p:spPr>
          <a:xfrm>
            <a:off x="9291081" y="255014"/>
            <a:ext cx="2479072" cy="54008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7"/>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54" name="Google Shape;154;p7"/>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9</a:t>
            </a:fld>
            <a:endParaRPr sz="1100" b="1">
              <a:solidFill>
                <a:schemeClr val="lt1"/>
              </a:solidFill>
              <a:latin typeface="Calibri"/>
              <a:ea typeface="Calibri"/>
              <a:cs typeface="Calibri"/>
              <a:sym typeface="Calibri"/>
            </a:endParaRPr>
          </a:p>
        </p:txBody>
      </p:sp>
      <p:sp>
        <p:nvSpPr>
          <p:cNvPr id="156" name="Google Shape;156;p7"/>
          <p:cNvSpPr txBox="1"/>
          <p:nvPr/>
        </p:nvSpPr>
        <p:spPr>
          <a:xfrm>
            <a:off x="442913" y="103188"/>
            <a:ext cx="824388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a:solidFill>
                  <a:srgbClr val="31538F"/>
                </a:solidFill>
                <a:latin typeface="Comfortaa"/>
                <a:ea typeface="Comfortaa"/>
                <a:cs typeface="Comfortaa"/>
                <a:sym typeface="Comfortaa"/>
              </a:rPr>
              <a:t>Sleep</a:t>
            </a:r>
            <a:endParaRPr sz="6000" b="1">
              <a:solidFill>
                <a:srgbClr val="31538F"/>
              </a:solidFill>
              <a:latin typeface="Comfortaa"/>
              <a:ea typeface="Comfortaa"/>
              <a:cs typeface="Comfortaa"/>
              <a:sym typeface="Comfortaa"/>
            </a:endParaRPr>
          </a:p>
        </p:txBody>
      </p:sp>
      <p:sp>
        <p:nvSpPr>
          <p:cNvPr id="157" name="Google Shape;157;p7"/>
          <p:cNvSpPr txBox="1"/>
          <p:nvPr/>
        </p:nvSpPr>
        <p:spPr>
          <a:xfrm>
            <a:off x="457200" y="1600200"/>
            <a:ext cx="8229600" cy="3196035"/>
          </a:xfrm>
          <a:prstGeom prst="rect">
            <a:avLst/>
          </a:prstGeom>
          <a:noFill/>
          <a:ln>
            <a:noFill/>
          </a:ln>
        </p:spPr>
        <p:txBody>
          <a:bodyPr spcFirstLastPara="1" wrap="square" lIns="91425" tIns="45700" rIns="91425" bIns="45700" anchor="t" anchorCtr="0">
            <a:normAutofit/>
          </a:bodyPr>
          <a:lstStyle/>
          <a:p>
            <a:pPr marL="228600" marR="0" lvl="0" indent="-222250" algn="l" rtl="0">
              <a:lnSpc>
                <a:spcPct val="80000"/>
              </a:lnSpc>
              <a:spcBef>
                <a:spcPts val="0"/>
              </a:spcBef>
              <a:spcAft>
                <a:spcPts val="0"/>
              </a:spcAft>
              <a:buClr>
                <a:srgbClr val="000000"/>
              </a:buClr>
              <a:buSzPts val="3500"/>
              <a:buFont typeface="Comfortaa"/>
              <a:buChar char="•"/>
            </a:pPr>
            <a:r>
              <a:rPr lang="en-GB" sz="2400">
                <a:solidFill>
                  <a:srgbClr val="000000"/>
                </a:solidFill>
                <a:latin typeface="Comfortaa"/>
                <a:ea typeface="Comfortaa"/>
                <a:cs typeface="Comfortaa"/>
                <a:sym typeface="Comfortaa"/>
              </a:rPr>
              <a:t>Children are entitled to sleep during the day. Please speak to staff to discuss your child’s routine. </a:t>
            </a:r>
            <a:endParaRPr sz="2400">
              <a:latin typeface="Comfortaa"/>
              <a:ea typeface="Comfortaa"/>
              <a:cs typeface="Comfortaa"/>
              <a:sym typeface="Comfortaa"/>
            </a:endParaRPr>
          </a:p>
          <a:p>
            <a:pPr marL="228600" marR="0" lvl="0" indent="-222250" algn="l" rtl="0">
              <a:lnSpc>
                <a:spcPct val="80000"/>
              </a:lnSpc>
              <a:spcBef>
                <a:spcPts val="1000"/>
              </a:spcBef>
              <a:spcAft>
                <a:spcPts val="0"/>
              </a:spcAft>
              <a:buClr>
                <a:srgbClr val="000000"/>
              </a:buClr>
              <a:buSzPts val="3500"/>
              <a:buFont typeface="Comfortaa"/>
              <a:buChar char="•"/>
            </a:pPr>
            <a:r>
              <a:rPr lang="en-GB" sz="2400">
                <a:solidFill>
                  <a:srgbClr val="000000"/>
                </a:solidFill>
                <a:latin typeface="Comfortaa"/>
                <a:ea typeface="Comfortaa"/>
                <a:cs typeface="Comfortaa"/>
                <a:sym typeface="Comfortaa"/>
              </a:rPr>
              <a:t>Sleep mats and blankets will be provided; there will be a quiet space in the Nursery. </a:t>
            </a:r>
            <a:endParaRPr sz="2400">
              <a:latin typeface="Comfortaa"/>
              <a:ea typeface="Comfortaa"/>
              <a:cs typeface="Comfortaa"/>
              <a:sym typeface="Comfortaa"/>
            </a:endParaRPr>
          </a:p>
          <a:p>
            <a:pPr marL="228600" marR="0" lvl="0" indent="-222250" algn="l" rtl="0">
              <a:lnSpc>
                <a:spcPct val="80000"/>
              </a:lnSpc>
              <a:spcBef>
                <a:spcPts val="1000"/>
              </a:spcBef>
              <a:spcAft>
                <a:spcPts val="0"/>
              </a:spcAft>
              <a:buClr>
                <a:srgbClr val="000000"/>
              </a:buClr>
              <a:buSzPts val="3500"/>
              <a:buFont typeface="Comfortaa"/>
              <a:buChar char="•"/>
            </a:pPr>
            <a:r>
              <a:rPr lang="en-GB" sz="2400">
                <a:solidFill>
                  <a:srgbClr val="000000"/>
                </a:solidFill>
                <a:latin typeface="Comfortaa"/>
                <a:ea typeface="Comfortaa"/>
                <a:cs typeface="Comfortaa"/>
                <a:sym typeface="Comfortaa"/>
              </a:rPr>
              <a:t>The children will be regularly checked to ensure they are safe whilst sleeping. </a:t>
            </a:r>
            <a:endParaRPr sz="2400">
              <a:solidFill>
                <a:srgbClr val="000000"/>
              </a:solidFill>
              <a:latin typeface="Comfortaa"/>
              <a:ea typeface="Comfortaa"/>
              <a:cs typeface="Comfortaa"/>
              <a:sym typeface="Comfortaa"/>
            </a:endParaRPr>
          </a:p>
        </p:txBody>
      </p:sp>
      <p:pic>
        <p:nvPicPr>
          <p:cNvPr id="158" name="Google Shape;158;p7" descr="Free Cliparts Nap Time, Download Free Cliparts Nap Time png images, Free  ClipArts on Clipart Library"/>
          <p:cNvPicPr preferRelativeResize="0"/>
          <p:nvPr/>
        </p:nvPicPr>
        <p:blipFill rotWithShape="1">
          <a:blip r:embed="rId3">
            <a:alphaModFix/>
          </a:blip>
          <a:srcRect/>
          <a:stretch/>
        </p:blipFill>
        <p:spPr>
          <a:xfrm>
            <a:off x="7147956" y="3737531"/>
            <a:ext cx="4286250" cy="2247901"/>
          </a:xfrm>
          <a:prstGeom prst="rect">
            <a:avLst/>
          </a:prstGeom>
          <a:noFill/>
          <a:ln>
            <a:noFill/>
          </a:ln>
        </p:spPr>
      </p:pic>
      <p:pic>
        <p:nvPicPr>
          <p:cNvPr id="3" name="Google Shape;107;p3" descr="A picture containing icon&#10;&#10;Description automatically generated">
            <a:extLst>
              <a:ext uri="{FF2B5EF4-FFF2-40B4-BE49-F238E27FC236}">
                <a16:creationId xmlns:a16="http://schemas.microsoft.com/office/drawing/2014/main" id="{A497946F-D363-E97A-E3FC-83B368FBE819}"/>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p:nvPr/>
        </p:nvSpPr>
        <p:spPr>
          <a:xfrm>
            <a:off x="442913" y="103188"/>
            <a:ext cx="824388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b="1">
                <a:solidFill>
                  <a:srgbClr val="31538F"/>
                </a:solidFill>
                <a:latin typeface="Comfortaa"/>
                <a:ea typeface="Comfortaa"/>
                <a:cs typeface="Comfortaa"/>
                <a:sym typeface="Comfortaa"/>
              </a:rPr>
              <a:t>Toileting</a:t>
            </a:r>
            <a:r>
              <a:rPr lang="en-GB" sz="6000" b="1">
                <a:solidFill>
                  <a:srgbClr val="000000"/>
                </a:solidFill>
                <a:latin typeface="Overlock"/>
                <a:ea typeface="Overlock"/>
                <a:cs typeface="Overlock"/>
                <a:sym typeface="Overlock"/>
              </a:rPr>
              <a:t> </a:t>
            </a:r>
            <a:endParaRPr sz="6000" b="1">
              <a:solidFill>
                <a:srgbClr val="000000"/>
              </a:solidFill>
              <a:latin typeface="Overlock"/>
              <a:ea typeface="Overlock"/>
              <a:cs typeface="Overlock"/>
              <a:sym typeface="Overlock"/>
            </a:endParaRPr>
          </a:p>
        </p:txBody>
      </p:sp>
      <p:sp>
        <p:nvSpPr>
          <p:cNvPr id="164" name="Google Shape;164;p8"/>
          <p:cNvSpPr txBox="1"/>
          <p:nvPr/>
        </p:nvSpPr>
        <p:spPr>
          <a:xfrm>
            <a:off x="457199" y="1173017"/>
            <a:ext cx="11289323" cy="5560291"/>
          </a:xfrm>
          <a:prstGeom prst="rect">
            <a:avLst/>
          </a:prstGeom>
          <a:noFill/>
          <a:ln>
            <a:noFill/>
          </a:ln>
        </p:spPr>
        <p:txBody>
          <a:bodyPr spcFirstLastPara="1" wrap="square" lIns="91425" tIns="45700" rIns="91425" bIns="45700" anchor="t" anchorCtr="0">
            <a:normAutofit/>
          </a:bodyPr>
          <a:lstStyle/>
          <a:p>
            <a:pPr marL="228600" marR="0" lvl="0" indent="-222250" algn="l" rtl="0">
              <a:lnSpc>
                <a:spcPct val="70000"/>
              </a:lnSpc>
              <a:spcBef>
                <a:spcPts val="0"/>
              </a:spcBef>
              <a:spcAft>
                <a:spcPts val="0"/>
              </a:spcAft>
              <a:buClr>
                <a:schemeClr val="dk1"/>
              </a:buClr>
              <a:buSzPts val="2500"/>
              <a:buFont typeface="Comfortaa"/>
              <a:buChar char="•"/>
            </a:pPr>
            <a:r>
              <a:rPr lang="en-GB" sz="2500">
                <a:solidFill>
                  <a:schemeClr val="dk1"/>
                </a:solidFill>
                <a:latin typeface="Comfortaa"/>
                <a:ea typeface="Comfortaa"/>
                <a:cs typeface="Comfortaa"/>
                <a:sym typeface="Comfortaa"/>
              </a:rPr>
              <a:t>We aim to work in partnership with parents towards toilet training children.</a:t>
            </a:r>
            <a:endParaRPr sz="1300">
              <a:latin typeface="Comfortaa"/>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a:solidFill>
                <a:schemeClr val="dk1"/>
              </a:solidFill>
              <a:latin typeface="Comfortaa"/>
              <a:ea typeface="Comfortaa"/>
              <a:cs typeface="Comfortaa"/>
              <a:sym typeface="Comfortaa"/>
            </a:endParaRPr>
          </a:p>
          <a:p>
            <a:pPr marL="228600" marR="0" lvl="0" indent="-222250" algn="l" rtl="0">
              <a:lnSpc>
                <a:spcPct val="70000"/>
              </a:lnSpc>
              <a:spcBef>
                <a:spcPts val="1000"/>
              </a:spcBef>
              <a:spcAft>
                <a:spcPts val="0"/>
              </a:spcAft>
              <a:buClr>
                <a:schemeClr val="dk1"/>
              </a:buClr>
              <a:buSzPts val="2500"/>
              <a:buFont typeface="Comfortaa"/>
              <a:buChar char="•"/>
            </a:pPr>
            <a:r>
              <a:rPr lang="en-GB" sz="2500">
                <a:solidFill>
                  <a:schemeClr val="dk1"/>
                </a:solidFill>
                <a:latin typeface="Comfortaa"/>
                <a:ea typeface="Comfortaa"/>
                <a:cs typeface="Comfortaa"/>
                <a:sym typeface="Comfortaa"/>
              </a:rPr>
              <a:t>Parents/Carers need to provide their own nappies and creams which will be placed in their child’s individual box. Unless your child is in the process of toilet training, please provide regular nappies, not pull-ups. Parents/carers also need to provide at least 2 changes of clothing (all items labelled with your child’s name).</a:t>
            </a:r>
            <a:endParaRPr sz="1300">
              <a:latin typeface="Comfortaa"/>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a:solidFill>
                <a:schemeClr val="dk1"/>
              </a:solidFill>
              <a:latin typeface="Comfortaa"/>
              <a:ea typeface="Comfortaa"/>
              <a:cs typeface="Comfortaa"/>
              <a:sym typeface="Comfortaa"/>
            </a:endParaRPr>
          </a:p>
          <a:p>
            <a:pPr marL="228600" marR="0" lvl="0" indent="-222250" algn="l" rtl="0">
              <a:lnSpc>
                <a:spcPct val="70000"/>
              </a:lnSpc>
              <a:spcBef>
                <a:spcPts val="1000"/>
              </a:spcBef>
              <a:spcAft>
                <a:spcPts val="0"/>
              </a:spcAft>
              <a:buClr>
                <a:schemeClr val="dk1"/>
              </a:buClr>
              <a:buSzPts val="2500"/>
              <a:buFont typeface="Comfortaa"/>
              <a:buChar char="•"/>
            </a:pPr>
            <a:r>
              <a:rPr lang="en-GB" sz="2500">
                <a:solidFill>
                  <a:schemeClr val="dk1"/>
                </a:solidFill>
                <a:latin typeface="Comfortaa"/>
                <a:ea typeface="Comfortaa"/>
                <a:cs typeface="Comfortaa"/>
                <a:sym typeface="Comfortaa"/>
              </a:rPr>
              <a:t>Any soiled clothes will be returned home at the end of the session to be washed.</a:t>
            </a:r>
            <a:endParaRPr sz="1300">
              <a:latin typeface="Comfortaa"/>
              <a:ea typeface="Comfortaa"/>
              <a:cs typeface="Comfortaa"/>
              <a:sym typeface="Comfortaa"/>
            </a:endParaRPr>
          </a:p>
          <a:p>
            <a:pPr marL="0" marR="0" lvl="0" indent="0" algn="l" rtl="0">
              <a:lnSpc>
                <a:spcPct val="70000"/>
              </a:lnSpc>
              <a:spcBef>
                <a:spcPts val="1000"/>
              </a:spcBef>
              <a:spcAft>
                <a:spcPts val="0"/>
              </a:spcAft>
              <a:buClr>
                <a:schemeClr val="dk1"/>
              </a:buClr>
              <a:buSzPts val="2600"/>
              <a:buFont typeface="Arial"/>
              <a:buNone/>
            </a:pPr>
            <a:endParaRPr sz="2500">
              <a:solidFill>
                <a:srgbClr val="000000"/>
              </a:solidFill>
              <a:latin typeface="Comfortaa"/>
              <a:ea typeface="Comfortaa"/>
              <a:cs typeface="Comfortaa"/>
              <a:sym typeface="Comfortaa"/>
            </a:endParaRPr>
          </a:p>
          <a:p>
            <a:pPr marL="228600" marR="0" lvl="0" indent="-222250" algn="l" rtl="0">
              <a:lnSpc>
                <a:spcPct val="70000"/>
              </a:lnSpc>
              <a:spcBef>
                <a:spcPts val="1000"/>
              </a:spcBef>
              <a:spcAft>
                <a:spcPts val="0"/>
              </a:spcAft>
              <a:buClr>
                <a:srgbClr val="000000"/>
              </a:buClr>
              <a:buSzPts val="2500"/>
              <a:buFont typeface="Arial"/>
              <a:buChar char="•"/>
            </a:pPr>
            <a:r>
              <a:rPr lang="en-GB" sz="2500">
                <a:solidFill>
                  <a:srgbClr val="000000"/>
                </a:solidFill>
                <a:latin typeface="Comfortaa"/>
                <a:ea typeface="Comfortaa"/>
                <a:cs typeface="Comfortaa"/>
                <a:sym typeface="Comfortaa"/>
              </a:rPr>
              <a:t>When your child is ready, we will discuss this with you and support with potty training. </a:t>
            </a:r>
            <a:endParaRPr sz="2500">
              <a:solidFill>
                <a:srgbClr val="000000"/>
              </a:solidFill>
              <a:latin typeface="Comfortaa"/>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3C2133C5-6F7A-8C28-79BB-252E11A66E69}"/>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0"/>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81" name="Google Shape;181;p10"/>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11</a:t>
            </a:fld>
            <a:endParaRPr sz="1100" b="1">
              <a:solidFill>
                <a:schemeClr val="lt1"/>
              </a:solidFill>
              <a:latin typeface="Calibri"/>
              <a:ea typeface="Calibri"/>
              <a:cs typeface="Calibri"/>
              <a:sym typeface="Calibri"/>
            </a:endParaRPr>
          </a:p>
        </p:txBody>
      </p:sp>
      <p:sp>
        <p:nvSpPr>
          <p:cNvPr id="183" name="Google Shape;183;p10"/>
          <p:cNvSpPr txBox="1"/>
          <p:nvPr/>
        </p:nvSpPr>
        <p:spPr>
          <a:xfrm>
            <a:off x="421847" y="0"/>
            <a:ext cx="953993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800"/>
              <a:buFont typeface="Calibri"/>
              <a:buNone/>
            </a:pPr>
            <a:r>
              <a:rPr lang="en-GB" sz="4800">
                <a:solidFill>
                  <a:schemeClr val="accent1">
                    <a:lumMod val="75000"/>
                  </a:schemeClr>
                </a:solidFill>
                <a:latin typeface="Comfortaa"/>
                <a:ea typeface="Comfortaa"/>
                <a:cs typeface="Comfortaa"/>
                <a:sym typeface="Comfortaa"/>
              </a:rPr>
              <a:t>Induction: AM Sessions </a:t>
            </a:r>
            <a:endParaRPr sz="4800">
              <a:solidFill>
                <a:schemeClr val="accent1">
                  <a:lumMod val="75000"/>
                </a:schemeClr>
              </a:solidFill>
              <a:latin typeface="Comfortaa"/>
              <a:ea typeface="Comfortaa"/>
              <a:cs typeface="Comfortaa"/>
              <a:sym typeface="Comfortaa"/>
            </a:endParaRPr>
          </a:p>
        </p:txBody>
      </p:sp>
      <p:pic>
        <p:nvPicPr>
          <p:cNvPr id="186" name="Google Shape;186;p10"/>
          <p:cNvPicPr preferRelativeResize="0"/>
          <p:nvPr/>
        </p:nvPicPr>
        <p:blipFill rotWithShape="1">
          <a:blip r:embed="rId3">
            <a:alphaModFix/>
          </a:blip>
          <a:srcRect/>
          <a:stretch/>
        </p:blipFill>
        <p:spPr>
          <a:xfrm>
            <a:off x="9961784" y="1047715"/>
            <a:ext cx="2094409" cy="2528009"/>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06D7AF06-E0A0-378E-553B-C53C2FFEB2F1}"/>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graphicFrame>
        <p:nvGraphicFramePr>
          <p:cNvPr id="3" name="Table 2">
            <a:extLst>
              <a:ext uri="{FF2B5EF4-FFF2-40B4-BE49-F238E27FC236}">
                <a16:creationId xmlns:a16="http://schemas.microsoft.com/office/drawing/2014/main" id="{3AECB932-0587-65EE-C05A-4F6C344ADBB4}"/>
              </a:ext>
            </a:extLst>
          </p:cNvPr>
          <p:cNvGraphicFramePr>
            <a:graphicFrameLocks noGrp="1"/>
          </p:cNvGraphicFramePr>
          <p:nvPr>
            <p:extLst>
              <p:ext uri="{D42A27DB-BD31-4B8C-83A1-F6EECF244321}">
                <p14:modId xmlns:p14="http://schemas.microsoft.com/office/powerpoint/2010/main" val="647229340"/>
              </p:ext>
            </p:extLst>
          </p:nvPr>
        </p:nvGraphicFramePr>
        <p:xfrm>
          <a:off x="781324" y="1577041"/>
          <a:ext cx="8509757" cy="4325205"/>
        </p:xfrm>
        <a:graphic>
          <a:graphicData uri="http://schemas.openxmlformats.org/drawingml/2006/table">
            <a:tbl>
              <a:tblPr firstRow="1" firstCol="1" bandRow="1">
                <a:tableStyleId>{1D3C7301-80B6-4515-8FD4-C0EE1B54EE3F}</a:tableStyleId>
              </a:tblPr>
              <a:tblGrid>
                <a:gridCol w="2793685">
                  <a:extLst>
                    <a:ext uri="{9D8B030D-6E8A-4147-A177-3AD203B41FA5}">
                      <a16:colId xmlns:a16="http://schemas.microsoft.com/office/drawing/2014/main" val="3335918463"/>
                    </a:ext>
                  </a:extLst>
                </a:gridCol>
                <a:gridCol w="1580457">
                  <a:extLst>
                    <a:ext uri="{9D8B030D-6E8A-4147-A177-3AD203B41FA5}">
                      <a16:colId xmlns:a16="http://schemas.microsoft.com/office/drawing/2014/main" val="2774200303"/>
                    </a:ext>
                  </a:extLst>
                </a:gridCol>
                <a:gridCol w="4135615">
                  <a:extLst>
                    <a:ext uri="{9D8B030D-6E8A-4147-A177-3AD203B41FA5}">
                      <a16:colId xmlns:a16="http://schemas.microsoft.com/office/drawing/2014/main" val="2483543380"/>
                    </a:ext>
                  </a:extLst>
                </a:gridCol>
              </a:tblGrid>
              <a:tr h="188052">
                <a:tc>
                  <a:txBody>
                    <a:bodyPr/>
                    <a:lstStyle/>
                    <a:p>
                      <a:pPr>
                        <a:buNone/>
                      </a:pPr>
                      <a:r>
                        <a:rPr lang="en-GB" sz="1100">
                          <a:effectLst/>
                        </a:rPr>
                        <a:t>Date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Time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Information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9745435"/>
                  </a:ext>
                </a:extLst>
              </a:tr>
              <a:tr h="564157">
                <a:tc>
                  <a:txBody>
                    <a:bodyPr/>
                    <a:lstStyle/>
                    <a:p>
                      <a:pPr>
                        <a:buNone/>
                      </a:pPr>
                      <a:r>
                        <a:rPr lang="en-GB" sz="1100">
                          <a:effectLst/>
                        </a:rPr>
                        <a:t>Wednesday 2</a:t>
                      </a:r>
                      <a:r>
                        <a:rPr lang="en-GB" sz="1100" baseline="30000">
                          <a:effectLst/>
                        </a:rPr>
                        <a:t>nd</a:t>
                      </a:r>
                      <a:r>
                        <a:rPr lang="en-GB" sz="1100">
                          <a:effectLst/>
                        </a:rPr>
                        <a:t> September 2026</a:t>
                      </a:r>
                      <a:endParaRPr lang="en-GB" sz="1200">
                        <a:effectLst/>
                      </a:endParaRPr>
                    </a:p>
                    <a:p>
                      <a:pPr>
                        <a:buNone/>
                      </a:pPr>
                      <a:r>
                        <a:rPr lang="en-GB" sz="11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9:45am - 10:15am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Home Visit</a:t>
                      </a:r>
                      <a:endParaRPr lang="en-GB" sz="1200">
                        <a:effectLst/>
                      </a:endParaRPr>
                    </a:p>
                    <a:p>
                      <a:pPr>
                        <a:buNone/>
                      </a:pPr>
                      <a:r>
                        <a:rPr lang="en-GB" sz="1100">
                          <a:effectLst/>
                        </a:rPr>
                        <a:t>A member of the nursery team will be visiting you and your child at your home.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91137502"/>
                  </a:ext>
                </a:extLst>
              </a:tr>
              <a:tr h="564157">
                <a:tc>
                  <a:txBody>
                    <a:bodyPr/>
                    <a:lstStyle/>
                    <a:p>
                      <a:pPr>
                        <a:buNone/>
                      </a:pPr>
                      <a:r>
                        <a:rPr lang="en-GB" sz="1100">
                          <a:effectLst/>
                        </a:rPr>
                        <a:t>Thursday 3</a:t>
                      </a:r>
                      <a:r>
                        <a:rPr lang="en-GB" sz="1100" baseline="30000">
                          <a:effectLst/>
                        </a:rPr>
                        <a:t>rd</a:t>
                      </a:r>
                      <a:r>
                        <a:rPr lang="en-GB" sz="1100">
                          <a:effectLst/>
                        </a:rPr>
                        <a:t>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9.00-10.00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Meat the Team</a:t>
                      </a:r>
                      <a:endParaRPr lang="en-GB" sz="1200">
                        <a:effectLst/>
                      </a:endParaRPr>
                    </a:p>
                    <a:p>
                      <a:pPr>
                        <a:buNone/>
                      </a:pPr>
                      <a:r>
                        <a:rPr lang="en-GB" sz="1100">
                          <a:effectLst/>
                        </a:rPr>
                        <a:t>This is an opportunity to meet the team and get the information regarding the two year old room.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25741611"/>
                  </a:ext>
                </a:extLst>
              </a:tr>
              <a:tr h="752210">
                <a:tc>
                  <a:txBody>
                    <a:bodyPr/>
                    <a:lstStyle/>
                    <a:p>
                      <a:pPr>
                        <a:buNone/>
                      </a:pPr>
                      <a:r>
                        <a:rPr lang="en-GB" sz="1100">
                          <a:effectLst/>
                        </a:rPr>
                        <a:t>Monday 7th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- 9:30am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First day- 1 hour</a:t>
                      </a:r>
                      <a:endParaRPr lang="en-GB" sz="1200">
                        <a:effectLst/>
                      </a:endParaRPr>
                    </a:p>
                    <a:p>
                      <a:pPr>
                        <a:buNone/>
                      </a:pPr>
                      <a:r>
                        <a:rPr lang="en-GB" sz="1100">
                          <a:effectLst/>
                        </a:rPr>
                        <a:t>This is a settling in session to help your child in their transition. </a:t>
                      </a:r>
                      <a:r>
                        <a:rPr lang="en-GB" sz="1100" u="sng">
                          <a:effectLst/>
                        </a:rPr>
                        <a:t>Parent/carers must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940826"/>
                  </a:ext>
                </a:extLst>
              </a:tr>
              <a:tr h="752210">
                <a:tc>
                  <a:txBody>
                    <a:bodyPr/>
                    <a:lstStyle/>
                    <a:p>
                      <a:pPr>
                        <a:buNone/>
                      </a:pPr>
                      <a:r>
                        <a:rPr lang="en-GB" sz="1100">
                          <a:effectLst/>
                        </a:rPr>
                        <a:t>Tuesday 8th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- 9:30am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Second day- 1 hour</a:t>
                      </a:r>
                      <a:endParaRPr lang="en-GB" sz="1200">
                        <a:effectLst/>
                      </a:endParaRPr>
                    </a:p>
                    <a:p>
                      <a:pPr>
                        <a:buNone/>
                      </a:pPr>
                      <a:r>
                        <a:rPr lang="en-GB" sz="1100">
                          <a:effectLst/>
                        </a:rPr>
                        <a:t>This is a settling in session to help your child in their transition. </a:t>
                      </a:r>
                      <a:r>
                        <a:rPr lang="en-GB" sz="1100" u="sng">
                          <a:effectLst/>
                        </a:rPr>
                        <a:t>Parent/carers must NOT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80056810"/>
                  </a:ext>
                </a:extLst>
              </a:tr>
              <a:tr h="564157">
                <a:tc>
                  <a:txBody>
                    <a:bodyPr/>
                    <a:lstStyle/>
                    <a:p>
                      <a:pPr>
                        <a:buNone/>
                      </a:pPr>
                      <a:r>
                        <a:rPr lang="en-GB" sz="1100">
                          <a:effectLst/>
                        </a:rPr>
                        <a:t>Wednesday 9th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- 10:30am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Third day – 2 hour</a:t>
                      </a:r>
                      <a:endParaRPr lang="en-GB" sz="1200">
                        <a:effectLst/>
                      </a:endParaRPr>
                    </a:p>
                    <a:p>
                      <a:pPr>
                        <a:buNone/>
                      </a:pPr>
                      <a:r>
                        <a:rPr lang="en-GB" sz="1100" u="sng">
                          <a:effectLst/>
                        </a:rPr>
                        <a:t>Parents/carers are NOT expected to attend this session.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98314534"/>
                  </a:ext>
                </a:extLst>
              </a:tr>
              <a:tr h="940262">
                <a:tc>
                  <a:txBody>
                    <a:bodyPr/>
                    <a:lstStyle/>
                    <a:p>
                      <a:pPr>
                        <a:buNone/>
                      </a:pPr>
                      <a:r>
                        <a:rPr lang="en-GB" sz="1100">
                          <a:effectLst/>
                        </a:rPr>
                        <a:t>Thursday 10th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- 11:30am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Full-time Session</a:t>
                      </a:r>
                      <a:endParaRPr lang="en-GB" sz="1200">
                        <a:effectLst/>
                      </a:endParaRPr>
                    </a:p>
                    <a:p>
                      <a:pPr>
                        <a:buNone/>
                      </a:pPr>
                      <a:r>
                        <a:rPr lang="en-GB" sz="1100">
                          <a:effectLst/>
                        </a:rPr>
                        <a:t>Your child will be in nursery for the full allocated hours.</a:t>
                      </a:r>
                      <a:r>
                        <a:rPr lang="en-GB" sz="1100" u="sng">
                          <a:effectLst/>
                        </a:rPr>
                        <a:t> </a:t>
                      </a:r>
                      <a:endParaRPr lang="en-GB" sz="1200">
                        <a:effectLst/>
                      </a:endParaRPr>
                    </a:p>
                    <a:p>
                      <a:pPr>
                        <a:buNone/>
                      </a:pPr>
                      <a:r>
                        <a:rPr lang="en-GB" sz="1100" u="sng">
                          <a:effectLst/>
                        </a:rPr>
                        <a:t>Please be on time to pick your child up as children can easily become distressed.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3788420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9">
          <a:extLst>
            <a:ext uri="{FF2B5EF4-FFF2-40B4-BE49-F238E27FC236}">
              <a16:creationId xmlns:a16="http://schemas.microsoft.com/office/drawing/2014/main" id="{E93BBA9C-832C-162B-65C8-B66DF545F07D}"/>
            </a:ext>
          </a:extLst>
        </p:cNvPr>
        <p:cNvGrpSpPr/>
        <p:nvPr/>
      </p:nvGrpSpPr>
      <p:grpSpPr>
        <a:xfrm>
          <a:off x="0" y="0"/>
          <a:ext cx="0" cy="0"/>
          <a:chOff x="0" y="0"/>
          <a:chExt cx="0" cy="0"/>
        </a:xfrm>
      </p:grpSpPr>
      <p:sp>
        <p:nvSpPr>
          <p:cNvPr id="180" name="Google Shape;180;p10">
            <a:extLst>
              <a:ext uri="{FF2B5EF4-FFF2-40B4-BE49-F238E27FC236}">
                <a16:creationId xmlns:a16="http://schemas.microsoft.com/office/drawing/2014/main" id="{401B4E2A-51BC-C0B4-F4BF-B72A302D36A6}"/>
              </a:ext>
            </a:extLst>
          </p:cNvPr>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181" name="Google Shape;181;p10">
            <a:extLst>
              <a:ext uri="{FF2B5EF4-FFF2-40B4-BE49-F238E27FC236}">
                <a16:creationId xmlns:a16="http://schemas.microsoft.com/office/drawing/2014/main" id="{BE8EF6A7-A211-E817-1FBC-C60ABC30A050}"/>
              </a:ext>
            </a:extLst>
          </p:cNvPr>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12</a:t>
            </a:fld>
            <a:endParaRPr sz="1100" b="1">
              <a:solidFill>
                <a:schemeClr val="lt1"/>
              </a:solidFill>
              <a:latin typeface="Calibri"/>
              <a:ea typeface="Calibri"/>
              <a:cs typeface="Calibri"/>
              <a:sym typeface="Calibri"/>
            </a:endParaRPr>
          </a:p>
        </p:txBody>
      </p:sp>
      <p:sp>
        <p:nvSpPr>
          <p:cNvPr id="183" name="Google Shape;183;p10">
            <a:extLst>
              <a:ext uri="{FF2B5EF4-FFF2-40B4-BE49-F238E27FC236}">
                <a16:creationId xmlns:a16="http://schemas.microsoft.com/office/drawing/2014/main" id="{72BB3E09-C493-350F-3476-29764ED625BD}"/>
              </a:ext>
            </a:extLst>
          </p:cNvPr>
          <p:cNvSpPr txBox="1"/>
          <p:nvPr/>
        </p:nvSpPr>
        <p:spPr>
          <a:xfrm>
            <a:off x="421847" y="0"/>
            <a:ext cx="953993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800"/>
              <a:buFont typeface="Calibri"/>
              <a:buNone/>
            </a:pPr>
            <a:r>
              <a:rPr lang="en-GB" sz="4800">
                <a:solidFill>
                  <a:schemeClr val="accent1">
                    <a:lumMod val="75000"/>
                  </a:schemeClr>
                </a:solidFill>
                <a:latin typeface="Comfortaa"/>
                <a:ea typeface="Comfortaa"/>
                <a:cs typeface="Comfortaa"/>
                <a:sym typeface="Comfortaa"/>
              </a:rPr>
              <a:t>Induction: PM Sessions </a:t>
            </a:r>
            <a:endParaRPr sz="4800">
              <a:solidFill>
                <a:schemeClr val="accent1">
                  <a:lumMod val="75000"/>
                </a:schemeClr>
              </a:solidFill>
              <a:latin typeface="Comfortaa"/>
              <a:ea typeface="Comfortaa"/>
              <a:cs typeface="Comfortaa"/>
              <a:sym typeface="Comfortaa"/>
            </a:endParaRPr>
          </a:p>
        </p:txBody>
      </p:sp>
      <p:pic>
        <p:nvPicPr>
          <p:cNvPr id="186" name="Google Shape;186;p10">
            <a:extLst>
              <a:ext uri="{FF2B5EF4-FFF2-40B4-BE49-F238E27FC236}">
                <a16:creationId xmlns:a16="http://schemas.microsoft.com/office/drawing/2014/main" id="{99C16D2B-5F15-3779-A6D7-53413D4F5325}"/>
              </a:ext>
            </a:extLst>
          </p:cNvPr>
          <p:cNvPicPr preferRelativeResize="0"/>
          <p:nvPr/>
        </p:nvPicPr>
        <p:blipFill rotWithShape="1">
          <a:blip r:embed="rId3">
            <a:alphaModFix/>
          </a:blip>
          <a:srcRect/>
          <a:stretch/>
        </p:blipFill>
        <p:spPr>
          <a:xfrm>
            <a:off x="9961784" y="1047715"/>
            <a:ext cx="2094409" cy="2528009"/>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F3F3807B-835A-936C-ABBC-E10615956027}"/>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graphicFrame>
        <p:nvGraphicFramePr>
          <p:cNvPr id="4" name="Table 3">
            <a:extLst>
              <a:ext uri="{FF2B5EF4-FFF2-40B4-BE49-F238E27FC236}">
                <a16:creationId xmlns:a16="http://schemas.microsoft.com/office/drawing/2014/main" id="{E3188AF5-C75E-2E6F-A6E4-A4BEA579E3DA}"/>
              </a:ext>
            </a:extLst>
          </p:cNvPr>
          <p:cNvGraphicFramePr>
            <a:graphicFrameLocks noGrp="1"/>
          </p:cNvGraphicFramePr>
          <p:nvPr>
            <p:extLst>
              <p:ext uri="{D42A27DB-BD31-4B8C-83A1-F6EECF244321}">
                <p14:modId xmlns:p14="http://schemas.microsoft.com/office/powerpoint/2010/main" val="2921740156"/>
              </p:ext>
            </p:extLst>
          </p:nvPr>
        </p:nvGraphicFramePr>
        <p:xfrm>
          <a:off x="751114" y="1314450"/>
          <a:ext cx="8493851" cy="4614704"/>
        </p:xfrm>
        <a:graphic>
          <a:graphicData uri="http://schemas.openxmlformats.org/drawingml/2006/table">
            <a:tbl>
              <a:tblPr firstRow="1" firstCol="1" bandRow="1">
                <a:tableStyleId>{1D3C7301-80B6-4515-8FD4-C0EE1B54EE3F}</a:tableStyleId>
              </a:tblPr>
              <a:tblGrid>
                <a:gridCol w="2788463">
                  <a:extLst>
                    <a:ext uri="{9D8B030D-6E8A-4147-A177-3AD203B41FA5}">
                      <a16:colId xmlns:a16="http://schemas.microsoft.com/office/drawing/2014/main" val="4209316086"/>
                    </a:ext>
                  </a:extLst>
                </a:gridCol>
                <a:gridCol w="1577503">
                  <a:extLst>
                    <a:ext uri="{9D8B030D-6E8A-4147-A177-3AD203B41FA5}">
                      <a16:colId xmlns:a16="http://schemas.microsoft.com/office/drawing/2014/main" val="1326830642"/>
                    </a:ext>
                  </a:extLst>
                </a:gridCol>
                <a:gridCol w="4127885">
                  <a:extLst>
                    <a:ext uri="{9D8B030D-6E8A-4147-A177-3AD203B41FA5}">
                      <a16:colId xmlns:a16="http://schemas.microsoft.com/office/drawing/2014/main" val="1456845609"/>
                    </a:ext>
                  </a:extLst>
                </a:gridCol>
              </a:tblGrid>
              <a:tr h="200639">
                <a:tc>
                  <a:txBody>
                    <a:bodyPr/>
                    <a:lstStyle/>
                    <a:p>
                      <a:pPr>
                        <a:buNone/>
                      </a:pPr>
                      <a:r>
                        <a:rPr lang="en-GB" sz="1100">
                          <a:effectLst/>
                        </a:rPr>
                        <a:t>Date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Time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Information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8829493"/>
                  </a:ext>
                </a:extLst>
              </a:tr>
              <a:tr h="601918">
                <a:tc>
                  <a:txBody>
                    <a:bodyPr/>
                    <a:lstStyle/>
                    <a:p>
                      <a:pPr>
                        <a:buNone/>
                      </a:pPr>
                      <a:r>
                        <a:rPr lang="en-GB" sz="1100">
                          <a:effectLst/>
                        </a:rPr>
                        <a:t>Wednesday 2</a:t>
                      </a:r>
                      <a:r>
                        <a:rPr lang="en-GB" sz="1100" baseline="30000">
                          <a:effectLst/>
                        </a:rPr>
                        <a:t>nd</a:t>
                      </a:r>
                      <a:r>
                        <a:rPr lang="en-GB" sz="1100">
                          <a:effectLst/>
                        </a:rPr>
                        <a:t> September 2026</a:t>
                      </a:r>
                      <a:endParaRPr lang="en-GB" sz="1200">
                        <a:effectLst/>
                      </a:endParaRPr>
                    </a:p>
                    <a:p>
                      <a:pPr>
                        <a:buNone/>
                      </a:pPr>
                      <a:r>
                        <a:rPr lang="en-GB" sz="11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11:15am - 11:45am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Home Visit</a:t>
                      </a:r>
                      <a:endParaRPr lang="en-GB" sz="1200">
                        <a:effectLst/>
                      </a:endParaRPr>
                    </a:p>
                    <a:p>
                      <a:pPr>
                        <a:buNone/>
                      </a:pPr>
                      <a:r>
                        <a:rPr lang="en-GB" sz="1100">
                          <a:effectLst/>
                        </a:rPr>
                        <a:t>A member of the nursery team will be visiting you and your child at your home.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2249503"/>
                  </a:ext>
                </a:extLst>
              </a:tr>
              <a:tr h="601918">
                <a:tc>
                  <a:txBody>
                    <a:bodyPr/>
                    <a:lstStyle/>
                    <a:p>
                      <a:pPr>
                        <a:buNone/>
                      </a:pPr>
                      <a:r>
                        <a:rPr lang="en-GB" sz="1100">
                          <a:effectLst/>
                        </a:rPr>
                        <a:t>Thursday 3</a:t>
                      </a:r>
                      <a:r>
                        <a:rPr lang="en-GB" sz="1100" baseline="30000">
                          <a:effectLst/>
                        </a:rPr>
                        <a:t>rd</a:t>
                      </a:r>
                      <a:r>
                        <a:rPr lang="en-GB" sz="1100">
                          <a:effectLst/>
                        </a:rPr>
                        <a:t>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9.00-10.00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Meat the Team</a:t>
                      </a:r>
                      <a:endParaRPr lang="en-GB" sz="1200">
                        <a:effectLst/>
                      </a:endParaRPr>
                    </a:p>
                    <a:p>
                      <a:pPr>
                        <a:buNone/>
                      </a:pPr>
                      <a:r>
                        <a:rPr lang="en-GB" sz="1100">
                          <a:effectLst/>
                        </a:rPr>
                        <a:t>This is an opportunity to meet the team and get the information regarding the two year old room.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435220"/>
                  </a:ext>
                </a:extLst>
              </a:tr>
              <a:tr h="802557">
                <a:tc>
                  <a:txBody>
                    <a:bodyPr/>
                    <a:lstStyle/>
                    <a:p>
                      <a:pPr>
                        <a:buNone/>
                      </a:pPr>
                      <a:r>
                        <a:rPr lang="en-GB" sz="1100">
                          <a:effectLst/>
                        </a:rPr>
                        <a:t>Monday 7th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12:15pm - 1:15pm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First day- 1 hour</a:t>
                      </a:r>
                      <a:endParaRPr lang="en-GB" sz="1200">
                        <a:effectLst/>
                      </a:endParaRPr>
                    </a:p>
                    <a:p>
                      <a:pPr>
                        <a:buNone/>
                      </a:pPr>
                      <a:r>
                        <a:rPr lang="en-GB" sz="1100">
                          <a:effectLst/>
                        </a:rPr>
                        <a:t>This is a settling in session to help your child in their transition. </a:t>
                      </a:r>
                      <a:r>
                        <a:rPr lang="en-GB" sz="1100" u="sng">
                          <a:effectLst/>
                        </a:rPr>
                        <a:t>Parent/carers must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41459500"/>
                  </a:ext>
                </a:extLst>
              </a:tr>
              <a:tr h="802557">
                <a:tc>
                  <a:txBody>
                    <a:bodyPr/>
                    <a:lstStyle/>
                    <a:p>
                      <a:pPr>
                        <a:buNone/>
                      </a:pPr>
                      <a:r>
                        <a:rPr lang="en-GB" sz="1100">
                          <a:effectLst/>
                        </a:rPr>
                        <a:t>Tuesday 8th September 2032</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12:15pm - 1:15pm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Second day- 1 hour</a:t>
                      </a:r>
                      <a:endParaRPr lang="en-GB" sz="1200">
                        <a:effectLst/>
                      </a:endParaRPr>
                    </a:p>
                    <a:p>
                      <a:pPr>
                        <a:buNone/>
                      </a:pPr>
                      <a:r>
                        <a:rPr lang="en-GB" sz="1100">
                          <a:effectLst/>
                        </a:rPr>
                        <a:t>This is a settling in session to help your child in their transition. </a:t>
                      </a:r>
                      <a:r>
                        <a:rPr lang="en-GB" sz="1100" u="sng">
                          <a:effectLst/>
                        </a:rPr>
                        <a:t>Parent/carers must NOT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7295982"/>
                  </a:ext>
                </a:extLst>
              </a:tr>
              <a:tr h="601918">
                <a:tc>
                  <a:txBody>
                    <a:bodyPr/>
                    <a:lstStyle/>
                    <a:p>
                      <a:pPr>
                        <a:buNone/>
                      </a:pPr>
                      <a:r>
                        <a:rPr lang="en-GB" sz="1100">
                          <a:effectLst/>
                        </a:rPr>
                        <a:t>Wednesday 9th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12:15pm - 2:15pm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Third day – 2 hour</a:t>
                      </a:r>
                      <a:endParaRPr lang="en-GB" sz="1200">
                        <a:effectLst/>
                      </a:endParaRPr>
                    </a:p>
                    <a:p>
                      <a:pPr>
                        <a:buNone/>
                      </a:pPr>
                      <a:r>
                        <a:rPr lang="en-GB" sz="1100" u="sng">
                          <a:effectLst/>
                        </a:rPr>
                        <a:t>Parents/carers are NOT expected to attend this session.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17912204"/>
                  </a:ext>
                </a:extLst>
              </a:tr>
              <a:tr h="1003197">
                <a:tc>
                  <a:txBody>
                    <a:bodyPr/>
                    <a:lstStyle/>
                    <a:p>
                      <a:pPr>
                        <a:buNone/>
                      </a:pPr>
                      <a:r>
                        <a:rPr lang="en-GB" sz="1100">
                          <a:effectLst/>
                        </a:rPr>
                        <a:t>Thursday 10th September 2027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12:15pm - 3:15pm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Full-time Session</a:t>
                      </a:r>
                      <a:endParaRPr lang="en-GB" sz="1200">
                        <a:effectLst/>
                      </a:endParaRPr>
                    </a:p>
                    <a:p>
                      <a:pPr>
                        <a:buNone/>
                      </a:pPr>
                      <a:r>
                        <a:rPr lang="en-GB" sz="1100">
                          <a:effectLst/>
                        </a:rPr>
                        <a:t>Your child will be in nursery for the full allocated hours.</a:t>
                      </a:r>
                      <a:r>
                        <a:rPr lang="en-GB" sz="1100" u="sng">
                          <a:effectLst/>
                        </a:rPr>
                        <a:t> </a:t>
                      </a:r>
                      <a:endParaRPr lang="en-GB" sz="1200">
                        <a:effectLst/>
                      </a:endParaRPr>
                    </a:p>
                    <a:p>
                      <a:pPr>
                        <a:buNone/>
                      </a:pPr>
                      <a:r>
                        <a:rPr lang="en-GB" sz="1100" u="sng">
                          <a:effectLst/>
                        </a:rPr>
                        <a:t>Please be on time to pick your child up as children can easily become distressed.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4598641"/>
                  </a:ext>
                </a:extLst>
              </a:tr>
            </a:tbl>
          </a:graphicData>
        </a:graphic>
      </p:graphicFrame>
    </p:spTree>
    <p:extLst>
      <p:ext uri="{BB962C8B-B14F-4D97-AF65-F5344CB8AC3E}">
        <p14:creationId xmlns:p14="http://schemas.microsoft.com/office/powerpoint/2010/main" val="1208110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9">
          <a:extLst>
            <a:ext uri="{FF2B5EF4-FFF2-40B4-BE49-F238E27FC236}">
              <a16:creationId xmlns:a16="http://schemas.microsoft.com/office/drawing/2014/main" id="{17AD3B31-BC14-0C72-EDE2-946CAEC75983}"/>
            </a:ext>
          </a:extLst>
        </p:cNvPr>
        <p:cNvGrpSpPr/>
        <p:nvPr/>
      </p:nvGrpSpPr>
      <p:grpSpPr>
        <a:xfrm>
          <a:off x="0" y="0"/>
          <a:ext cx="0" cy="0"/>
          <a:chOff x="0" y="0"/>
          <a:chExt cx="0" cy="0"/>
        </a:xfrm>
      </p:grpSpPr>
      <p:sp>
        <p:nvSpPr>
          <p:cNvPr id="180" name="Google Shape;180;p10">
            <a:extLst>
              <a:ext uri="{FF2B5EF4-FFF2-40B4-BE49-F238E27FC236}">
                <a16:creationId xmlns:a16="http://schemas.microsoft.com/office/drawing/2014/main" id="{9A8E2F0D-4FE2-C354-9B88-233E0BE95AEE}"/>
              </a:ext>
            </a:extLst>
          </p:cNvPr>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181" name="Google Shape;181;p10">
            <a:extLst>
              <a:ext uri="{FF2B5EF4-FFF2-40B4-BE49-F238E27FC236}">
                <a16:creationId xmlns:a16="http://schemas.microsoft.com/office/drawing/2014/main" id="{86901795-DE13-E753-47A7-6273B7B359EE}"/>
              </a:ext>
            </a:extLst>
          </p:cNvPr>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13</a:t>
            </a:fld>
            <a:endParaRPr sz="1100" b="1">
              <a:solidFill>
                <a:schemeClr val="lt1"/>
              </a:solidFill>
              <a:latin typeface="Calibri"/>
              <a:ea typeface="Calibri"/>
              <a:cs typeface="Calibri"/>
              <a:sym typeface="Calibri"/>
            </a:endParaRPr>
          </a:p>
        </p:txBody>
      </p:sp>
      <p:sp>
        <p:nvSpPr>
          <p:cNvPr id="183" name="Google Shape;183;p10">
            <a:extLst>
              <a:ext uri="{FF2B5EF4-FFF2-40B4-BE49-F238E27FC236}">
                <a16:creationId xmlns:a16="http://schemas.microsoft.com/office/drawing/2014/main" id="{187ECAA6-AD09-CA68-AB26-31074A65678E}"/>
              </a:ext>
            </a:extLst>
          </p:cNvPr>
          <p:cNvSpPr txBox="1"/>
          <p:nvPr/>
        </p:nvSpPr>
        <p:spPr>
          <a:xfrm>
            <a:off x="421847" y="0"/>
            <a:ext cx="9539937" cy="131445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4800"/>
              <a:buFont typeface="Calibri"/>
              <a:buNone/>
            </a:pPr>
            <a:r>
              <a:rPr lang="en-GB" sz="4800">
                <a:solidFill>
                  <a:schemeClr val="accent1">
                    <a:lumMod val="75000"/>
                  </a:schemeClr>
                </a:solidFill>
                <a:latin typeface="Comfortaa"/>
                <a:ea typeface="Comfortaa"/>
                <a:cs typeface="Comfortaa"/>
                <a:sym typeface="Comfortaa"/>
              </a:rPr>
              <a:t>Induction: FT Sessions </a:t>
            </a:r>
            <a:endParaRPr sz="4800">
              <a:solidFill>
                <a:schemeClr val="accent1">
                  <a:lumMod val="75000"/>
                </a:schemeClr>
              </a:solidFill>
              <a:latin typeface="Comfortaa"/>
              <a:ea typeface="Comfortaa"/>
              <a:cs typeface="Comfortaa"/>
              <a:sym typeface="Comfortaa"/>
            </a:endParaRPr>
          </a:p>
        </p:txBody>
      </p:sp>
      <p:pic>
        <p:nvPicPr>
          <p:cNvPr id="186" name="Google Shape;186;p10">
            <a:extLst>
              <a:ext uri="{FF2B5EF4-FFF2-40B4-BE49-F238E27FC236}">
                <a16:creationId xmlns:a16="http://schemas.microsoft.com/office/drawing/2014/main" id="{16EE31BA-535C-D3DB-D77F-7C18857177B2}"/>
              </a:ext>
            </a:extLst>
          </p:cNvPr>
          <p:cNvPicPr preferRelativeResize="0"/>
          <p:nvPr/>
        </p:nvPicPr>
        <p:blipFill rotWithShape="1">
          <a:blip r:embed="rId3">
            <a:alphaModFix/>
          </a:blip>
          <a:srcRect/>
          <a:stretch/>
        </p:blipFill>
        <p:spPr>
          <a:xfrm>
            <a:off x="9961784" y="1047715"/>
            <a:ext cx="2094409" cy="2528009"/>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BB9BF045-9671-1CB1-EB2C-0CB5B4B63B8C}"/>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graphicFrame>
        <p:nvGraphicFramePr>
          <p:cNvPr id="3" name="Table 2">
            <a:extLst>
              <a:ext uri="{FF2B5EF4-FFF2-40B4-BE49-F238E27FC236}">
                <a16:creationId xmlns:a16="http://schemas.microsoft.com/office/drawing/2014/main" id="{4F654373-49AB-50E7-BE9A-04E77A133BE8}"/>
              </a:ext>
            </a:extLst>
          </p:cNvPr>
          <p:cNvGraphicFramePr>
            <a:graphicFrameLocks noGrp="1"/>
          </p:cNvGraphicFramePr>
          <p:nvPr>
            <p:extLst>
              <p:ext uri="{D42A27DB-BD31-4B8C-83A1-F6EECF244321}">
                <p14:modId xmlns:p14="http://schemas.microsoft.com/office/powerpoint/2010/main" val="1143038621"/>
              </p:ext>
            </p:extLst>
          </p:nvPr>
        </p:nvGraphicFramePr>
        <p:xfrm>
          <a:off x="762000" y="1569464"/>
          <a:ext cx="8528050" cy="4527332"/>
        </p:xfrm>
        <a:graphic>
          <a:graphicData uri="http://schemas.openxmlformats.org/drawingml/2006/table">
            <a:tbl>
              <a:tblPr firstRow="1" firstCol="1" bandRow="1">
                <a:tableStyleId>{1D3C7301-80B6-4515-8FD4-C0EE1B54EE3F}</a:tableStyleId>
              </a:tblPr>
              <a:tblGrid>
                <a:gridCol w="2760172">
                  <a:extLst>
                    <a:ext uri="{9D8B030D-6E8A-4147-A177-3AD203B41FA5}">
                      <a16:colId xmlns:a16="http://schemas.microsoft.com/office/drawing/2014/main" val="2531984361"/>
                    </a:ext>
                  </a:extLst>
                </a:gridCol>
                <a:gridCol w="1561498">
                  <a:extLst>
                    <a:ext uri="{9D8B030D-6E8A-4147-A177-3AD203B41FA5}">
                      <a16:colId xmlns:a16="http://schemas.microsoft.com/office/drawing/2014/main" val="1001265823"/>
                    </a:ext>
                  </a:extLst>
                </a:gridCol>
                <a:gridCol w="4206380">
                  <a:extLst>
                    <a:ext uri="{9D8B030D-6E8A-4147-A177-3AD203B41FA5}">
                      <a16:colId xmlns:a16="http://schemas.microsoft.com/office/drawing/2014/main" val="2345300094"/>
                    </a:ext>
                  </a:extLst>
                </a:gridCol>
              </a:tblGrid>
              <a:tr h="181093">
                <a:tc>
                  <a:txBody>
                    <a:bodyPr/>
                    <a:lstStyle/>
                    <a:p>
                      <a:pPr>
                        <a:buNone/>
                      </a:pPr>
                      <a:r>
                        <a:rPr lang="en-GB" sz="1100">
                          <a:effectLst/>
                        </a:rPr>
                        <a:t>Date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Time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Information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9213596"/>
                  </a:ext>
                </a:extLst>
              </a:tr>
              <a:tr h="543280">
                <a:tc>
                  <a:txBody>
                    <a:bodyPr/>
                    <a:lstStyle/>
                    <a:p>
                      <a:pPr>
                        <a:buNone/>
                      </a:pPr>
                      <a:r>
                        <a:rPr lang="en-GB" sz="1100">
                          <a:effectLst/>
                        </a:rPr>
                        <a:t>Wednesday 2</a:t>
                      </a:r>
                      <a:r>
                        <a:rPr lang="en-GB" sz="1100" baseline="30000">
                          <a:effectLst/>
                        </a:rPr>
                        <a:t>nd</a:t>
                      </a:r>
                      <a:r>
                        <a:rPr lang="en-GB" sz="1100">
                          <a:effectLst/>
                        </a:rPr>
                        <a:t> September 2026</a:t>
                      </a:r>
                      <a:endParaRPr lang="en-GB" sz="1200">
                        <a:effectLst/>
                      </a:endParaRPr>
                    </a:p>
                    <a:p>
                      <a:pPr>
                        <a:buNone/>
                      </a:pPr>
                      <a:r>
                        <a:rPr lang="en-GB" sz="11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3:15pm - 3:45pm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Home Visit</a:t>
                      </a:r>
                      <a:endParaRPr lang="en-GB" sz="1200">
                        <a:effectLst/>
                      </a:endParaRPr>
                    </a:p>
                    <a:p>
                      <a:pPr>
                        <a:buNone/>
                      </a:pPr>
                      <a:r>
                        <a:rPr lang="en-GB" sz="1100">
                          <a:effectLst/>
                        </a:rPr>
                        <a:t>A member of the nursery team will be visiting you and your child at your home.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7767465"/>
                  </a:ext>
                </a:extLst>
              </a:tr>
              <a:tr h="543280">
                <a:tc>
                  <a:txBody>
                    <a:bodyPr/>
                    <a:lstStyle/>
                    <a:p>
                      <a:pPr>
                        <a:buNone/>
                      </a:pPr>
                      <a:r>
                        <a:rPr lang="en-GB" sz="1100">
                          <a:effectLst/>
                        </a:rPr>
                        <a:t>Thursday 3</a:t>
                      </a:r>
                      <a:r>
                        <a:rPr lang="en-GB" sz="1100" baseline="30000">
                          <a:effectLst/>
                        </a:rPr>
                        <a:t>rd</a:t>
                      </a:r>
                      <a:r>
                        <a:rPr lang="en-GB" sz="1100">
                          <a:effectLst/>
                        </a:rPr>
                        <a:t>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9.00-10.00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Meat the Team</a:t>
                      </a:r>
                      <a:endParaRPr lang="en-GB" sz="1200">
                        <a:effectLst/>
                      </a:endParaRPr>
                    </a:p>
                    <a:p>
                      <a:pPr>
                        <a:buNone/>
                      </a:pPr>
                      <a:r>
                        <a:rPr lang="en-GB" sz="1100">
                          <a:effectLst/>
                        </a:rPr>
                        <a:t>This is an opportunity to meet the team and get the information regarding the two-year-old room.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17473744"/>
                  </a:ext>
                </a:extLst>
              </a:tr>
              <a:tr h="543280">
                <a:tc>
                  <a:txBody>
                    <a:bodyPr/>
                    <a:lstStyle/>
                    <a:p>
                      <a:pPr>
                        <a:buNone/>
                      </a:pPr>
                      <a:r>
                        <a:rPr lang="en-GB" sz="1100">
                          <a:effectLst/>
                        </a:rPr>
                        <a:t>Monday 7th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- 9:30am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First day- 1 hour</a:t>
                      </a:r>
                      <a:endParaRPr lang="en-GB" sz="1200">
                        <a:effectLst/>
                      </a:endParaRPr>
                    </a:p>
                    <a:p>
                      <a:pPr>
                        <a:buNone/>
                      </a:pPr>
                      <a:r>
                        <a:rPr lang="en-GB" sz="1100">
                          <a:effectLst/>
                        </a:rPr>
                        <a:t>This is a settling in session to help your child in their transition. </a:t>
                      </a:r>
                      <a:r>
                        <a:rPr lang="en-GB" sz="1100" u="sng">
                          <a:effectLst/>
                        </a:rPr>
                        <a:t>Parent/carers must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6716492"/>
                  </a:ext>
                </a:extLst>
              </a:tr>
              <a:tr h="543280">
                <a:tc>
                  <a:txBody>
                    <a:bodyPr/>
                    <a:lstStyle/>
                    <a:p>
                      <a:pPr>
                        <a:buNone/>
                      </a:pPr>
                      <a:r>
                        <a:rPr lang="en-GB" sz="1100">
                          <a:effectLst/>
                        </a:rPr>
                        <a:t>Tuesday 8th September 2031</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- 9:30am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Second day – 1 hour</a:t>
                      </a:r>
                      <a:endParaRPr lang="en-GB" sz="1200">
                        <a:effectLst/>
                      </a:endParaRPr>
                    </a:p>
                    <a:p>
                      <a:pPr>
                        <a:buNone/>
                      </a:pPr>
                      <a:r>
                        <a:rPr lang="en-GB" sz="1100" u="sng">
                          <a:effectLst/>
                        </a:rPr>
                        <a:t>Parents/carers are NOT expected to attend this session.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18048117"/>
                  </a:ext>
                </a:extLst>
              </a:tr>
              <a:tr h="543280">
                <a:tc>
                  <a:txBody>
                    <a:bodyPr/>
                    <a:lstStyle/>
                    <a:p>
                      <a:pPr>
                        <a:buNone/>
                      </a:pPr>
                      <a:r>
                        <a:rPr lang="en-GB" sz="1100">
                          <a:effectLst/>
                        </a:rPr>
                        <a:t>Wednesday 9th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- 11:30am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Third day- no lunch</a:t>
                      </a:r>
                      <a:endParaRPr lang="en-GB" sz="1200">
                        <a:effectLst/>
                      </a:endParaRPr>
                    </a:p>
                    <a:p>
                      <a:pPr>
                        <a:buNone/>
                      </a:pPr>
                      <a:r>
                        <a:rPr lang="en-GB" sz="1100">
                          <a:effectLst/>
                        </a:rPr>
                        <a:t>Half a day. </a:t>
                      </a:r>
                      <a:r>
                        <a:rPr lang="en-GB" sz="1100" u="sng">
                          <a:effectLst/>
                        </a:rPr>
                        <a:t>Parents/carers are NOT expected to attend this session.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2546208"/>
                  </a:ext>
                </a:extLst>
              </a:tr>
              <a:tr h="724373">
                <a:tc>
                  <a:txBody>
                    <a:bodyPr/>
                    <a:lstStyle/>
                    <a:p>
                      <a:pPr>
                        <a:buNone/>
                      </a:pPr>
                      <a:r>
                        <a:rPr lang="en-GB" sz="1100">
                          <a:effectLst/>
                        </a:rPr>
                        <a:t>Thursday 10th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- 12:15am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Fourth day- with lunch </a:t>
                      </a:r>
                      <a:endParaRPr lang="en-GB" sz="1200">
                        <a:effectLst/>
                      </a:endParaRPr>
                    </a:p>
                    <a:p>
                      <a:pPr>
                        <a:buNone/>
                      </a:pPr>
                      <a:r>
                        <a:rPr lang="en-GB" sz="1100">
                          <a:effectLst/>
                        </a:rPr>
                        <a:t>Parents must provide a healthy packed lunch for their children to enjoy. No nuts of fish products are allowed due to allergies.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3685478"/>
                  </a:ext>
                </a:extLst>
              </a:tr>
              <a:tr h="905466">
                <a:tc>
                  <a:txBody>
                    <a:bodyPr/>
                    <a:lstStyle/>
                    <a:p>
                      <a:pPr>
                        <a:buNone/>
                      </a:pPr>
                      <a:r>
                        <a:rPr lang="en-GB" sz="1100">
                          <a:effectLst/>
                        </a:rPr>
                        <a:t>Friday 11th September 2026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8:30am - 3:15pm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buNone/>
                      </a:pPr>
                      <a:r>
                        <a:rPr lang="en-GB" sz="1100">
                          <a:effectLst/>
                        </a:rPr>
                        <a:t>Full-time Session</a:t>
                      </a:r>
                      <a:endParaRPr lang="en-GB" sz="1200">
                        <a:effectLst/>
                      </a:endParaRPr>
                    </a:p>
                    <a:p>
                      <a:pPr>
                        <a:buNone/>
                      </a:pPr>
                      <a:r>
                        <a:rPr lang="en-GB" sz="1100">
                          <a:effectLst/>
                        </a:rPr>
                        <a:t>Your child will be in nursery for the full allocated hours.</a:t>
                      </a:r>
                      <a:r>
                        <a:rPr lang="en-GB" sz="1100" u="sng">
                          <a:effectLst/>
                        </a:rPr>
                        <a:t> </a:t>
                      </a:r>
                      <a:endParaRPr lang="en-GB" sz="1200">
                        <a:effectLst/>
                      </a:endParaRPr>
                    </a:p>
                    <a:p>
                      <a:pPr>
                        <a:buNone/>
                      </a:pPr>
                      <a:r>
                        <a:rPr lang="en-GB" sz="1100" u="sng">
                          <a:effectLst/>
                        </a:rPr>
                        <a:t>Please be on time to pick your child up as children can easily become distressed.</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06608096"/>
                  </a:ext>
                </a:extLst>
              </a:tr>
            </a:tbl>
          </a:graphicData>
        </a:graphic>
      </p:graphicFrame>
    </p:spTree>
    <p:extLst>
      <p:ext uri="{BB962C8B-B14F-4D97-AF65-F5344CB8AC3E}">
        <p14:creationId xmlns:p14="http://schemas.microsoft.com/office/powerpoint/2010/main" val="161402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p:nvPr/>
        </p:nvSpPr>
        <p:spPr>
          <a:xfrm>
            <a:off x="442913" y="103188"/>
            <a:ext cx="8243887" cy="1314450"/>
          </a:xfrm>
          <a:prstGeom prst="rect">
            <a:avLst/>
          </a:prstGeom>
          <a:noFill/>
          <a:ln>
            <a:noFill/>
          </a:ln>
        </p:spPr>
        <p:txBody>
          <a:bodyPr spcFirstLastPara="1" wrap="square" lIns="91425" tIns="45700" rIns="91425" bIns="45700" anchor="ctr" anchorCtr="0">
            <a:normAutofit fontScale="77500" lnSpcReduction="20000"/>
          </a:bodyPr>
          <a:lstStyle/>
          <a:p>
            <a:pPr marL="0" marR="0" lvl="0" indent="0" algn="l" rtl="0">
              <a:lnSpc>
                <a:spcPct val="90000"/>
              </a:lnSpc>
              <a:spcBef>
                <a:spcPts val="0"/>
              </a:spcBef>
              <a:spcAft>
                <a:spcPts val="0"/>
              </a:spcAft>
              <a:buClr>
                <a:srgbClr val="000000"/>
              </a:buClr>
              <a:buSzPct val="100000"/>
              <a:buFont typeface="Calibri"/>
              <a:buNone/>
            </a:pPr>
            <a:r>
              <a:rPr lang="en-GB" sz="6000" b="1">
                <a:solidFill>
                  <a:srgbClr val="31538F"/>
                </a:solidFill>
                <a:latin typeface="Comfortaa"/>
                <a:ea typeface="Comfortaa"/>
                <a:cs typeface="Comfortaa"/>
                <a:sym typeface="Comfortaa"/>
              </a:rPr>
              <a:t>Support your child in getting ready for Nursery</a:t>
            </a:r>
            <a:endParaRPr>
              <a:solidFill>
                <a:srgbClr val="31538F"/>
              </a:solidFill>
              <a:latin typeface="Comfortaa"/>
              <a:ea typeface="Comfortaa"/>
              <a:cs typeface="Comfortaa"/>
              <a:sym typeface="Comfortaa"/>
            </a:endParaRPr>
          </a:p>
        </p:txBody>
      </p:sp>
      <p:sp>
        <p:nvSpPr>
          <p:cNvPr id="208" name="Google Shape;208;p12"/>
          <p:cNvSpPr txBox="1"/>
          <p:nvPr/>
        </p:nvSpPr>
        <p:spPr>
          <a:xfrm>
            <a:off x="442913" y="1417638"/>
            <a:ext cx="8243887" cy="5035550"/>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rgbClr val="0000CC"/>
              </a:buClr>
              <a:buSzPts val="2600"/>
              <a:buFont typeface="Arial"/>
              <a:buNone/>
            </a:pPr>
            <a:r>
              <a:rPr lang="en-GB" sz="2600">
                <a:solidFill>
                  <a:srgbClr val="0000CC"/>
                </a:solidFill>
                <a:latin typeface="Comfortaa"/>
                <a:ea typeface="Comfortaa"/>
                <a:cs typeface="Comfortaa"/>
                <a:sym typeface="Comfortaa"/>
              </a:rPr>
              <a:t>It would really help your child to settle into Nursery if they can:</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Help </a:t>
            </a:r>
            <a:r>
              <a:rPr lang="en-GB" sz="2600">
                <a:latin typeface="Comfortaa"/>
                <a:ea typeface="Comfortaa"/>
                <a:cs typeface="Comfortaa"/>
                <a:sym typeface="Comfortaa"/>
              </a:rPr>
              <a:t>themselves</a:t>
            </a:r>
            <a:r>
              <a:rPr lang="en-GB" sz="2600">
                <a:solidFill>
                  <a:srgbClr val="000000"/>
                </a:solidFill>
                <a:latin typeface="Comfortaa"/>
                <a:ea typeface="Comfortaa"/>
                <a:cs typeface="Comfortaa"/>
                <a:sym typeface="Comfortaa"/>
              </a:rPr>
              <a:t> with dressing and undressing.</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Say when they have had a wee or poo in their nappy. (In English or in home language) </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Use a cup to drink from/ be independent to eat a snack.</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Have a regular and early bedtime routine.</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Follow simple instructions.</a:t>
            </a:r>
            <a:endParaRPr>
              <a:latin typeface="Comfortaa"/>
              <a:ea typeface="Comfortaa"/>
              <a:cs typeface="Comfortaa"/>
              <a:sym typeface="Comfortaa"/>
            </a:endParaRPr>
          </a:p>
          <a:p>
            <a:pPr marL="228600" marR="0" lvl="0" indent="-228600" algn="l" rtl="0">
              <a:lnSpc>
                <a:spcPct val="80000"/>
              </a:lnSpc>
              <a:spcBef>
                <a:spcPts val="1000"/>
              </a:spcBef>
              <a:spcAft>
                <a:spcPts val="0"/>
              </a:spcAft>
              <a:buClr>
                <a:srgbClr val="000000"/>
              </a:buClr>
              <a:buSzPts val="2600"/>
              <a:buFont typeface="Comfortaa"/>
              <a:buChar char="•"/>
            </a:pPr>
            <a:r>
              <a:rPr lang="en-GB" sz="2600">
                <a:solidFill>
                  <a:srgbClr val="000000"/>
                </a:solidFill>
                <a:latin typeface="Comfortaa"/>
                <a:ea typeface="Comfortaa"/>
                <a:cs typeface="Comfortaa"/>
                <a:sym typeface="Comfortaa"/>
              </a:rPr>
              <a:t>Talk is key to learning (daily experiences), it is important that you talk to your child about the world around them. </a:t>
            </a:r>
            <a:endParaRPr sz="4400">
              <a:solidFill>
                <a:srgbClr val="000000"/>
              </a:solidFill>
              <a:latin typeface="Comfortaa"/>
              <a:ea typeface="Comfortaa"/>
              <a:cs typeface="Comfortaa"/>
              <a:sym typeface="Comfortaa"/>
            </a:endParaRPr>
          </a:p>
        </p:txBody>
      </p:sp>
      <p:pic>
        <p:nvPicPr>
          <p:cNvPr id="210" name="Google Shape;210;p12" descr="4C3CEE4C-2248-4AA8-81E5-704686CD3817"/>
          <p:cNvPicPr preferRelativeResize="0"/>
          <p:nvPr/>
        </p:nvPicPr>
        <p:blipFill rotWithShape="1">
          <a:blip r:embed="rId3">
            <a:alphaModFix/>
          </a:blip>
          <a:srcRect/>
          <a:stretch/>
        </p:blipFill>
        <p:spPr>
          <a:xfrm>
            <a:off x="8877608" y="4297680"/>
            <a:ext cx="3152504" cy="2364378"/>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513D7E3E-567A-7D7C-2047-2CFAF7C2F80F}"/>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g13ad4708679_0_15"/>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1200"/>
              </a:spcBef>
              <a:spcAft>
                <a:spcPts val="1200"/>
              </a:spcAft>
              <a:buClr>
                <a:schemeClr val="dk1"/>
              </a:buClr>
              <a:buSzPts val="1100"/>
              <a:buFont typeface="Arial"/>
              <a:buNone/>
            </a:pPr>
            <a:r>
              <a:rPr lang="en-GB">
                <a:solidFill>
                  <a:srgbClr val="31538F"/>
                </a:solidFill>
                <a:latin typeface="Comfortaa"/>
                <a:ea typeface="Comfortaa"/>
                <a:cs typeface="Comfortaa"/>
                <a:sym typeface="Comfortaa"/>
              </a:rPr>
              <a:t>Clothes</a:t>
            </a:r>
            <a:endParaRPr sz="6000">
              <a:solidFill>
                <a:srgbClr val="31538F"/>
              </a:solidFill>
              <a:latin typeface="Comfortaa"/>
              <a:ea typeface="Comfortaa"/>
              <a:cs typeface="Comfortaa"/>
              <a:sym typeface="Comfortaa"/>
            </a:endParaRPr>
          </a:p>
        </p:txBody>
      </p:sp>
      <p:sp>
        <p:nvSpPr>
          <p:cNvPr id="232" name="Google Shape;232;g13ad4708679_0_15"/>
          <p:cNvSpPr txBox="1">
            <a:spLocks noGrp="1"/>
          </p:cNvSpPr>
          <p:nvPr>
            <p:ph type="body" idx="1"/>
          </p:nvPr>
        </p:nvSpPr>
        <p:spPr>
          <a:xfrm>
            <a:off x="838200" y="1262744"/>
            <a:ext cx="10515600" cy="4914082"/>
          </a:xfrm>
          <a:prstGeom prst="rect">
            <a:avLst/>
          </a:prstGeom>
        </p:spPr>
        <p:txBody>
          <a:bodyPr spcFirstLastPara="1" wrap="square" lIns="91425" tIns="45700" rIns="91425" bIns="45700" anchor="t" anchorCtr="0">
            <a:normAutofit/>
          </a:bodyPr>
          <a:lstStyle/>
          <a:p>
            <a:pPr marL="0" lvl="0" indent="0" algn="l" rtl="0">
              <a:lnSpc>
                <a:spcPct val="115000"/>
              </a:lnSpc>
              <a:spcBef>
                <a:spcPts val="1200"/>
              </a:spcBef>
              <a:spcAft>
                <a:spcPts val="0"/>
              </a:spcAft>
              <a:buClr>
                <a:schemeClr val="dk1"/>
              </a:buClr>
              <a:buSzPts val="1100"/>
              <a:buFont typeface="Arial"/>
              <a:buNone/>
            </a:pPr>
            <a:endParaRPr>
              <a:latin typeface="Comfortaa"/>
              <a:ea typeface="Comfortaa"/>
              <a:cs typeface="Comfortaa"/>
              <a:sym typeface="Comfortaa"/>
            </a:endParaRPr>
          </a:p>
          <a:p>
            <a:pPr marL="0" lvl="0" indent="0" algn="l" rtl="0">
              <a:lnSpc>
                <a:spcPct val="115000"/>
              </a:lnSpc>
              <a:spcBef>
                <a:spcPts val="1200"/>
              </a:spcBef>
              <a:spcAft>
                <a:spcPts val="0"/>
              </a:spcAft>
              <a:buClr>
                <a:schemeClr val="dk1"/>
              </a:buClr>
              <a:buSzPts val="1100"/>
              <a:buFont typeface="Arial"/>
              <a:buNone/>
            </a:pPr>
            <a:r>
              <a:rPr lang="en-GB">
                <a:latin typeface="Comfortaa"/>
                <a:ea typeface="Comfortaa"/>
                <a:cs typeface="Comfortaa"/>
                <a:sym typeface="Comfortaa"/>
              </a:rPr>
              <a:t>Children should wear comfortable clothes in Puffins room (no uniform) and have at least </a:t>
            </a:r>
            <a:r>
              <a:rPr lang="en-GB">
                <a:solidFill>
                  <a:srgbClr val="FF0000"/>
                </a:solidFill>
                <a:latin typeface="Comfortaa"/>
                <a:ea typeface="Comfortaa"/>
                <a:cs typeface="Comfortaa"/>
                <a:sym typeface="Comfortaa"/>
              </a:rPr>
              <a:t>two</a:t>
            </a:r>
            <a:r>
              <a:rPr lang="en-GB">
                <a:latin typeface="Comfortaa"/>
                <a:ea typeface="Comfortaa"/>
                <a:cs typeface="Comfortaa"/>
                <a:sym typeface="Comfortaa"/>
              </a:rPr>
              <a:t> changes of clothing. To help identify clothes, we request all garments, particularly outdoor garments, such as, sun hats and wellies are labelled or </a:t>
            </a:r>
            <a:r>
              <a:rPr lang="en-GB">
                <a:solidFill>
                  <a:srgbClr val="FF0000"/>
                </a:solidFill>
                <a:latin typeface="Comfortaa"/>
                <a:ea typeface="Comfortaa"/>
                <a:cs typeface="Comfortaa"/>
                <a:sym typeface="Comfortaa"/>
              </a:rPr>
              <a:t>marked</a:t>
            </a:r>
            <a:r>
              <a:rPr lang="en-GB">
                <a:latin typeface="Comfortaa"/>
                <a:ea typeface="Comfortaa"/>
                <a:cs typeface="Comfortaa"/>
                <a:sym typeface="Comfortaa"/>
              </a:rPr>
              <a:t> with the </a:t>
            </a:r>
            <a:r>
              <a:rPr lang="en-GB">
                <a:solidFill>
                  <a:srgbClr val="FF0000"/>
                </a:solidFill>
                <a:latin typeface="Comfortaa"/>
                <a:ea typeface="Comfortaa"/>
                <a:cs typeface="Comfortaa"/>
                <a:sym typeface="Comfortaa"/>
              </a:rPr>
              <a:t>child’s name</a:t>
            </a:r>
            <a:r>
              <a:rPr lang="en-GB">
                <a:latin typeface="Comfortaa"/>
                <a:ea typeface="Comfortaa"/>
                <a:cs typeface="Comfortaa"/>
                <a:sym typeface="Comfortaa"/>
              </a:rPr>
              <a:t>. Footwear should be Velcro and no shoelaces.</a:t>
            </a:r>
            <a:endParaRPr>
              <a:latin typeface="Comfortaa"/>
              <a:ea typeface="Comfortaa"/>
              <a:cs typeface="Comfortaa"/>
              <a:sym typeface="Comfortaa"/>
            </a:endParaRPr>
          </a:p>
          <a:p>
            <a:pPr marL="0" lvl="0" indent="0" algn="l" rtl="0">
              <a:spcBef>
                <a:spcPts val="1200"/>
              </a:spcBef>
              <a:spcAft>
                <a:spcPts val="0"/>
              </a:spcAft>
              <a:buNone/>
            </a:pPr>
            <a:endParaRPr>
              <a:latin typeface="Comfortaa"/>
              <a:ea typeface="Comfortaa"/>
              <a:cs typeface="Comfortaa"/>
              <a:sym typeface="Comfortaa"/>
            </a:endParaRPr>
          </a:p>
        </p:txBody>
      </p:sp>
      <p:pic>
        <p:nvPicPr>
          <p:cNvPr id="2" name="Google Shape;107;p3" descr="A picture containing icon&#10;&#10;Description automatically generated">
            <a:extLst>
              <a:ext uri="{FF2B5EF4-FFF2-40B4-BE49-F238E27FC236}">
                <a16:creationId xmlns:a16="http://schemas.microsoft.com/office/drawing/2014/main" id="{1B293288-B118-A158-2BBC-605977F18786}"/>
              </a:ext>
            </a:extLst>
          </p:cNvPr>
          <p:cNvPicPr preferRelativeResize="0"/>
          <p:nvPr/>
        </p:nvPicPr>
        <p:blipFill rotWithShape="1">
          <a:blip r:embed="rId3">
            <a:alphaModFix/>
          </a:blip>
          <a:srcRect/>
          <a:stretch/>
        </p:blipFill>
        <p:spPr>
          <a:xfrm>
            <a:off x="9291081" y="255014"/>
            <a:ext cx="2479072" cy="54008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4"/>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239" name="Google Shape;239;p14"/>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16</a:t>
            </a:fld>
            <a:endParaRPr sz="1100" b="1">
              <a:solidFill>
                <a:schemeClr val="lt1"/>
              </a:solidFill>
              <a:latin typeface="Calibri"/>
              <a:ea typeface="Calibri"/>
              <a:cs typeface="Calibri"/>
              <a:sym typeface="Calibri"/>
            </a:endParaRPr>
          </a:p>
        </p:txBody>
      </p:sp>
      <p:sp>
        <p:nvSpPr>
          <p:cNvPr id="241" name="Google Shape;241;p14"/>
          <p:cNvSpPr txBox="1"/>
          <p:nvPr/>
        </p:nvSpPr>
        <p:spPr>
          <a:xfrm>
            <a:off x="442913" y="225425"/>
            <a:ext cx="8243887" cy="97631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Calibri"/>
              <a:buNone/>
            </a:pPr>
            <a:r>
              <a:rPr lang="en-GB" sz="6000">
                <a:solidFill>
                  <a:srgbClr val="000000"/>
                </a:solidFill>
                <a:latin typeface="Comfortaa"/>
                <a:ea typeface="Comfortaa"/>
                <a:cs typeface="Comfortaa"/>
                <a:sym typeface="Comfortaa"/>
              </a:rPr>
              <a:t>Tapestry</a:t>
            </a:r>
            <a:r>
              <a:rPr lang="en-GB" sz="4400">
                <a:solidFill>
                  <a:srgbClr val="000000"/>
                </a:solidFill>
                <a:latin typeface="Calibri"/>
                <a:ea typeface="Calibri"/>
                <a:cs typeface="Calibri"/>
                <a:sym typeface="Calibri"/>
              </a:rPr>
              <a:t> </a:t>
            </a:r>
            <a:endParaRPr sz="4400">
              <a:solidFill>
                <a:schemeClr val="dk1"/>
              </a:solidFill>
              <a:latin typeface="Calibri"/>
              <a:ea typeface="Calibri"/>
              <a:cs typeface="Calibri"/>
              <a:sym typeface="Calibri"/>
            </a:endParaRPr>
          </a:p>
        </p:txBody>
      </p:sp>
      <p:sp>
        <p:nvSpPr>
          <p:cNvPr id="242" name="Google Shape;242;p14"/>
          <p:cNvSpPr txBox="1"/>
          <p:nvPr/>
        </p:nvSpPr>
        <p:spPr>
          <a:xfrm>
            <a:off x="442913" y="1542361"/>
            <a:ext cx="8243887" cy="4813989"/>
          </a:xfrm>
          <a:prstGeom prst="rect">
            <a:avLst/>
          </a:prstGeom>
          <a:noFill/>
          <a:ln>
            <a:noFill/>
          </a:ln>
        </p:spPr>
        <p:txBody>
          <a:bodyPr spcFirstLastPara="1" wrap="square" lIns="91425" tIns="45700" rIns="91425" bIns="45700" anchor="t" anchorCtr="0">
            <a:normAutofit fontScale="85000" lnSpcReduction="10000"/>
          </a:bodyPr>
          <a:lstStyle/>
          <a:p>
            <a:pPr marL="457200" marR="0" lvl="0" indent="-445769" algn="l" rtl="0">
              <a:lnSpc>
                <a:spcPct val="90000"/>
              </a:lnSpc>
              <a:spcBef>
                <a:spcPts val="0"/>
              </a:spcBef>
              <a:spcAft>
                <a:spcPts val="0"/>
              </a:spcAft>
              <a:buClr>
                <a:srgbClr val="000000"/>
              </a:buClr>
              <a:buSzPct val="100000"/>
              <a:buFont typeface="Comfortaa"/>
              <a:buChar char="•"/>
            </a:pPr>
            <a:r>
              <a:rPr lang="en-GB" sz="2400">
                <a:solidFill>
                  <a:srgbClr val="000000"/>
                </a:solidFill>
                <a:latin typeface="Comfortaa"/>
                <a:ea typeface="Comfortaa"/>
                <a:cs typeface="Comfortaa"/>
                <a:sym typeface="Comfortaa"/>
              </a:rPr>
              <a:t>An Online Learning Journal system where staff record children's progress and activities using tablet devices (iPads) and PCs.</a:t>
            </a:r>
            <a:endParaRPr>
              <a:latin typeface="Comfortaa"/>
              <a:ea typeface="Comfortaa"/>
              <a:cs typeface="Comfortaa"/>
              <a:sym typeface="Comfortaa"/>
            </a:endParaRPr>
          </a:p>
          <a:p>
            <a:pPr marL="457200" marR="0" lvl="0" indent="-445769" algn="l" rtl="0">
              <a:lnSpc>
                <a:spcPct val="90000"/>
              </a:lnSpc>
              <a:spcBef>
                <a:spcPts val="1000"/>
              </a:spcBef>
              <a:spcAft>
                <a:spcPts val="0"/>
              </a:spcAft>
              <a:buClr>
                <a:srgbClr val="000000"/>
              </a:buClr>
              <a:buSzPct val="100000"/>
              <a:buFont typeface="Comfortaa"/>
              <a:buChar char="•"/>
            </a:pPr>
            <a:r>
              <a:rPr lang="en-GB" sz="2400">
                <a:solidFill>
                  <a:srgbClr val="000000"/>
                </a:solidFill>
                <a:latin typeface="Comfortaa"/>
                <a:ea typeface="Comfortaa"/>
                <a:cs typeface="Comfortaa"/>
                <a:sym typeface="Comfortaa"/>
              </a:rPr>
              <a:t>Parents can view their child’s journal on mobile devices and on their home computers and can make observations of their own using a secure login system.</a:t>
            </a:r>
            <a:endParaRPr>
              <a:latin typeface="Comfortaa"/>
              <a:ea typeface="Comfortaa"/>
              <a:cs typeface="Comfortaa"/>
              <a:sym typeface="Comfortaa"/>
            </a:endParaRPr>
          </a:p>
          <a:p>
            <a:pPr marL="457200" marR="0" lvl="0" indent="-445769" algn="l" rtl="0">
              <a:lnSpc>
                <a:spcPct val="90000"/>
              </a:lnSpc>
              <a:spcBef>
                <a:spcPts val="1000"/>
              </a:spcBef>
              <a:spcAft>
                <a:spcPts val="0"/>
              </a:spcAft>
              <a:buClr>
                <a:srgbClr val="000000"/>
              </a:buClr>
              <a:buSzPct val="100000"/>
              <a:buFont typeface="Comfortaa"/>
              <a:buChar char="•"/>
            </a:pPr>
            <a:r>
              <a:rPr lang="en-GB" sz="2400">
                <a:solidFill>
                  <a:srgbClr val="000000"/>
                </a:solidFill>
                <a:latin typeface="Comfortaa"/>
                <a:ea typeface="Comfortaa"/>
                <a:cs typeface="Comfortaa"/>
                <a:sym typeface="Comfortaa"/>
              </a:rPr>
              <a:t>It creates a two-way communication between us (the EYFS team), and you (the parents and carers).</a:t>
            </a:r>
          </a:p>
          <a:p>
            <a:pPr marL="457200" indent="-445769">
              <a:lnSpc>
                <a:spcPct val="90000"/>
              </a:lnSpc>
              <a:spcBef>
                <a:spcPts val="1000"/>
              </a:spcBef>
              <a:buSzPct val="100000"/>
              <a:buFont typeface="Comfortaa"/>
              <a:buChar char="•"/>
            </a:pPr>
            <a:r>
              <a:rPr lang="en-GB" sz="2400" b="1">
                <a:highlight>
                  <a:schemeClr val="lt1"/>
                </a:highlight>
                <a:latin typeface="Overlock"/>
                <a:ea typeface="Overlock"/>
                <a:cs typeface="Overlock"/>
                <a:sym typeface="Overlock"/>
              </a:rPr>
              <a:t>We ask parents to upload 1 observation every 2 weeks from home. Home activity tasks will also be set to support this.</a:t>
            </a:r>
            <a:r>
              <a:rPr lang="en-GB" sz="2400" b="1">
                <a:latin typeface="Overlock"/>
                <a:ea typeface="Overlock"/>
                <a:cs typeface="Overlock"/>
                <a:sym typeface="Overlock"/>
              </a:rPr>
              <a:t> </a:t>
            </a:r>
            <a:endParaRPr sz="4000">
              <a:solidFill>
                <a:schemeClr val="dk1"/>
              </a:solidFill>
              <a:latin typeface="Comfortaa"/>
              <a:ea typeface="Comfortaa"/>
              <a:cs typeface="Comfortaa"/>
              <a:sym typeface="Comfortaa"/>
            </a:endParaRPr>
          </a:p>
          <a:p>
            <a:pPr marL="457200" marR="0" lvl="0" indent="-445769" algn="l" rtl="0">
              <a:lnSpc>
                <a:spcPct val="90000"/>
              </a:lnSpc>
              <a:spcBef>
                <a:spcPts val="1000"/>
              </a:spcBef>
              <a:spcAft>
                <a:spcPts val="0"/>
              </a:spcAft>
              <a:buClr>
                <a:srgbClr val="FF0000"/>
              </a:buClr>
              <a:buSzPct val="100000"/>
              <a:buFont typeface="Comfortaa"/>
              <a:buChar char="•"/>
            </a:pPr>
            <a:r>
              <a:rPr lang="en-GB" sz="2400">
                <a:solidFill>
                  <a:srgbClr val="FF0000"/>
                </a:solidFill>
                <a:latin typeface="Comfortaa"/>
                <a:ea typeface="Comfortaa"/>
                <a:cs typeface="Comfortaa"/>
                <a:sym typeface="Comfortaa"/>
              </a:rPr>
              <a:t>You will receive an information letter and consent form to fill in alongside other consent forms that we need parents/carers to sign before you child starts school. </a:t>
            </a:r>
            <a:endParaRPr>
              <a:latin typeface="Comfortaa"/>
              <a:ea typeface="Comfortaa"/>
              <a:cs typeface="Comfortaa"/>
              <a:sym typeface="Comfortaa"/>
            </a:endParaRPr>
          </a:p>
          <a:p>
            <a:pPr marL="457200" marR="0" lvl="0" indent="-445769" algn="l" rtl="0">
              <a:lnSpc>
                <a:spcPct val="90000"/>
              </a:lnSpc>
              <a:spcBef>
                <a:spcPts val="1000"/>
              </a:spcBef>
              <a:spcAft>
                <a:spcPts val="0"/>
              </a:spcAft>
              <a:buClr>
                <a:srgbClr val="FF0000"/>
              </a:buClr>
              <a:buSzPct val="100000"/>
              <a:buFont typeface="Comfortaa"/>
              <a:buChar char="•"/>
            </a:pPr>
            <a:r>
              <a:rPr lang="en-GB" sz="2400">
                <a:solidFill>
                  <a:srgbClr val="FF0000"/>
                </a:solidFill>
                <a:latin typeface="Comfortaa"/>
                <a:ea typeface="Comfortaa"/>
                <a:cs typeface="Comfortaa"/>
                <a:sym typeface="Comfortaa"/>
              </a:rPr>
              <a:t>We will also hold information meeting dedicated to Tapestry and working with your child at home once they have started. </a:t>
            </a:r>
            <a:endParaRPr>
              <a:latin typeface="Comfortaa"/>
              <a:ea typeface="Comfortaa"/>
              <a:cs typeface="Comfortaa"/>
              <a:sym typeface="Comfortaa"/>
            </a:endParaRPr>
          </a:p>
        </p:txBody>
      </p:sp>
      <p:pic>
        <p:nvPicPr>
          <p:cNvPr id="243" name="Google Shape;243;p14"/>
          <p:cNvPicPr preferRelativeResize="0"/>
          <p:nvPr/>
        </p:nvPicPr>
        <p:blipFill rotWithShape="1">
          <a:blip r:embed="rId3">
            <a:alphaModFix/>
          </a:blip>
          <a:srcRect/>
          <a:stretch/>
        </p:blipFill>
        <p:spPr>
          <a:xfrm>
            <a:off x="8833705" y="2485914"/>
            <a:ext cx="3224515" cy="2921356"/>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740AD402-C50B-51EE-3A6F-37505A63E4D1}"/>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6"/>
          <p:cNvSpPr txBox="1">
            <a:spLocks noGrp="1"/>
          </p:cNvSpPr>
          <p:nvPr>
            <p:ph type="title"/>
          </p:nvPr>
        </p:nvSpPr>
        <p:spPr>
          <a:xfrm>
            <a:off x="838200" y="365125"/>
            <a:ext cx="77724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Overlock"/>
              <a:buNone/>
            </a:pPr>
            <a:r>
              <a:rPr lang="en-GB">
                <a:latin typeface="Comfortaa"/>
                <a:ea typeface="Comfortaa"/>
                <a:cs typeface="Comfortaa"/>
                <a:sym typeface="Comfortaa"/>
              </a:rPr>
              <a:t>Any questions?</a:t>
            </a:r>
            <a:endParaRPr>
              <a:latin typeface="Comfortaa"/>
              <a:ea typeface="Comfortaa"/>
              <a:cs typeface="Comfortaa"/>
              <a:sym typeface="Comfortaa"/>
            </a:endParaRPr>
          </a:p>
        </p:txBody>
      </p:sp>
      <p:sp>
        <p:nvSpPr>
          <p:cNvPr id="256" name="Google Shape;256;p16"/>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257" name="Google Shape;257;p16"/>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1100" b="1">
                <a:solidFill>
                  <a:schemeClr val="lt1"/>
                </a:solidFill>
                <a:latin typeface="Calibri"/>
                <a:ea typeface="Calibri"/>
                <a:cs typeface="Calibri"/>
                <a:sym typeface="Calibri"/>
              </a:rPr>
              <a:t>17</a:t>
            </a:fld>
            <a:endParaRPr sz="1100" b="1">
              <a:solidFill>
                <a:schemeClr val="lt1"/>
              </a:solidFill>
              <a:latin typeface="Calibri"/>
              <a:ea typeface="Calibri"/>
              <a:cs typeface="Calibri"/>
              <a:sym typeface="Calibri"/>
            </a:endParaRPr>
          </a:p>
        </p:txBody>
      </p:sp>
      <p:sp>
        <p:nvSpPr>
          <p:cNvPr id="259" name="Google Shape;259;p16"/>
          <p:cNvSpPr txBox="1"/>
          <p:nvPr/>
        </p:nvSpPr>
        <p:spPr>
          <a:xfrm>
            <a:off x="1869465" y="2467288"/>
            <a:ext cx="8229600" cy="4456112"/>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chemeClr val="dk1"/>
              </a:buClr>
              <a:buSzPts val="4400"/>
              <a:buFont typeface="Arial"/>
              <a:buNone/>
            </a:pPr>
            <a:r>
              <a:rPr lang="en-GB" sz="4400">
                <a:solidFill>
                  <a:schemeClr val="dk1"/>
                </a:solidFill>
                <a:latin typeface="Calibri"/>
                <a:ea typeface="Calibri"/>
                <a:cs typeface="Calibri"/>
                <a:sym typeface="Calibri"/>
              </a:rPr>
              <a:t> </a:t>
            </a:r>
            <a:endParaRPr/>
          </a:p>
        </p:txBody>
      </p:sp>
      <p:pic>
        <p:nvPicPr>
          <p:cNvPr id="260" name="Google Shape;260;p16" descr="89 Cartoon asking questions Images, Royalty-free Stock Cartoon asking  questions Photos &amp;amp; Pictures | Depositphotos"/>
          <p:cNvPicPr preferRelativeResize="0"/>
          <p:nvPr/>
        </p:nvPicPr>
        <p:blipFill rotWithShape="1">
          <a:blip r:embed="rId3">
            <a:alphaModFix/>
          </a:blip>
          <a:srcRect/>
          <a:stretch/>
        </p:blipFill>
        <p:spPr>
          <a:xfrm>
            <a:off x="1790944" y="1946641"/>
            <a:ext cx="4592271" cy="4592271"/>
          </a:xfrm>
          <a:prstGeom prst="rect">
            <a:avLst/>
          </a:prstGeom>
          <a:noFill/>
          <a:ln>
            <a:noFill/>
          </a:ln>
        </p:spPr>
      </p:pic>
      <p:pic>
        <p:nvPicPr>
          <p:cNvPr id="2" name="Google Shape;107;p3" descr="A picture containing icon&#10;&#10;Description automatically generated">
            <a:extLst>
              <a:ext uri="{FF2B5EF4-FFF2-40B4-BE49-F238E27FC236}">
                <a16:creationId xmlns:a16="http://schemas.microsoft.com/office/drawing/2014/main" id="{B34B12E9-FFA7-AB65-B862-06FE32318F6D}"/>
              </a:ext>
            </a:extLst>
          </p:cNvPr>
          <p:cNvPicPr preferRelativeResize="0"/>
          <p:nvPr/>
        </p:nvPicPr>
        <p:blipFill rotWithShape="1">
          <a:blip r:embed="rId4">
            <a:alphaModFix/>
          </a:blip>
          <a:srcRect/>
          <a:stretch/>
        </p:blipFill>
        <p:spPr>
          <a:xfrm>
            <a:off x="9291081" y="255014"/>
            <a:ext cx="2479072" cy="54008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FolderSize xmlns="cd7f7c8a-c8d0-4a3a-89b8-482271a8509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5" ma:contentTypeDescription="Create a new document." ma:contentTypeScope="" ma:versionID="895115c2aa85c65d1e22503a4e584842">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806671755801c76668680d4d427cd0f"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element ref="ns2:FolderSiz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FolderSize" ma:index="22" nillable="true" ma:displayName="Folder Size" ma:format="Dropdown" ma:internalName="FolderSize"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D888E9-8C5F-4F6C-B1C0-CEE67AE2A3D9}">
  <ds:schemaRefs>
    <ds:schemaRef ds:uri="822bd001-b475-4de8-9e6b-fe2612c29544"/>
    <ds:schemaRef ds:uri="cd7f7c8a-c8d0-4a3a-89b8-482271a8509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E36E6B3-BB5A-4980-827B-009CF25AD861}">
  <ds:schemaRefs>
    <ds:schemaRef ds:uri="822bd001-b475-4de8-9e6b-fe2612c29544"/>
    <ds:schemaRef ds:uri="cd7f7c8a-c8d0-4a3a-89b8-482271a8509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4960EBD-46A0-43A5-8B87-686305FB25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Application>Microsoft Office PowerPoint</Application>
  <PresentationFormat>Widescreen</PresentationFormat>
  <Slides>17</Slides>
  <Notes>16</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Settling 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Clothes</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revision>1</cp:revision>
  <dcterms:created xsi:type="dcterms:W3CDTF">2021-05-26T17:13:06Z</dcterms:created>
  <dcterms:modified xsi:type="dcterms:W3CDTF">2026-09-03T07:27:12Z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0x0101001DEBA2EB4D77AF458D0D9FE8E00DA4F4</vt:lpwstr>
  </property>
  <property fmtid="{D5CDD505-2E9C-101B-9397-08002B2CF9AE}" pid="3" name="MediaServiceImageTags">
    <vt:lpwstr/>
  </property>
</Properties>
</file>