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8" r:id="rId5"/>
    <p:sldId id="259" r:id="rId6"/>
    <p:sldId id="269" r:id="rId7"/>
    <p:sldId id="260" r:id="rId8"/>
    <p:sldId id="267" r:id="rId9"/>
    <p:sldId id="262" r:id="rId10"/>
    <p:sldId id="266" r:id="rId11"/>
    <p:sldId id="271" r:id="rId12"/>
    <p:sldId id="265" r:id="rId13"/>
    <p:sldId id="270" r:id="rId14"/>
    <p:sldId id="256" r:id="rId15"/>
    <p:sldId id="272" r:id="rId16"/>
    <p:sldId id="25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178D"/>
    <a:srgbClr val="FF99FF"/>
    <a:srgbClr val="808080"/>
    <a:srgbClr val="A818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882C3E-40CF-4438-86D1-2CE373D6A512}" v="4" dt="2025-09-09T07:23:35.3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4660"/>
  </p:normalViewPr>
  <p:slideViewPr>
    <p:cSldViewPr snapToGrid="0">
      <p:cViewPr varScale="1">
        <p:scale>
          <a:sx n="66" d="100"/>
          <a:sy n="66" d="100"/>
        </p:scale>
        <p:origin x="10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DBE70-17B5-4949-BDF0-40C647146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9896F1-32A1-364E-9DB2-B8A3A03678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60DF9-E072-404B-9B8A-976B3B43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750F2B-3F29-5C4F-B67F-1F7766814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98806-D9D8-754D-96A4-E75BFE1BF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6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CA0ED-9A22-DD4A-9A4C-99248EDC4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66E7D-507A-AB43-ADC9-B8520EE95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0EB65-CF18-8646-949E-BA2074825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636BE-2BBB-CB4C-8E07-C6DAD4FB8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B6FB23-2961-FD43-AB35-4A7127519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73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7ACE4-7BED-1D40-8B40-67CA084EF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0C366-8CD9-FE4C-AA02-F40FF9282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DD214-AD7C-1B4B-9893-EC30C7E16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8282D-00C0-2E4F-BEAC-7DB3BDE7B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FFE3C-5C77-F14D-ACD5-ECD30D010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60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5AA40-3F56-334C-9D5E-A5041D68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EF574-750E-E04C-819A-141EC9616B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DC9A3-CAF3-7B44-A05B-01B555404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4602A-0DB4-4946-96BE-97E99D51B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3EDD6-47FE-4740-BAF3-638A6107B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60B37C-254E-EF43-95D5-869820AC2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41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849CD-C777-1241-8AE7-743C5813D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5DFDF4-1B84-C54B-B361-8134A92FD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6DAD62-B709-204D-8FF5-C75C8FEA2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EF2AEF-BE62-DE46-9CFE-C457A693B1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809120-6473-A840-8984-699E9E9AD5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C2EF06-7562-F241-9C7B-6AEA84EE5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3D92E2-9272-5942-BFED-6A48B2CDB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5C674B-3FDD-AF4C-A567-E5C07868B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EDB99-30AA-DB4B-9253-8A61F5C8F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DBDABE-02AE-9349-9E0B-74D828E56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16E9FC-7DD3-754D-8B7A-D82D9B539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176E2-AC21-F349-965D-56D1E3B2C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938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3436E3-5126-154A-B5DF-8C686EBA5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E89DC-4EEE-4343-9E68-B2836DADE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0FD62-6923-B748-B448-9AC0D8007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834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F61C3-B120-5E4D-9C90-BCBCB60F1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CABD9-DC62-BE4F-BC0E-EF34E663B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75E84-7D2F-8244-8E7E-1C52C6727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A61EC-4643-5646-83BD-745A54FB4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5A896-9D50-D440-9651-6F699C158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DB62C7-45BA-EF4C-A5B5-86CACAFD8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50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844A6-F716-5B41-82FA-0E5BFAAB0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F2BFA-C09C-9147-BDBB-9B9B280B2F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515CC4-73E6-C04A-8507-479AC70FE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3D700-1742-CB49-9213-25D7BC886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D8436A-27CC-7E49-9B74-844867FDE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FB7F47-BAFB-DA40-8CC1-95241CC71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84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F8957-9CE6-C943-A32D-F7FE5D0B8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CE09DC-A93C-ED49-97F2-538B9AE09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0EAE0-A337-334B-B971-E9AFEB7F9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0E1F7-789A-6840-801E-75B2BA48E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27B-146B-DF45-9832-40F494341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25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0D43EB-F77A-5340-BE14-1328F31E88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216568-F36C-C84D-A824-124800DEB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47C96-E804-3D42-B6A1-3DF756DCC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84934-412C-A94C-BD4B-D87F3E588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7A664-5B95-4C44-9F6C-FB4137CA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87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4355C1-F7BC-0943-B0F5-99CAC302F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86DFF2-C7D8-034D-9F3B-0E7200A67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57DC0-B9AF-A047-AD69-0A2D1761BE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6A23F-174C-574C-81AB-2182E3C5DF4F}" type="datetimeFigureOut">
              <a:rPr lang="en-US" smtClean="0"/>
              <a:t>9/29/2025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BAAAA-FBE3-8B4C-87F0-0F12087842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12B85-073F-C442-8AC1-F2022CE25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4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18.jpeg"/><Relationship Id="rId18" Type="http://schemas.microsoft.com/office/2007/relationships/hdphoto" Target="../media/hdphoto4.wdp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7.jpeg"/><Relationship Id="rId17" Type="http://schemas.openxmlformats.org/officeDocument/2006/relationships/image" Target="../media/image21.png"/><Relationship Id="rId2" Type="http://schemas.openxmlformats.org/officeDocument/2006/relationships/image" Target="../media/image2.png"/><Relationship Id="rId16" Type="http://schemas.microsoft.com/office/2007/relationships/hdphoto" Target="../media/hdphoto3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microsoft.com/office/2007/relationships/hdphoto" Target="../media/hdphoto2.wdp"/><Relationship Id="rId5" Type="http://schemas.openxmlformats.org/officeDocument/2006/relationships/image" Target="../media/image12.png"/><Relationship Id="rId15" Type="http://schemas.openxmlformats.org/officeDocument/2006/relationships/image" Target="../media/image20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12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image" Target="../media/image28.jpeg"/><Relationship Id="rId5" Type="http://schemas.openxmlformats.org/officeDocument/2006/relationships/image" Target="../media/image24.png"/><Relationship Id="rId10" Type="http://schemas.microsoft.com/office/2007/relationships/hdphoto" Target="../media/hdphoto5.wdp"/><Relationship Id="rId4" Type="http://schemas.openxmlformats.org/officeDocument/2006/relationships/image" Target="../media/image23.jpeg"/><Relationship Id="rId9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A9A544CC-411D-4546-BFB9-577777FE4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50" y="5730301"/>
            <a:ext cx="1877198" cy="89309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243D84C-B9AC-AC44-BF8A-0CC29FFBCD53}"/>
              </a:ext>
            </a:extLst>
          </p:cNvPr>
          <p:cNvSpPr/>
          <p:nvPr/>
        </p:nvSpPr>
        <p:spPr>
          <a:xfrm>
            <a:off x="0" y="0"/>
            <a:ext cx="12192000" cy="563548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2FBEC99-C7E1-AB41-9FA9-EAEF61B10209}"/>
              </a:ext>
            </a:extLst>
          </p:cNvPr>
          <p:cNvSpPr txBox="1">
            <a:spLocks/>
          </p:cNvSpPr>
          <p:nvPr/>
        </p:nvSpPr>
        <p:spPr>
          <a:xfrm>
            <a:off x="2508250" y="546100"/>
            <a:ext cx="9144000" cy="2387600"/>
          </a:xfrm>
          <a:prstGeom prst="rect">
            <a:avLst/>
          </a:prstGeom>
        </p:spPr>
        <p:txBody>
          <a:bodyPr anchor="b"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/>
              <a:t>Meet the Team</a:t>
            </a:r>
            <a:endParaRPr lang="en-US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8F226FF-B4FB-914E-91CD-A7E2B3C792AF}"/>
              </a:ext>
            </a:extLst>
          </p:cNvPr>
          <p:cNvSpPr txBox="1">
            <a:spLocks/>
          </p:cNvSpPr>
          <p:nvPr/>
        </p:nvSpPr>
        <p:spPr>
          <a:xfrm>
            <a:off x="2508250" y="3025775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3600" b="1"/>
              <a:t>Year 3</a:t>
            </a:r>
            <a:endParaRPr lang="en-US" sz="3600" b="1"/>
          </a:p>
        </p:txBody>
      </p:sp>
      <p:sp>
        <p:nvSpPr>
          <p:cNvPr id="14" name="5-point Star 13">
            <a:extLst>
              <a:ext uri="{FF2B5EF4-FFF2-40B4-BE49-F238E27FC236}">
                <a16:creationId xmlns:a16="http://schemas.microsoft.com/office/drawing/2014/main" id="{987ADACD-A6F0-FC44-BC8A-259B5F5F1606}"/>
              </a:ext>
            </a:extLst>
          </p:cNvPr>
          <p:cNvSpPr/>
          <p:nvPr/>
        </p:nvSpPr>
        <p:spPr>
          <a:xfrm rot="20557617">
            <a:off x="917775" y="2249071"/>
            <a:ext cx="2625535" cy="2625535"/>
          </a:xfrm>
          <a:prstGeom prst="star5">
            <a:avLst/>
          </a:prstGeom>
          <a:noFill/>
          <a:ln w="381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DB33CE8D-26F0-6643-9E3A-A15AD08369D2}"/>
              </a:ext>
            </a:extLst>
          </p:cNvPr>
          <p:cNvSpPr/>
          <p:nvPr/>
        </p:nvSpPr>
        <p:spPr>
          <a:xfrm rot="1213509">
            <a:off x="879280" y="2389295"/>
            <a:ext cx="700139" cy="700139"/>
          </a:xfrm>
          <a:prstGeom prst="star5">
            <a:avLst/>
          </a:prstGeom>
          <a:noFill/>
          <a:ln w="762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6681E509-39E6-6741-8598-FAEBC89518C0}"/>
              </a:ext>
            </a:extLst>
          </p:cNvPr>
          <p:cNvSpPr/>
          <p:nvPr/>
        </p:nvSpPr>
        <p:spPr>
          <a:xfrm rot="20533826">
            <a:off x="3662202" y="3598717"/>
            <a:ext cx="923680" cy="923680"/>
          </a:xfrm>
          <a:prstGeom prst="star5">
            <a:avLst/>
          </a:prstGeom>
          <a:noFill/>
          <a:ln w="127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CA7DEEB6-41A1-0640-B9AA-E2B8B4432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849" y="5992042"/>
            <a:ext cx="2936401" cy="63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59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2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8425" y="244728"/>
            <a:ext cx="2936401" cy="639716"/>
          </a:xfrm>
          <a:prstGeom prst="rect">
            <a:avLst/>
          </a:prstGeom>
        </p:spPr>
      </p:pic>
      <p:pic>
        <p:nvPicPr>
          <p:cNvPr id="21" name="Picture 20" descr="A close-up of a person smiling&#10;&#10;Description automatically generated">
            <a:extLst>
              <a:ext uri="{FF2B5EF4-FFF2-40B4-BE49-F238E27FC236}">
                <a16:creationId xmlns:a16="http://schemas.microsoft.com/office/drawing/2014/main" id="{3686F991-0AF4-F2F7-3EAB-DD5A1473B5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3598" y="3783592"/>
            <a:ext cx="2069294" cy="2500261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C1EA983-FBA3-CA08-E9F2-D6C4A62C82B4}"/>
              </a:ext>
            </a:extLst>
          </p:cNvPr>
          <p:cNvSpPr txBox="1"/>
          <p:nvPr/>
        </p:nvSpPr>
        <p:spPr>
          <a:xfrm>
            <a:off x="6695551" y="6316861"/>
            <a:ext cx="2847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XCCW Joined 1a" panose="03050602040000000000" pitchFamily="66" charset="0"/>
              </a:rPr>
              <a:t>Ms Kellie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ACC053E-16F6-017D-4437-A4A3F66D394F}"/>
              </a:ext>
            </a:extLst>
          </p:cNvPr>
          <p:cNvSpPr txBox="1"/>
          <p:nvPr/>
        </p:nvSpPr>
        <p:spPr>
          <a:xfrm>
            <a:off x="3257073" y="2972470"/>
            <a:ext cx="2847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XCCW Joined 1a" panose="03050602040000000000" pitchFamily="66" charset="0"/>
              </a:rPr>
              <a:t>3 Blossom</a:t>
            </a:r>
          </a:p>
          <a:p>
            <a:r>
              <a:rPr lang="en-GB" sz="2000">
                <a:latin typeface="XCCW Joined 1a" panose="03050602040000000000" pitchFamily="66" charset="0"/>
              </a:rPr>
              <a:t>Miss Fistik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2862592-DBB7-C493-083B-15F55AF9AA2D}"/>
              </a:ext>
            </a:extLst>
          </p:cNvPr>
          <p:cNvSpPr txBox="1"/>
          <p:nvPr/>
        </p:nvSpPr>
        <p:spPr>
          <a:xfrm>
            <a:off x="6800133" y="3158208"/>
            <a:ext cx="2847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XCCW Joined 1a" panose="03050602040000000000" pitchFamily="66" charset="0"/>
              </a:rPr>
              <a:t>3 Elm</a:t>
            </a:r>
          </a:p>
          <a:p>
            <a:r>
              <a:rPr lang="en-GB" sz="2000">
                <a:latin typeface="XCCW Joined 1a" panose="03050602040000000000" pitchFamily="66" charset="0"/>
              </a:rPr>
              <a:t>Miss Pinar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8FE5587-8850-3EC2-5A59-A35E5FC62D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777" y="3702682"/>
            <a:ext cx="1906759" cy="25607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F49975A-8F40-426A-6967-66DC5CAE048E}"/>
              </a:ext>
            </a:extLst>
          </p:cNvPr>
          <p:cNvSpPr txBox="1"/>
          <p:nvPr/>
        </p:nvSpPr>
        <p:spPr>
          <a:xfrm>
            <a:off x="230012" y="6340937"/>
            <a:ext cx="21522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err="1">
                <a:latin typeface="XCCW Joined 1a" panose="03050602040000000000" pitchFamily="66" charset="0"/>
              </a:rPr>
              <a:t>Mrs</a:t>
            </a:r>
            <a:r>
              <a:rPr lang="en-US" sz="2400">
                <a:latin typeface="XCCW Joined 1a" panose="03050602040000000000" pitchFamily="66" charset="0"/>
              </a:rPr>
              <a:t> Fiore </a:t>
            </a:r>
            <a:endParaRPr lang="en-GB" sz="24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2F3198-4EFC-35AB-C779-EFA61F393DDC}"/>
              </a:ext>
            </a:extLst>
          </p:cNvPr>
          <p:cNvSpPr txBox="1"/>
          <p:nvPr/>
        </p:nvSpPr>
        <p:spPr>
          <a:xfrm>
            <a:off x="101600" y="2975822"/>
            <a:ext cx="28472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>
                <a:latin typeface="XCCW Joined 1a" panose="03050602040000000000" pitchFamily="66" charset="0"/>
              </a:rPr>
              <a:t>3 Oak</a:t>
            </a:r>
            <a:endParaRPr lang="en-US" sz="2000">
              <a:latin typeface="XCCW Joined 1a" panose="03050602040000000000" pitchFamily="66" charset="0"/>
            </a:endParaRPr>
          </a:p>
          <a:p>
            <a:r>
              <a:rPr lang="en-US" sz="2000" err="1">
                <a:latin typeface="XCCW Joined 1a" panose="03050602040000000000" pitchFamily="66" charset="0"/>
              </a:rPr>
              <a:t>Mrs</a:t>
            </a:r>
            <a:r>
              <a:rPr lang="en-US" sz="2000">
                <a:latin typeface="XCCW Joined 1a" panose="03050602040000000000" pitchFamily="66" charset="0"/>
              </a:rPr>
              <a:t> Goulbourne </a:t>
            </a:r>
            <a:endParaRPr lang="en-GB" sz="20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1E0EA30-4CA7-9F11-6907-1BBD2911630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9837" b="11589"/>
          <a:stretch/>
        </p:blipFill>
        <p:spPr>
          <a:xfrm>
            <a:off x="3257073" y="3697733"/>
            <a:ext cx="2488988" cy="271927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AC6865-2F7C-0B79-D638-0E3388FBB115}"/>
              </a:ext>
            </a:extLst>
          </p:cNvPr>
          <p:cNvSpPr txBox="1"/>
          <p:nvPr/>
        </p:nvSpPr>
        <p:spPr>
          <a:xfrm>
            <a:off x="3431476" y="6451598"/>
            <a:ext cx="20649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sz="2000">
                <a:latin typeface="XCCW Joined 1a" panose="03050602040000000000" pitchFamily="66" charset="0"/>
              </a:rPr>
              <a:t>Mr. Diprima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83FEC-4A43-8255-94AF-471EC649FCD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3226" b="19797"/>
          <a:stretch>
            <a:fillRect/>
          </a:stretch>
        </p:blipFill>
        <p:spPr>
          <a:xfrm rot="5400000">
            <a:off x="-90578" y="363150"/>
            <a:ext cx="2842938" cy="2227433"/>
          </a:xfrm>
          <a:prstGeom prst="rect">
            <a:avLst/>
          </a:prstGeom>
        </p:spPr>
      </p:pic>
      <p:pic>
        <p:nvPicPr>
          <p:cNvPr id="12" name="Picture 11" descr="A person standing in front of a brick wall&#10;&#10;AI-generated content may be incorrect.">
            <a:extLst>
              <a:ext uri="{FF2B5EF4-FFF2-40B4-BE49-F238E27FC236}">
                <a16:creationId xmlns:a16="http://schemas.microsoft.com/office/drawing/2014/main" id="{9ED82700-806B-E101-9806-7444E4B13A0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2580" t="17981" r="18924" b="14635"/>
          <a:stretch>
            <a:fillRect/>
          </a:stretch>
        </p:blipFill>
        <p:spPr>
          <a:xfrm rot="5400000">
            <a:off x="3061131" y="251339"/>
            <a:ext cx="2880871" cy="2488987"/>
          </a:xfrm>
          <a:prstGeom prst="rect">
            <a:avLst/>
          </a:prstGeom>
        </p:spPr>
      </p:pic>
      <p:pic>
        <p:nvPicPr>
          <p:cNvPr id="16" name="Picture 15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53A96809-B38D-1606-EB8E-EDD1F494D60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8602" t="17981" b="12915"/>
          <a:stretch>
            <a:fillRect/>
          </a:stretch>
        </p:blipFill>
        <p:spPr>
          <a:xfrm rot="5400000">
            <a:off x="6321141" y="477854"/>
            <a:ext cx="3082540" cy="2237626"/>
          </a:xfrm>
          <a:prstGeom prst="rect">
            <a:avLst/>
          </a:prstGeom>
        </p:spPr>
      </p:pic>
      <p:pic>
        <p:nvPicPr>
          <p:cNvPr id="5" name="Picture 4" descr="A person wearing glasses and a lanyard&#10;&#10;AI-generated content may be incorrect.">
            <a:extLst>
              <a:ext uri="{FF2B5EF4-FFF2-40B4-BE49-F238E27FC236}">
                <a16:creationId xmlns:a16="http://schemas.microsoft.com/office/drawing/2014/main" id="{352564F5-7BFA-DCFF-A757-B897AF3E37DB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1398" t="12820" b="8207"/>
          <a:stretch>
            <a:fillRect/>
          </a:stretch>
        </p:blipFill>
        <p:spPr>
          <a:xfrm rot="5400000">
            <a:off x="9204479" y="2043313"/>
            <a:ext cx="2880873" cy="248729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03EF246-629A-4B38-4D2F-80C240182BD3}"/>
              </a:ext>
            </a:extLst>
          </p:cNvPr>
          <p:cNvSpPr txBox="1"/>
          <p:nvPr/>
        </p:nvSpPr>
        <p:spPr>
          <a:xfrm>
            <a:off x="9401266" y="4927219"/>
            <a:ext cx="264920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err="1">
                <a:latin typeface="XCCW Joined 1a" panose="03050602040000000000" pitchFamily="66" charset="0"/>
              </a:rPr>
              <a:t>Mrs</a:t>
            </a:r>
            <a:r>
              <a:rPr lang="en-US" sz="2400">
                <a:latin typeface="XCCW Joined 1a" panose="03050602040000000000" pitchFamily="66" charset="0"/>
              </a:rPr>
              <a:t> Cichocka </a:t>
            </a: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3967055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9809" y="60507"/>
            <a:ext cx="2936401" cy="946840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006" y="1057776"/>
            <a:ext cx="11102009" cy="118464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en-US" sz="2000">
                <a:latin typeface="XCCW Joined 1a" panose="03050602040000000000" pitchFamily="66" charset="0"/>
              </a:rPr>
              <a:t>Other than PE days and planned events, children should be in full school uniform.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3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3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5815" y="147981"/>
            <a:ext cx="2936401" cy="639716"/>
          </a:xfrm>
          <a:prstGeom prst="rect">
            <a:avLst/>
          </a:prstGeom>
        </p:spPr>
      </p:pic>
      <p:pic>
        <p:nvPicPr>
          <p:cNvPr id="2050" name="Picture 2" descr="Woodpecker Hall Cardigan | Smiths Schoolwear">
            <a:extLst>
              <a:ext uri="{FF2B5EF4-FFF2-40B4-BE49-F238E27FC236}">
                <a16:creationId xmlns:a16="http://schemas.microsoft.com/office/drawing/2014/main" id="{E7C3F0D6-4E50-D110-6909-B4C7A863C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057" y="1687598"/>
            <a:ext cx="2313930" cy="231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oodpecker Hall Uniform | Smiths Schoolwear">
            <a:extLst>
              <a:ext uri="{FF2B5EF4-FFF2-40B4-BE49-F238E27FC236}">
                <a16:creationId xmlns:a16="http://schemas.microsoft.com/office/drawing/2014/main" id="{5A591832-5790-2490-7ED5-6C990724C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57" y="4631350"/>
            <a:ext cx="2073965" cy="207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7CC7A4-AC40-565F-0729-64F50227163C}"/>
              </a:ext>
            </a:extLst>
          </p:cNvPr>
          <p:cNvSpPr txBox="1"/>
          <p:nvPr/>
        </p:nvSpPr>
        <p:spPr>
          <a:xfrm>
            <a:off x="6529888" y="6348452"/>
            <a:ext cx="6270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>
                <a:solidFill>
                  <a:srgbClr val="FF0000"/>
                </a:solidFill>
                <a:latin typeface="XCCW Joined 1a" panose="03050602040000000000" pitchFamily="66" charset="0"/>
              </a:rPr>
              <a:t>Don’t forget to label.</a:t>
            </a:r>
          </a:p>
        </p:txBody>
      </p:sp>
      <p:pic>
        <p:nvPicPr>
          <p:cNvPr id="2054" name="Picture 6" descr="Woodpecker Hall Tie | Smiths Schoolwear">
            <a:extLst>
              <a:ext uri="{FF2B5EF4-FFF2-40B4-BE49-F238E27FC236}">
                <a16:creationId xmlns:a16="http://schemas.microsoft.com/office/drawing/2014/main" id="{390DEE1E-E77D-B952-82A1-96763671C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068" y="2173569"/>
            <a:ext cx="2271353" cy="2271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ebb Ellis - White School Shirt Long Sleeve – Twin Pack">
            <a:extLst>
              <a:ext uri="{FF2B5EF4-FFF2-40B4-BE49-F238E27FC236}">
                <a16:creationId xmlns:a16="http://schemas.microsoft.com/office/drawing/2014/main" id="{9AF1BC03-FF93-4CC3-A2F0-002ADD65F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749" y="4351015"/>
            <a:ext cx="2157226" cy="259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Boys Long Sleeve School Shirt (3-13 yrs) -">
            <a:extLst>
              <a:ext uri="{FF2B5EF4-FFF2-40B4-BE49-F238E27FC236}">
                <a16:creationId xmlns:a16="http://schemas.microsoft.com/office/drawing/2014/main" id="{739F9B1D-896B-12D5-7577-E8F8876CF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900" b="90000" l="10000" r="90000">
                        <a14:foregroundMark x1="56000" y1="9700" x2="56000" y2="9700"/>
                        <a14:foregroundMark x1="55400" y1="6800" x2="55400" y2="6800"/>
                        <a14:foregroundMark x1="46000" y1="5600" x2="46000" y2="5600"/>
                        <a14:foregroundMark x1="48400" y1="3900" x2="48400" y2="39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650" y="1760905"/>
            <a:ext cx="2590110" cy="2590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Mapac - Schoolwear, Workwear, Sportswear, Promotional Products or Art  Supplies. Quality, innovation and value since 1955">
            <a:extLst>
              <a:ext uri="{FF2B5EF4-FFF2-40B4-BE49-F238E27FC236}">
                <a16:creationId xmlns:a16="http://schemas.microsoft.com/office/drawing/2014/main" id="{0F59FE04-7F41-0EC1-298B-1126A431D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56" y="1432785"/>
            <a:ext cx="2032920" cy="242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Girls School Pinafore Dress – David Luke Ltd">
            <a:extLst>
              <a:ext uri="{FF2B5EF4-FFF2-40B4-BE49-F238E27FC236}">
                <a16:creationId xmlns:a16="http://schemas.microsoft.com/office/drawing/2014/main" id="{B76391E0-FAA9-3CFF-DA0D-FFA775B10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361" y="3282880"/>
            <a:ext cx="3388166" cy="338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Grey Junior Knife Pleat Skirt - Wear2School">
            <a:extLst>
              <a:ext uri="{FF2B5EF4-FFF2-40B4-BE49-F238E27FC236}">
                <a16:creationId xmlns:a16="http://schemas.microsoft.com/office/drawing/2014/main" id="{15AB1C00-8570-749F-80DA-609B15A99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499" y="2134561"/>
            <a:ext cx="1983804" cy="198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Boys Pulborough Grey Trousers - Eastwick Junior Uniform - Eastwick Junior  School - School Uniforms">
            <a:extLst>
              <a:ext uri="{FF2B5EF4-FFF2-40B4-BE49-F238E27FC236}">
                <a16:creationId xmlns:a16="http://schemas.microsoft.com/office/drawing/2014/main" id="{518822DC-9D67-C494-063B-D60569E78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328" y="41148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C5880E2-19F3-6B2D-D0EC-370F3024D60C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628913" y="4702174"/>
            <a:ext cx="1447330" cy="11375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40B8BDF-0599-4687-F6E0-39562FBEC206}"/>
              </a:ext>
            </a:extLst>
          </p:cNvPr>
          <p:cNvPicPr>
            <a:picLocks noChangeAspect="1"/>
          </p:cNvPicPr>
          <p:nvPr/>
        </p:nvPicPr>
        <p:blipFill>
          <a:blip r:embed="rId15">
            <a:clrChange>
              <a:clrFrom>
                <a:srgbClr val="E3E1E2"/>
              </a:clrFrom>
              <a:clrTo>
                <a:srgbClr val="E3E1E2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886" b="89734" l="5622" r="90763">
                        <a14:foregroundMark x1="8835" y1="68061" x2="8835" y2="68061"/>
                        <a14:foregroundMark x1="6024" y1="65019" x2="6024" y2="65019"/>
                        <a14:foregroundMark x1="90763" y1="34221" x2="90763" y2="342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87388" y="4938265"/>
            <a:ext cx="1356627" cy="1432903"/>
          </a:xfrm>
          <a:prstGeom prst="rect">
            <a:avLst/>
          </a:prstGeom>
        </p:spPr>
      </p:pic>
      <p:pic>
        <p:nvPicPr>
          <p:cNvPr id="1026" name="Picture 2" descr="Purple Gingham School Dresses | M&amp;S">
            <a:extLst>
              <a:ext uri="{FF2B5EF4-FFF2-40B4-BE49-F238E27FC236}">
                <a16:creationId xmlns:a16="http://schemas.microsoft.com/office/drawing/2014/main" id="{69FB51C7-4431-0FFF-3EAF-45C56B1AB0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819" y="1708022"/>
            <a:ext cx="2640603" cy="284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657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7165" y="316696"/>
            <a:ext cx="3084443" cy="848967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PE Days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4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4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5327" y="263806"/>
            <a:ext cx="2936401" cy="639716"/>
          </a:xfrm>
          <a:prstGeom prst="rect">
            <a:avLst/>
          </a:prstGeom>
        </p:spPr>
      </p:pic>
      <p:pic>
        <p:nvPicPr>
          <p:cNvPr id="1026" name="Picture 2" descr="Plain White Polo Shirt">
            <a:extLst>
              <a:ext uri="{FF2B5EF4-FFF2-40B4-BE49-F238E27FC236}">
                <a16:creationId xmlns:a16="http://schemas.microsoft.com/office/drawing/2014/main" id="{B0BA9D81-731C-C13A-AF41-49D5BFDDE3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51"/>
          <a:stretch/>
        </p:blipFill>
        <p:spPr bwMode="auto">
          <a:xfrm>
            <a:off x="9992285" y="2070718"/>
            <a:ext cx="2199715" cy="247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avy Blue Relaxed Fit Joggers (3-16yrs)">
            <a:extLst>
              <a:ext uri="{FF2B5EF4-FFF2-40B4-BE49-F238E27FC236}">
                <a16:creationId xmlns:a16="http://schemas.microsoft.com/office/drawing/2014/main" id="{423A063A-10DF-E115-5B35-0F394FB3D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243" y="3429000"/>
            <a:ext cx="1852820" cy="277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didas Trainers Kids XPLR Core Black | Landau Store">
            <a:extLst>
              <a:ext uri="{FF2B5EF4-FFF2-40B4-BE49-F238E27FC236}">
                <a16:creationId xmlns:a16="http://schemas.microsoft.com/office/drawing/2014/main" id="{0BDB3072-7511-4629-B9E3-B079C9CEB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884" y="5877239"/>
            <a:ext cx="1100151" cy="85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Navy Blue Cotton Rich Zip Through Football Hoodie (3-16yrs)">
            <a:extLst>
              <a:ext uri="{FF2B5EF4-FFF2-40B4-BE49-F238E27FC236}">
                <a16:creationId xmlns:a16="http://schemas.microsoft.com/office/drawing/2014/main" id="{7CB32C12-41E4-683B-5B47-0AB81AF711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9082" y="1327180"/>
            <a:ext cx="1852820" cy="277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ids Essentials Boys Girls PE Shorts School Games Gym Football Shadow Stripe Many Colours">
            <a:extLst>
              <a:ext uri="{FF2B5EF4-FFF2-40B4-BE49-F238E27FC236}">
                <a16:creationId xmlns:a16="http://schemas.microsoft.com/office/drawing/2014/main" id="{3077C82B-21E0-E5FD-3AC9-9FFFF8C5D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3528" y="4617137"/>
            <a:ext cx="1409874" cy="162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Woodpecker Hall Tie | Smiths Schoolwear">
            <a:extLst>
              <a:ext uri="{FF2B5EF4-FFF2-40B4-BE49-F238E27FC236}">
                <a16:creationId xmlns:a16="http://schemas.microsoft.com/office/drawing/2014/main" id="{EB923595-539B-CD89-04D6-93C06E2BE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5770" y="294450"/>
            <a:ext cx="1593160" cy="159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ransparent Handdrawn Doodle Red X Close Icon | Citypng">
            <a:extLst>
              <a:ext uri="{FF2B5EF4-FFF2-40B4-BE49-F238E27FC236}">
                <a16:creationId xmlns:a16="http://schemas.microsoft.com/office/drawing/2014/main" id="{02C92529-8318-EDAD-9431-1339673C9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312" y="555149"/>
            <a:ext cx="1221028" cy="122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42964949-D7C6-B357-A099-7F52C4DB59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610511"/>
              </p:ext>
            </p:extLst>
          </p:nvPr>
        </p:nvGraphicFramePr>
        <p:xfrm>
          <a:off x="186923" y="2322850"/>
          <a:ext cx="7235676" cy="4096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892">
                  <a:extLst>
                    <a:ext uri="{9D8B030D-6E8A-4147-A177-3AD203B41FA5}">
                      <a16:colId xmlns:a16="http://schemas.microsoft.com/office/drawing/2014/main" val="3064270700"/>
                    </a:ext>
                  </a:extLst>
                </a:gridCol>
                <a:gridCol w="2242818">
                  <a:extLst>
                    <a:ext uri="{9D8B030D-6E8A-4147-A177-3AD203B41FA5}">
                      <a16:colId xmlns:a16="http://schemas.microsoft.com/office/drawing/2014/main" val="3058150012"/>
                    </a:ext>
                  </a:extLst>
                </a:gridCol>
                <a:gridCol w="2580966">
                  <a:extLst>
                    <a:ext uri="{9D8B030D-6E8A-4147-A177-3AD203B41FA5}">
                      <a16:colId xmlns:a16="http://schemas.microsoft.com/office/drawing/2014/main" val="4030835671"/>
                    </a:ext>
                  </a:extLst>
                </a:gridCol>
              </a:tblGrid>
              <a:tr h="1024195"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Class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Outdoor PE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Indoor PE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886689"/>
                  </a:ext>
                </a:extLst>
              </a:tr>
              <a:tr h="1024195"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3O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Thursday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Tuesday 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108848"/>
                  </a:ext>
                </a:extLst>
              </a:tr>
              <a:tr h="1024195"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3B</a:t>
                      </a: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XCCW Joined 1a" panose="03050602040000000000" pitchFamily="66" charset="0"/>
                        </a:rPr>
                        <a:t>Thursday</a:t>
                      </a:r>
                    </a:p>
                    <a:p>
                      <a:endParaRPr lang="en-GB" sz="2800">
                        <a:latin typeface="XCCW Joined 1a" panose="03050602040000000000" pitchFamily="66" charset="0"/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Tuesday </a:t>
                      </a:r>
                    </a:p>
                  </a:txBody>
                  <a:tcPr>
                    <a:solidFill>
                      <a:srgbClr val="FF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139642"/>
                  </a:ext>
                </a:extLst>
              </a:tr>
              <a:tr h="1024195"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3E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>
                          <a:latin typeface="XCCW Joined 1a" panose="03050602040000000000" pitchFamily="66" charset="0"/>
                        </a:rPr>
                        <a:t>Thursday</a:t>
                      </a:r>
                    </a:p>
                    <a:p>
                      <a:endParaRPr lang="en-GB" sz="2800">
                        <a:latin typeface="XCCW Joined 1a" panose="03050602040000000000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>
                          <a:latin typeface="XCCW Joined 1a" panose="03050602040000000000" pitchFamily="66" charset="0"/>
                        </a:rPr>
                        <a:t>Wednesday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565800"/>
                  </a:ext>
                </a:extLst>
              </a:tr>
            </a:tbl>
          </a:graphicData>
        </a:graphic>
      </p:graphicFrame>
      <p:pic>
        <p:nvPicPr>
          <p:cNvPr id="5" name="Picture 2" descr="Tritan Water Bottle | Reusable Water Bottles | Lifeventure Portugal">
            <a:extLst>
              <a:ext uri="{FF2B5EF4-FFF2-40B4-BE49-F238E27FC236}">
                <a16:creationId xmlns:a16="http://schemas.microsoft.com/office/drawing/2014/main" id="{F3722EC5-D53F-72FA-C47B-B57939AC8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858" y="4543077"/>
            <a:ext cx="1641445" cy="224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4" descr="Classic 3cm Silver Hoop Earrings - Tilly Sveaas Jewellery">
            <a:extLst>
              <a:ext uri="{FF2B5EF4-FFF2-40B4-BE49-F238E27FC236}">
                <a16:creationId xmlns:a16="http://schemas.microsoft.com/office/drawing/2014/main" id="{7210905C-5C4E-AF98-5981-3BA9D9D72C7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6" descr="Classic 3cm Silver Hoop Earrings - Tilly Sveaas Jewellery">
            <a:extLst>
              <a:ext uri="{FF2B5EF4-FFF2-40B4-BE49-F238E27FC236}">
                <a16:creationId xmlns:a16="http://schemas.microsoft.com/office/drawing/2014/main" id="{F642574F-230A-F4BF-78D8-10467FBCE8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19" t="25333" r="15124" b="36255"/>
          <a:stretch/>
        </p:blipFill>
        <p:spPr bwMode="auto">
          <a:xfrm>
            <a:off x="5697742" y="516717"/>
            <a:ext cx="1338955" cy="1087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Transparent Handdrawn Doodle Red X Close Icon | Citypng">
            <a:extLst>
              <a:ext uri="{FF2B5EF4-FFF2-40B4-BE49-F238E27FC236}">
                <a16:creationId xmlns:a16="http://schemas.microsoft.com/office/drawing/2014/main" id="{B23F464B-DB5E-63DA-AAF2-01E9D5EE9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94" y="516717"/>
            <a:ext cx="1221028" cy="122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539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Reading Expectations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095" y="1812230"/>
            <a:ext cx="10515600" cy="466725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Read for </a:t>
            </a:r>
            <a:r>
              <a:rPr lang="en-US" sz="2400" b="1" u="sng">
                <a:solidFill>
                  <a:srgbClr val="FF0000"/>
                </a:solidFill>
                <a:latin typeface="XCCW Joined 1a" panose="03050602040000000000" pitchFamily="66" charset="0"/>
              </a:rPr>
              <a:t>15 minutes everyday.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Bring Reading Records to school everyday.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Sign their Reading Records (see prompts)</a:t>
            </a: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Keep safe! It has all the passwords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you’ll need </a:t>
            </a:r>
            <a:r>
              <a:rPr lang="en-US" sz="2000">
                <a:solidFill>
                  <a:srgbClr val="FF0000"/>
                </a:solidFill>
                <a:latin typeface="XCCW Joined 1a" panose="03050602040000000000" pitchFamily="66" charset="0"/>
              </a:rPr>
              <a:t>(TT Rockstars and Google classroom). </a:t>
            </a:r>
            <a:endParaRPr lang="en-US" sz="240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400">
                <a:latin typeface="XCCW Joined 1a" panose="03050602040000000000" pitchFamily="66" charset="0"/>
              </a:rPr>
              <a:t>Children’s responsibility to change books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regularly.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>
              <a:latin typeface="XCCW Joined 1a" panose="03050602040000000000" pitchFamily="66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5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5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C15BC36-61A4-A688-77E2-788D2F026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8627" y="1372798"/>
            <a:ext cx="1664376" cy="23290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4B26FF-6577-E3AE-CBC4-6984C0AE55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480"/>
          <a:stretch/>
        </p:blipFill>
        <p:spPr>
          <a:xfrm>
            <a:off x="10165338" y="3889018"/>
            <a:ext cx="1824567" cy="249995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5EA22DB-3C16-C549-FF88-79CB0C0BA92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138"/>
          <a:stretch/>
        </p:blipFill>
        <p:spPr>
          <a:xfrm>
            <a:off x="8290575" y="3889018"/>
            <a:ext cx="1781077" cy="246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867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843" y="52486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98178D"/>
                </a:solidFill>
                <a:latin typeface="XCCW Joined 1a" panose="03050602040000000000" pitchFamily="66" charset="0"/>
              </a:rPr>
              <a:t>Maths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6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6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2050" name="Picture 2" descr="Mental Maths | Fantastic 456">
            <a:extLst>
              <a:ext uri="{FF2B5EF4-FFF2-40B4-BE49-F238E27FC236}">
                <a16:creationId xmlns:a16="http://schemas.microsoft.com/office/drawing/2014/main" id="{5EA4A0A7-145D-F939-FE61-DB82D9CD2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8665" y="121456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E1591CC-8366-041E-B0A1-ADC99343BDC7}"/>
              </a:ext>
            </a:extLst>
          </p:cNvPr>
          <p:cNvSpPr txBox="1"/>
          <p:nvPr/>
        </p:nvSpPr>
        <p:spPr>
          <a:xfrm>
            <a:off x="32625" y="1193537"/>
            <a:ext cx="930591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solidFill>
                  <a:srgbClr val="98178D"/>
                </a:solidFill>
                <a:latin typeface="XCCW Joined 1a" panose="03050602040000000000" pitchFamily="66" charset="0"/>
              </a:rPr>
              <a:t>This year, we will be covering these areas of mathematics:</a:t>
            </a:r>
          </a:p>
          <a:p>
            <a:endParaRPr lang="en-GB" sz="2000">
              <a:solidFill>
                <a:srgbClr val="98178D"/>
              </a:solidFill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Number - Place Value </a:t>
            </a:r>
            <a:r>
              <a:rPr lang="en-GB" sz="1600">
                <a:latin typeface="XCCW Joined 1a" panose="03050602040000000000" pitchFamily="66" charset="0"/>
              </a:rPr>
              <a:t>(3-digit numbers)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Number – Addition and subtraction </a:t>
            </a:r>
            <a:r>
              <a:rPr lang="en-GB" sz="1600">
                <a:latin typeface="XCCW Joined 1a" panose="03050602040000000000" pitchFamily="66" charset="0"/>
              </a:rPr>
              <a:t>(3-digit numbers)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Number – Multiplication and division </a:t>
            </a:r>
            <a:r>
              <a:rPr lang="en-GB" sz="1600">
                <a:latin typeface="XCCW Joined 1a" panose="03050602040000000000" pitchFamily="66" charset="0"/>
              </a:rPr>
              <a:t>(3’s, 4’s, 6’s, and 8’s)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Number - Fractions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Statistics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Geometry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>
                <a:latin typeface="XCCW Joined 1a" panose="03050602040000000000" pitchFamily="66" charset="0"/>
              </a:rPr>
              <a:t>Measurement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>
              <a:latin typeface="XCCW Joined 1a" panose="03050602040000000000" pitchFamily="66" charset="0"/>
            </a:endParaRPr>
          </a:p>
          <a:p>
            <a:endParaRPr lang="en-GB"/>
          </a:p>
        </p:txBody>
      </p:sp>
      <p:pic>
        <p:nvPicPr>
          <p:cNvPr id="2052" name="Picture 4" descr="Hit the Button Maths:Amazon.co.uk:Appstore for Android">
            <a:extLst>
              <a:ext uri="{FF2B5EF4-FFF2-40B4-BE49-F238E27FC236}">
                <a16:creationId xmlns:a16="http://schemas.microsoft.com/office/drawing/2014/main" id="{6592BB18-7123-7C1C-4196-1209107576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50"/>
          <a:stretch/>
        </p:blipFill>
        <p:spPr bwMode="auto">
          <a:xfrm>
            <a:off x="212413" y="5226050"/>
            <a:ext cx="2469828" cy="1294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NumBots | ttrockstars logo colour">
            <a:extLst>
              <a:ext uri="{FF2B5EF4-FFF2-40B4-BE49-F238E27FC236}">
                <a16:creationId xmlns:a16="http://schemas.microsoft.com/office/drawing/2014/main" id="{4EBD0F3E-0781-0D58-9751-E6ED17D5F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705" y="4616093"/>
            <a:ext cx="2857500" cy="2045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00583AF-8E85-2ED8-3E92-ED34EE4EB0B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750" t="26370" r="23500" b="13630"/>
          <a:stretch/>
        </p:blipFill>
        <p:spPr>
          <a:xfrm>
            <a:off x="6578162" y="4278132"/>
            <a:ext cx="4784405" cy="238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011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985" y="22625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Curriculum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7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7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286851"/>
            <a:ext cx="2936401" cy="639716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66C0A6F-EDAC-A107-C60D-BC4979F0F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419" y="1387742"/>
            <a:ext cx="4720202" cy="495631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Half termly topics.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Sent out every half term.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b="1">
                <a:latin typeface="XCCW Joined 1a" panose="03050602040000000000" pitchFamily="66" charset="0"/>
              </a:rPr>
              <a:t>Autumn: Let there be light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Science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Art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P4C and PSHE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Computing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Spanish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- Music   </a:t>
            </a:r>
          </a:p>
        </p:txBody>
      </p:sp>
      <p:pic>
        <p:nvPicPr>
          <p:cNvPr id="3076" name="Picture 4" descr="And God Said Let There Be Light - Zetu Quality AI Art">
            <a:extLst>
              <a:ext uri="{FF2B5EF4-FFF2-40B4-BE49-F238E27FC236}">
                <a16:creationId xmlns:a16="http://schemas.microsoft.com/office/drawing/2014/main" id="{BACAFAD1-C739-BDE0-B5F8-4BBBC8351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995" y="901661"/>
            <a:ext cx="2832139" cy="28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Sita Navami 2022: Date, Story, Significance and Mantra - Times of India">
            <a:extLst>
              <a:ext uri="{FF2B5EF4-FFF2-40B4-BE49-F238E27FC236}">
                <a16:creationId xmlns:a16="http://schemas.microsoft.com/office/drawing/2014/main" id="{AAEE2FF7-8720-7B4E-DBD4-6178FAF21D6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Sita Navami 2022: Date, Story, Significance and Mantra - Times of India">
            <a:extLst>
              <a:ext uri="{FF2B5EF4-FFF2-40B4-BE49-F238E27FC236}">
                <a16:creationId xmlns:a16="http://schemas.microsoft.com/office/drawing/2014/main" id="{177AE5D1-345B-6527-9871-30409EAA0A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4" name="Picture 12" descr="Spanish | St Ignatius Catholic Primary School">
            <a:extLst>
              <a:ext uri="{FF2B5EF4-FFF2-40B4-BE49-F238E27FC236}">
                <a16:creationId xmlns:a16="http://schemas.microsoft.com/office/drawing/2014/main" id="{6A4677B0-D217-CB1D-EAD1-510B61D27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2078" y="2743344"/>
            <a:ext cx="2553970" cy="2553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A computing revolution in schools - BBC News">
            <a:extLst>
              <a:ext uri="{FF2B5EF4-FFF2-40B4-BE49-F238E27FC236}">
                <a16:creationId xmlns:a16="http://schemas.microsoft.com/office/drawing/2014/main" id="{F07B68AC-C761-B8F2-9B55-CE0FBC19F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167" y="1405072"/>
            <a:ext cx="2025848" cy="134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Octopus Soprano Ukelele - Notts County Supplies">
            <a:extLst>
              <a:ext uri="{FF2B5EF4-FFF2-40B4-BE49-F238E27FC236}">
                <a16:creationId xmlns:a16="http://schemas.microsoft.com/office/drawing/2014/main" id="{9DB9408D-B8C0-5243-8882-91E59F3D5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995" y="3822000"/>
            <a:ext cx="2950628" cy="295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efinitions image">
            <a:extLst>
              <a:ext uri="{FF2B5EF4-FFF2-40B4-BE49-F238E27FC236}">
                <a16:creationId xmlns:a16="http://schemas.microsoft.com/office/drawing/2014/main" id="{037665D2-22E1-3BE7-2DC5-B16E9A80A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4218" y="5008279"/>
            <a:ext cx="1624797" cy="163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3982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5C121-E0B7-A08F-E9BD-BBCF046B5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960" y="121285"/>
            <a:ext cx="105156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Overview </a:t>
            </a:r>
            <a:endParaRPr lang="en-GB"/>
          </a:p>
        </p:txBody>
      </p:sp>
      <p:pic>
        <p:nvPicPr>
          <p:cNvPr id="4" name="Picture 3" descr="A picture containing icon&#10;&#10;Description automatically generated">
            <a:extLst>
              <a:ext uri="{FF2B5EF4-FFF2-40B4-BE49-F238E27FC236}">
                <a16:creationId xmlns:a16="http://schemas.microsoft.com/office/drawing/2014/main" id="{F6BCC90E-EF44-8BC1-F899-A560A04B53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286851"/>
            <a:ext cx="2936401" cy="6397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1E0C66-E325-F78E-7527-4BAA59F768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386" y="1028365"/>
            <a:ext cx="10005227" cy="5829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0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Home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25BD3-2145-9243-9CD2-052983E48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399" y="2096546"/>
            <a:ext cx="7470913" cy="391919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1800" b="1" u="sng">
                <a:solidFill>
                  <a:srgbClr val="FF0000"/>
                </a:solidFill>
                <a:latin typeface="XCCW Joined 1a" panose="03050602040000000000" pitchFamily="66" charset="0"/>
              </a:rPr>
              <a:t>Weekly </a:t>
            </a:r>
            <a:r>
              <a:rPr lang="en-US" sz="1800" err="1">
                <a:latin typeface="XCCW Joined 1a" panose="03050602040000000000" pitchFamily="66" charset="0"/>
              </a:rPr>
              <a:t>Maths</a:t>
            </a:r>
            <a:r>
              <a:rPr lang="en-US" sz="1800">
                <a:latin typeface="XCCW Joined 1a" panose="03050602040000000000" pitchFamily="66" charset="0"/>
              </a:rPr>
              <a:t> OR English will be set on a Friday and due on Tuesday.</a:t>
            </a:r>
          </a:p>
          <a:p>
            <a:pPr>
              <a:lnSpc>
                <a:spcPct val="150000"/>
              </a:lnSpc>
            </a:pPr>
            <a:r>
              <a:rPr lang="en-US" sz="1800">
                <a:latin typeface="XCCW Joined 1a" panose="03050602040000000000" pitchFamily="66" charset="0"/>
              </a:rPr>
              <a:t>Weekly Spellings and Timetables practice.</a:t>
            </a:r>
          </a:p>
          <a:p>
            <a:pPr>
              <a:lnSpc>
                <a:spcPct val="150000"/>
              </a:lnSpc>
            </a:pPr>
            <a:r>
              <a:rPr lang="en-US" sz="1800" b="1" u="sng">
                <a:solidFill>
                  <a:srgbClr val="FF0000"/>
                </a:solidFill>
                <a:latin typeface="XCCW Joined 1a" panose="03050602040000000000" pitchFamily="66" charset="0"/>
              </a:rPr>
              <a:t>Half- termly </a:t>
            </a:r>
            <a:r>
              <a:rPr lang="en-US" sz="1800">
                <a:latin typeface="XCCW Joined 1a" panose="03050602040000000000" pitchFamily="66" charset="0"/>
              </a:rPr>
              <a:t>project work will be set at the beginning of every half term and due by the end of the half term.</a:t>
            </a:r>
          </a:p>
          <a:p>
            <a:pPr>
              <a:lnSpc>
                <a:spcPct val="150000"/>
              </a:lnSpc>
            </a:pP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Home learning is designed to be enjoyable, and each task should not take any </a:t>
            </a:r>
            <a:r>
              <a:rPr lang="en-GB" sz="1800">
                <a:latin typeface="XCCW Joined 1a" panose="03050602040000000000" pitchFamily="66" charset="0"/>
              </a:rPr>
              <a:t>l</a:t>
            </a:r>
            <a:r>
              <a:rPr lang="en-GB" sz="180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onger than 30-40 minutes.</a:t>
            </a:r>
            <a:endParaRPr lang="en-US" sz="1800" u="sng">
              <a:latin typeface="XCCW Joined 1a" panose="03050602040000000000" pitchFamily="66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9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9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pic>
        <p:nvPicPr>
          <p:cNvPr id="3074" name="Picture 2" descr="Google Classroom Refresh – St. Anthony's High School">
            <a:extLst>
              <a:ext uri="{FF2B5EF4-FFF2-40B4-BE49-F238E27FC236}">
                <a16:creationId xmlns:a16="http://schemas.microsoft.com/office/drawing/2014/main" id="{0D1CCD28-CFE4-5BB7-0587-FBB6BFC6CB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948" y="1384988"/>
            <a:ext cx="2743201" cy="212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873AEE-28C2-79E5-4923-953D865DDC6C}"/>
              </a:ext>
            </a:extLst>
          </p:cNvPr>
          <p:cNvSpPr txBox="1"/>
          <p:nvPr/>
        </p:nvSpPr>
        <p:spPr>
          <a:xfrm>
            <a:off x="8219440" y="4897743"/>
            <a:ext cx="3830320" cy="1888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400">
                <a:solidFill>
                  <a:srgbClr val="FF0000"/>
                </a:solidFill>
                <a:latin typeface="XCCW Joined 1a" panose="03050602040000000000" pitchFamily="66" charset="0"/>
              </a:rPr>
              <a:t>Chrome books, headphones and internet dongles are available from the school office.</a:t>
            </a:r>
          </a:p>
          <a:p>
            <a:pPr>
              <a:lnSpc>
                <a:spcPct val="150000"/>
              </a:lnSpc>
            </a:pPr>
            <a:endParaRPr lang="en-GB" sz="90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400" i="1">
                <a:solidFill>
                  <a:srgbClr val="FF0000"/>
                </a:solidFill>
                <a:latin typeface="XCCW Joined 1a" panose="03050602040000000000" pitchFamily="66" charset="0"/>
              </a:rPr>
              <a:t>No paper homework will be available.</a:t>
            </a:r>
          </a:p>
        </p:txBody>
      </p:sp>
    </p:spTree>
    <p:extLst>
      <p:ext uri="{BB962C8B-B14F-4D97-AF65-F5344CB8AC3E}">
        <p14:creationId xmlns:p14="http://schemas.microsoft.com/office/powerpoint/2010/main" val="1923900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0C06F-D46A-FA44-B3B9-49867186A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62" y="192847"/>
            <a:ext cx="7772400" cy="1325563"/>
          </a:xfrm>
        </p:spPr>
        <p:txBody>
          <a:bodyPr/>
          <a:lstStyle/>
          <a:p>
            <a:r>
              <a:rPr lang="en-US">
                <a:solidFill>
                  <a:srgbClr val="7030A0"/>
                </a:solidFill>
                <a:latin typeface="XCCW Joined 1a" panose="03050602040000000000" pitchFamily="66" charset="0"/>
              </a:rPr>
              <a:t>Arbor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9523FB-191C-3E44-96B2-B60784AD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5815" y="6356350"/>
            <a:ext cx="2743200" cy="365125"/>
          </a:xfrm>
        </p:spPr>
        <p:txBody>
          <a:bodyPr/>
          <a:lstStyle/>
          <a:p>
            <a:fld id="{CFB247A3-AA37-D348-BAE2-134A88ED4A47}" type="slidenum">
              <a:rPr lang="en-US" smtClean="0"/>
              <a:t>10</a:t>
            </a:fld>
            <a:endParaRPr lang="en-US"/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25261A11-9B0D-7D40-96C1-1F796DFF881E}"/>
              </a:ext>
            </a:extLst>
          </p:cNvPr>
          <p:cNvSpPr txBox="1">
            <a:spLocks/>
          </p:cNvSpPr>
          <p:nvPr/>
        </p:nvSpPr>
        <p:spPr>
          <a:xfrm>
            <a:off x="8610600" y="6421597"/>
            <a:ext cx="32084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FB247A3-AA37-D348-BAE2-134A88ED4A47}" type="slidenum">
              <a:rPr lang="en-US" sz="1100" b="1" smtClean="0">
                <a:solidFill>
                  <a:schemeClr val="bg1"/>
                </a:solidFill>
              </a:rPr>
              <a:pPr/>
              <a:t>10</a:t>
            </a:fld>
            <a:endParaRPr lang="en-US" sz="1100" b="1">
              <a:solidFill>
                <a:schemeClr val="bg1"/>
              </a:solidFill>
            </a:endParaRPr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3EB46F95-3914-8F44-A4D2-87ADF38E6E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614" y="337651"/>
            <a:ext cx="2936401" cy="639716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66C0A6F-EDAC-A107-C60D-BC4979F0F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6414" y="1678828"/>
            <a:ext cx="5751444" cy="495631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Download the Arbor App!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>
              <a:latin typeface="XCCW Joined 1a" panose="03050602040000000000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>
                <a:latin typeface="XCCW Joined 1a" panose="03050602040000000000" pitchFamily="66" charset="0"/>
              </a:rPr>
              <a:t>Best way to receive communication from the school.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>
                <a:latin typeface="XCCW Joined 1a" panose="03050602040000000000" pitchFamily="66" charset="0"/>
              </a:rPr>
              <a:t>Trips, Clubs, Closures etc.</a:t>
            </a:r>
            <a:endParaRPr lang="en-US" sz="1200">
              <a:latin typeface="XCCW Joined 1a" panose="03050602040000000000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D51DB1-363E-9BFA-D63A-2EDB2D78A7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318" y="1518410"/>
            <a:ext cx="4040101" cy="20043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5407E9-E445-9455-BC65-C2A61DCEFE5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585" t="22140" r="3058" b="7315"/>
          <a:stretch/>
        </p:blipFill>
        <p:spPr>
          <a:xfrm>
            <a:off x="372985" y="3533388"/>
            <a:ext cx="5994400" cy="288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926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3B5F7B3-E482-4461-22C8-5A37CBD569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79" r="82539" b="1870"/>
          <a:stretch>
            <a:fillRect/>
          </a:stretch>
        </p:blipFill>
        <p:spPr>
          <a:xfrm>
            <a:off x="128978" y="6027704"/>
            <a:ext cx="1269366" cy="6579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7533C7-1C38-F9D5-19D1-A0CF0AC7A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703" y="6111704"/>
            <a:ext cx="1197396" cy="6579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9B6D7A-9A9B-F320-5F52-B166C2CFAB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78" y="172386"/>
            <a:ext cx="2405396" cy="33757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48354F-1E53-D0CA-6BB6-CCD09871E9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908" y="2501304"/>
            <a:ext cx="2095551" cy="329617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F5ED257-C442-4C98-A29F-347C83B88B44}"/>
              </a:ext>
            </a:extLst>
          </p:cNvPr>
          <p:cNvSpPr txBox="1"/>
          <p:nvPr/>
        </p:nvSpPr>
        <p:spPr>
          <a:xfrm>
            <a:off x="2656099" y="98428"/>
            <a:ext cx="9535901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Basic 40" panose="02000505000000020003" pitchFamily="2" charset="0"/>
                <a:cs typeface="Mangal Pro" panose="020B0502040204020203" pitchFamily="2" charset="0"/>
              </a:rPr>
              <a:t>                    </a:t>
            </a:r>
            <a:r>
              <a:rPr lang="en-US" sz="22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Basic 40" panose="02000505000000020003" pitchFamily="2" charset="0"/>
                <a:cs typeface="Mangal Pro" panose="020B0502040204020203" pitchFamily="2" charset="0"/>
              </a:rPr>
              <a:t>Promoting Healthy Relationships with Tender</a:t>
            </a:r>
          </a:p>
          <a:p>
            <a:pPr>
              <a:buNone/>
            </a:pPr>
            <a:endParaRPr lang="en-US" sz="2200" b="1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>
              <a:buNone/>
            </a:pPr>
            <a:r>
              <a:rPr lang="en-US" sz="2200" b="1">
                <a:latin typeface="Letter-join Basic 40" panose="02000505000000020003" pitchFamily="2" charset="0"/>
                <a:cs typeface="Mangal Pro" panose="020B0502040204020203" pitchFamily="2" charset="0"/>
              </a:rPr>
              <a:t>Tender: </a:t>
            </a:r>
          </a:p>
          <a:p>
            <a:pPr>
              <a:buNone/>
            </a:pP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A charity that supports children in understanding                                                   what healthy, respectful relationships look like. </a:t>
            </a:r>
          </a:p>
          <a:p>
            <a:pPr>
              <a:buNone/>
            </a:pPr>
            <a:endParaRPr lang="en-US" sz="22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>
                <a:latin typeface="Letter-join Basic 40" panose="02000505000000020003" pitchFamily="2" charset="0"/>
              </a:rPr>
              <a:t>September 2020: </a:t>
            </a:r>
            <a:r>
              <a:rPr lang="en-GB" sz="2200">
                <a:latin typeface="Letter-join Basic 40" panose="02000505000000020003" pitchFamily="2" charset="0"/>
              </a:rPr>
              <a:t>Statutory for all schools to teach relationships education.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Links with </a:t>
            </a: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Relationships and Sex Education (RSE) &amp; PSHE curriculum</a:t>
            </a:r>
            <a:endParaRPr lang="en-GB" sz="2200">
              <a:latin typeface="Letter-join Basic 40" panose="0200050500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Provides children with the skills to identify and maintain healthy relationships.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Skills learnt can support children in transitioning into adulthood. </a:t>
            </a:r>
          </a:p>
          <a:p>
            <a:endParaRPr lang="en-US" sz="22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>
              <a:buNone/>
            </a:pPr>
            <a:r>
              <a:rPr lang="en-US" sz="2200" b="1">
                <a:latin typeface="Letter-join Basic 40" panose="02000505000000020003" pitchFamily="2" charset="0"/>
                <a:cs typeface="Mangal Pro" panose="020B0502040204020203" pitchFamily="2" charset="0"/>
              </a:rPr>
              <a:t>How you can help: </a:t>
            </a:r>
          </a:p>
          <a:p>
            <a:pPr>
              <a:buNone/>
            </a:pPr>
            <a:endParaRPr lang="en-US" sz="1000" b="1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Talk about their friendships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Talk about their emotions (recognise what makes them feel good and bad in their friendships at school and in life).</a:t>
            </a:r>
            <a:endParaRPr lang="en-US" sz="22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Encourage the use of the ‘Healthy Relationships Toolkit’ created by our school council. </a:t>
            </a:r>
          </a:p>
          <a:p>
            <a:endParaRPr lang="en-US" sz="8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  </a:t>
            </a:r>
            <a:r>
              <a:rPr lang="en-US" sz="2200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Mangal Pro" panose="020B0502040204020203" pitchFamily="2" charset="0"/>
              </a:rPr>
              <a:t>“</a:t>
            </a:r>
            <a:r>
              <a:rPr lang="en-GB" sz="2200" b="1" i="1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Stop it, I don’t like it,”</a:t>
            </a:r>
            <a:r>
              <a:rPr lang="en-GB" sz="2200" b="1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    </a:t>
            </a:r>
            <a:r>
              <a:rPr lang="en-GB" sz="2200" b="1">
                <a:solidFill>
                  <a:srgbClr val="7030A0"/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‘ Breathing exercises’    </a:t>
            </a:r>
            <a:r>
              <a:rPr lang="en-GB" sz="2200" b="1">
                <a:solidFill>
                  <a:schemeClr val="accent6"/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‘ Top tips from children’</a:t>
            </a:r>
            <a:endParaRPr lang="en-US" sz="2200">
              <a:solidFill>
                <a:schemeClr val="accent6"/>
              </a:solidFill>
              <a:latin typeface="Letter-join Basic 40" panose="02000505000000020003" pitchFamily="2" charset="0"/>
              <a:cs typeface="Mangal Pro" panose="020B0502040204020203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5C3ED2-BEBF-85D4-BBC5-C2B44F6CB5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6606" y="80821"/>
            <a:ext cx="1483710" cy="2225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7700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BD6C7E-EB1E-FAC5-575F-6F8457523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48" y="421508"/>
            <a:ext cx="4308784" cy="61062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6D9571-5929-412A-01CC-D272837AA9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4232" y="366998"/>
            <a:ext cx="7379911" cy="6215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3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5569" y="4284857"/>
            <a:ext cx="8180863" cy="2573143"/>
            <a:chOff x="0" y="0"/>
            <a:chExt cx="2831344" cy="890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344" cy="890548"/>
            </a:xfrm>
            <a:custGeom>
              <a:avLst/>
              <a:gdLst/>
              <a:ahLst/>
              <a:cxnLst/>
              <a:rect l="l" t="t" r="r" b="b"/>
              <a:pathLst>
                <a:path w="2831344" h="890548">
                  <a:moveTo>
                    <a:pt x="0" y="0"/>
                  </a:moveTo>
                  <a:lnTo>
                    <a:pt x="2831344" y="0"/>
                  </a:lnTo>
                  <a:lnTo>
                    <a:pt x="2831344" y="890548"/>
                  </a:lnTo>
                  <a:lnTo>
                    <a:pt x="0" y="89054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4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831344" cy="928648"/>
            </a:xfrm>
            <a:prstGeom prst="rect">
              <a:avLst/>
            </a:prstGeom>
          </p:spPr>
          <p:txBody>
            <a:bodyPr lIns="38658" tIns="38658" rIns="38658" bIns="38658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024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4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Freeform 6"/>
          <p:cNvSpPr/>
          <p:nvPr/>
        </p:nvSpPr>
        <p:spPr>
          <a:xfrm>
            <a:off x="3457600" y="5027329"/>
            <a:ext cx="4176717" cy="1518806"/>
          </a:xfrm>
          <a:custGeom>
            <a:avLst/>
            <a:gdLst/>
            <a:ahLst/>
            <a:cxnLst/>
            <a:rect l="l" t="t" r="r" b="b"/>
            <a:pathLst>
              <a:path w="4571185" h="1662249">
                <a:moveTo>
                  <a:pt x="0" y="0"/>
                </a:moveTo>
                <a:lnTo>
                  <a:pt x="4571185" y="0"/>
                </a:lnTo>
                <a:lnTo>
                  <a:pt x="4571185" y="1662249"/>
                </a:lnTo>
                <a:lnTo>
                  <a:pt x="0" y="166224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7696054" y="2858222"/>
            <a:ext cx="4072397" cy="4118732"/>
          </a:xfrm>
          <a:custGeom>
            <a:avLst/>
            <a:gdLst/>
            <a:ahLst/>
            <a:cxnLst/>
            <a:rect l="l" t="t" r="r" b="b"/>
            <a:pathLst>
              <a:path w="4457012" h="4507723">
                <a:moveTo>
                  <a:pt x="0" y="0"/>
                </a:moveTo>
                <a:lnTo>
                  <a:pt x="4457011" y="0"/>
                </a:lnTo>
                <a:lnTo>
                  <a:pt x="4457011" y="4507723"/>
                </a:lnTo>
                <a:lnTo>
                  <a:pt x="0" y="45077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257810" y="2169175"/>
            <a:ext cx="3232047" cy="2743200"/>
          </a:xfrm>
          <a:custGeom>
            <a:avLst/>
            <a:gdLst/>
            <a:ahLst/>
            <a:cxnLst/>
            <a:rect l="l" t="t" r="r" b="b"/>
            <a:pathLst>
              <a:path w="3537296" h="3002280">
                <a:moveTo>
                  <a:pt x="0" y="0"/>
                </a:moveTo>
                <a:lnTo>
                  <a:pt x="3537296" y="0"/>
                </a:lnTo>
                <a:lnTo>
                  <a:pt x="3537296" y="3002280"/>
                </a:lnTo>
                <a:lnTo>
                  <a:pt x="0" y="300228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90618" y="265736"/>
            <a:ext cx="6558755" cy="17697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73" b="1" i="0" u="none" strike="noStrike" kern="1200" cap="none" spc="0" normalizeH="0" baseline="0" noProof="0">
                <a:ln>
                  <a:noFill/>
                </a:ln>
                <a:solidFill>
                  <a:srgbClr val="94268F"/>
                </a:solidFill>
                <a:effectLst/>
                <a:uLnTx/>
                <a:uFillTx/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FRIENDS OF </a:t>
            </a:r>
          </a:p>
          <a:p>
            <a:pPr marL="0" marR="0" lvl="0" indent="0" algn="l" defTabSz="914400" rtl="0" eaLnBrk="1" fontAlgn="auto" latinLnBrk="0" hangingPunct="1">
              <a:lnSpc>
                <a:spcPts val="6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73" b="1" i="0" u="none" strike="noStrike" kern="1200" cap="none" spc="0" normalizeH="0" baseline="0" noProof="0">
                <a:ln>
                  <a:noFill/>
                </a:ln>
                <a:solidFill>
                  <a:srgbClr val="94268F"/>
                </a:solidFill>
                <a:effectLst/>
                <a:uLnTx/>
                <a:uFillTx/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WOODPECKER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883525" y="2503029"/>
            <a:ext cx="3503757" cy="16772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58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CALLING ALL PARENTS &amp; CARERS! </a:t>
            </a:r>
          </a:p>
          <a:p>
            <a:pPr marL="0" marR="0" lvl="0" indent="0" algn="ctr" defTabSz="914400" rtl="0" eaLnBrk="1" fontAlgn="auto" latinLnBrk="0" hangingPunct="1">
              <a:lnSpc>
                <a:spcPts val="2558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WE NEED YOUR HELP</a:t>
            </a:r>
            <a:r>
              <a:rPr kumimoji="0" lang="en-US" sz="1827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06732" y="3473359"/>
            <a:ext cx="2934202" cy="1135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0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55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Are you interested in becoming a Class Rep?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033384" y="3851279"/>
            <a:ext cx="3265195" cy="2753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1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We need you to help spread the word and drum up support for the events run by our Parent Teacher Association  throughout the year. </a:t>
            </a:r>
          </a:p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1" b="0" i="0" u="none" strike="noStrike" kern="1200" cap="none" spc="0" normalizeH="0" baseline="0" noProof="0">
              <a:ln>
                <a:noFill/>
              </a:ln>
              <a:solidFill>
                <a:srgbClr val="2A2E30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1" b="0" i="0" u="none" strike="noStrike" kern="1200" cap="none" spc="0" normalizeH="0" baseline="0" noProof="0">
              <a:ln>
                <a:noFill/>
              </a:ln>
              <a:solidFill>
                <a:srgbClr val="2A2E30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3829463" y="5163099"/>
            <a:ext cx="3557819" cy="1247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254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24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Let your class teacher know if you would like to volunteer!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87B0F82-0A8A-3DE5-3679-6DE1AF72C7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2186" y="115277"/>
            <a:ext cx="2900131" cy="290013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78A9E426B40024F801A92ED5C9F6B15" ma:contentTypeVersion="16" ma:contentTypeDescription="Create a new document." ma:contentTypeScope="" ma:versionID="9a28a86f82d4208593e378449a40e451">
  <xsd:schema xmlns:xsd="http://www.w3.org/2001/XMLSchema" xmlns:xs="http://www.w3.org/2001/XMLSchema" xmlns:p="http://schemas.microsoft.com/office/2006/metadata/properties" xmlns:ns2="ad56065b-0db5-4d50-ab97-70d76a5d6ca1" xmlns:ns3="30223336-7fd8-41ce-8ea2-8ae643de6d26" targetNamespace="http://schemas.microsoft.com/office/2006/metadata/properties" ma:root="true" ma:fieldsID="cb2ea237aa8d9078abc2643468cd1769" ns2:_="" ns3:_="">
    <xsd:import namespace="ad56065b-0db5-4d50-ab97-70d76a5d6ca1"/>
    <xsd:import namespace="30223336-7fd8-41ce-8ea2-8ae643de6d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56065b-0db5-4d50-ab97-70d76a5d6ca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ca80854f-31e5-450a-bf70-f72869c723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223336-7fd8-41ce-8ea2-8ae643de6d26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30831202-521e-4c91-957a-5dc9eec2662d}" ma:internalName="TaxCatchAll" ma:showField="CatchAllData" ma:web="30223336-7fd8-41ce-8ea2-8ae643de6d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223336-7fd8-41ce-8ea2-8ae643de6d26" xsi:nil="true"/>
    <lcf76f155ced4ddcb4097134ff3c332f xmlns="ad56065b-0db5-4d50-ab97-70d76a5d6ca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AAD9C83-371B-4ED7-9311-820ADFB38AEC}">
  <ds:schemaRefs>
    <ds:schemaRef ds:uri="30223336-7fd8-41ce-8ea2-8ae643de6d26"/>
    <ds:schemaRef ds:uri="ad56065b-0db5-4d50-ab97-70d76a5d6ca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410AA87-2AC8-4C4F-A8F2-CF8F7D9FE71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08BF22-98CE-4182-8E06-D9B921CF2BA5}">
  <ds:schemaRefs>
    <ds:schemaRef ds:uri="30223336-7fd8-41ce-8ea2-8ae643de6d26"/>
    <ds:schemaRef ds:uri="ad56065b-0db5-4d50-ab97-70d76a5d6ca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517</Words>
  <Application>Microsoft Office PowerPoint</Application>
  <PresentationFormat>Widescreen</PresentationFormat>
  <Paragraphs>110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Big Shoulders Display Bold</vt:lpstr>
      <vt:lpstr>Calibri</vt:lpstr>
      <vt:lpstr>Calibri Light</vt:lpstr>
      <vt:lpstr>Letter-join Basic 40</vt:lpstr>
      <vt:lpstr>Poppins</vt:lpstr>
      <vt:lpstr>Poppins Bold</vt:lpstr>
      <vt:lpstr>XCCW Joined 1a</vt:lpstr>
      <vt:lpstr>Office Theme</vt:lpstr>
      <vt:lpstr>PowerPoint Presentation</vt:lpstr>
      <vt:lpstr>PowerPoint Presentation</vt:lpstr>
      <vt:lpstr>Uniform</vt:lpstr>
      <vt:lpstr>PE Days</vt:lpstr>
      <vt:lpstr>Reading Expectations </vt:lpstr>
      <vt:lpstr>Maths</vt:lpstr>
      <vt:lpstr>Curriculum </vt:lpstr>
      <vt:lpstr>Overview </vt:lpstr>
      <vt:lpstr>Home Learning</vt:lpstr>
      <vt:lpstr>Arbor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Marino - Creative Link</dc:creator>
  <cp:lastModifiedBy>Tino Hernandez</cp:lastModifiedBy>
  <cp:revision>2</cp:revision>
  <dcterms:created xsi:type="dcterms:W3CDTF">2021-05-26T17:13:06Z</dcterms:created>
  <dcterms:modified xsi:type="dcterms:W3CDTF">2025-09-29T12:12:50Z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0x010100578A9E426B40024F801A92ED5C9F6B15</vt:lpwstr>
  </property>
  <property fmtid="{D5CDD505-2E9C-101B-9397-08002B2CF9AE}" pid="3" name="MediaServiceImageTags">
    <vt:lpwstr/>
  </property>
</Properties>
</file>