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2"/>
  </p:notesMasterIdLst>
  <p:sldIdLst>
    <p:sldId id="258" r:id="rId5"/>
    <p:sldId id="259" r:id="rId6"/>
    <p:sldId id="260" r:id="rId7"/>
    <p:sldId id="269" r:id="rId8"/>
    <p:sldId id="278" r:id="rId9"/>
    <p:sldId id="268" r:id="rId10"/>
    <p:sldId id="271" r:id="rId11"/>
    <p:sldId id="272" r:id="rId12"/>
    <p:sldId id="267" r:id="rId13"/>
    <p:sldId id="266" r:id="rId14"/>
    <p:sldId id="265" r:id="rId15"/>
    <p:sldId id="281" r:id="rId16"/>
    <p:sldId id="282" r:id="rId17"/>
    <p:sldId id="279" r:id="rId18"/>
    <p:sldId id="262" r:id="rId19"/>
    <p:sldId id="256" r:id="rId20"/>
    <p:sldId id="280" r:id="rId2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178D"/>
    <a:srgbClr val="F233C2"/>
    <a:srgbClr val="A8189D"/>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9299FF-F563-48CD-AE49-80D4F4EE6883}" v="2" dt="2025-09-04T16:47:05.327"/>
    <p1510:client id="{E5F5F66A-3FAB-4246-8FDA-9E49C2113802}" v="10" dt="2025-09-05T07:41:03.2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AD22A2-9D4A-4CE7-9907-65437D0684ED}" type="datetimeFigureOut">
              <a:t>9/28/2025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6B462F-B343-48D4-AB5C-4F8BDB2CB9C7}" type="slidenum">
              <a:t>‹#›</a:t>
            </a:fld>
            <a:endParaRPr lang="en-GB"/>
          </a:p>
        </p:txBody>
      </p:sp>
    </p:spTree>
    <p:extLst>
      <p:ext uri="{BB962C8B-B14F-4D97-AF65-F5344CB8AC3E}">
        <p14:creationId xmlns:p14="http://schemas.microsoft.com/office/powerpoint/2010/main" val="4134346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1</a:t>
            </a:fld>
            <a:endParaRPr lang="en-GB"/>
          </a:p>
        </p:txBody>
      </p:sp>
    </p:spTree>
    <p:extLst>
      <p:ext uri="{BB962C8B-B14F-4D97-AF65-F5344CB8AC3E}">
        <p14:creationId xmlns:p14="http://schemas.microsoft.com/office/powerpoint/2010/main" val="3328591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2</a:t>
            </a:fld>
            <a:endParaRPr lang="en-GB"/>
          </a:p>
        </p:txBody>
      </p:sp>
    </p:spTree>
    <p:extLst>
      <p:ext uri="{BB962C8B-B14F-4D97-AF65-F5344CB8AC3E}">
        <p14:creationId xmlns:p14="http://schemas.microsoft.com/office/powerpoint/2010/main" val="2473596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Sarah</a:t>
            </a:r>
          </a:p>
          <a:p>
            <a:r>
              <a:rPr lang="en-US">
                <a:cs typeface="Calibri"/>
              </a:rPr>
              <a:t>No </a:t>
            </a:r>
            <a:r>
              <a:rPr lang="en-US" err="1">
                <a:cs typeface="Calibri"/>
              </a:rPr>
              <a:t>Jewellery</a:t>
            </a:r>
            <a:r>
              <a:rPr lang="en-US">
                <a:cs typeface="Calibri"/>
              </a:rPr>
              <a:t> &amp; Hair tied back</a:t>
            </a:r>
          </a:p>
        </p:txBody>
      </p:sp>
      <p:sp>
        <p:nvSpPr>
          <p:cNvPr id="4" name="Slide Number Placeholder 3"/>
          <p:cNvSpPr>
            <a:spLocks noGrp="1"/>
          </p:cNvSpPr>
          <p:nvPr>
            <p:ph type="sldNum" sz="quarter" idx="5"/>
          </p:nvPr>
        </p:nvSpPr>
        <p:spPr/>
        <p:txBody>
          <a:bodyPr/>
          <a:lstStyle/>
          <a:p>
            <a:fld id="{806B462F-B343-48D4-AB5C-4F8BDB2CB9C7}" type="slidenum">
              <a:t>3</a:t>
            </a:fld>
            <a:endParaRPr lang="en-GB"/>
          </a:p>
        </p:txBody>
      </p:sp>
    </p:spTree>
    <p:extLst>
      <p:ext uri="{BB962C8B-B14F-4D97-AF65-F5344CB8AC3E}">
        <p14:creationId xmlns:p14="http://schemas.microsoft.com/office/powerpoint/2010/main" val="9264832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cs typeface="Calibri"/>
              </a:rPr>
              <a:t>Oyku</a:t>
            </a:r>
          </a:p>
          <a:p>
            <a:endParaRPr lang="en-US">
              <a:cs typeface="Calibri"/>
            </a:endParaRPr>
          </a:p>
        </p:txBody>
      </p:sp>
      <p:sp>
        <p:nvSpPr>
          <p:cNvPr id="4" name="Slide Number Placeholder 3"/>
          <p:cNvSpPr>
            <a:spLocks noGrp="1"/>
          </p:cNvSpPr>
          <p:nvPr>
            <p:ph type="sldNum" sz="quarter" idx="5"/>
          </p:nvPr>
        </p:nvSpPr>
        <p:spPr/>
        <p:txBody>
          <a:bodyPr/>
          <a:lstStyle/>
          <a:p>
            <a:fld id="{806B462F-B343-48D4-AB5C-4F8BDB2CB9C7}" type="slidenum">
              <a:t>4</a:t>
            </a:fld>
            <a:endParaRPr lang="en-GB"/>
          </a:p>
        </p:txBody>
      </p:sp>
    </p:spTree>
    <p:extLst>
      <p:ext uri="{BB962C8B-B14F-4D97-AF65-F5344CB8AC3E}">
        <p14:creationId xmlns:p14="http://schemas.microsoft.com/office/powerpoint/2010/main" val="2381223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Sarah</a:t>
            </a:r>
          </a:p>
          <a:p>
            <a:r>
              <a:rPr lang="en-US">
                <a:cs typeface="Calibri"/>
              </a:rPr>
              <a:t>No </a:t>
            </a:r>
            <a:r>
              <a:rPr lang="en-US" err="1">
                <a:cs typeface="Calibri"/>
              </a:rPr>
              <a:t>Jewellery</a:t>
            </a:r>
            <a:r>
              <a:rPr lang="en-US">
                <a:cs typeface="Calibri"/>
              </a:rPr>
              <a:t> &amp; Hair tied back</a:t>
            </a:r>
          </a:p>
        </p:txBody>
      </p:sp>
      <p:sp>
        <p:nvSpPr>
          <p:cNvPr id="4" name="Slide Number Placeholder 3"/>
          <p:cNvSpPr>
            <a:spLocks noGrp="1"/>
          </p:cNvSpPr>
          <p:nvPr>
            <p:ph type="sldNum" sz="quarter" idx="5"/>
          </p:nvPr>
        </p:nvSpPr>
        <p:spPr/>
        <p:txBody>
          <a:bodyPr/>
          <a:lstStyle/>
          <a:p>
            <a:fld id="{806B462F-B343-48D4-AB5C-4F8BDB2CB9C7}" type="slidenum">
              <a:t>5</a:t>
            </a:fld>
            <a:endParaRPr lang="en-GB"/>
          </a:p>
        </p:txBody>
      </p:sp>
    </p:spTree>
    <p:extLst>
      <p:ext uri="{BB962C8B-B14F-4D97-AF65-F5344CB8AC3E}">
        <p14:creationId xmlns:p14="http://schemas.microsoft.com/office/powerpoint/2010/main" val="971143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6</a:t>
            </a:fld>
            <a:endParaRPr lang="en-GB"/>
          </a:p>
        </p:txBody>
      </p:sp>
    </p:spTree>
    <p:extLst>
      <p:ext uri="{BB962C8B-B14F-4D97-AF65-F5344CB8AC3E}">
        <p14:creationId xmlns:p14="http://schemas.microsoft.com/office/powerpoint/2010/main" val="39321550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a:p>
            <a:r>
              <a:rPr lang="en-US"/>
              <a:t>The pseudo words will be shown to your child with a picture of an alien. This provides the children with a context for the pseudo word which is independent from any existing vocabulary they may have. Pseudo words are included because they will be new to all pupils; they do not </a:t>
            </a:r>
            <a:r>
              <a:rPr lang="en-US" err="1"/>
              <a:t>favour</a:t>
            </a:r>
            <a:r>
              <a:rPr lang="en-US"/>
              <a:t> children with a good vocabulary knowledge or visual memory of words. </a:t>
            </a:r>
            <a:endParaRPr lang="en-US">
              <a:cs typeface="Calibri"/>
            </a:endParaRPr>
          </a:p>
        </p:txBody>
      </p:sp>
      <p:sp>
        <p:nvSpPr>
          <p:cNvPr id="4" name="Slide Number Placeholder 3"/>
          <p:cNvSpPr>
            <a:spLocks noGrp="1"/>
          </p:cNvSpPr>
          <p:nvPr>
            <p:ph type="sldNum" sz="quarter" idx="5"/>
          </p:nvPr>
        </p:nvSpPr>
        <p:spPr/>
        <p:txBody>
          <a:bodyPr/>
          <a:lstStyle/>
          <a:p>
            <a:fld id="{806B462F-B343-48D4-AB5C-4F8BDB2CB9C7}" type="slidenum">
              <a:t>7</a:t>
            </a:fld>
            <a:endParaRPr lang="en-GB"/>
          </a:p>
        </p:txBody>
      </p:sp>
    </p:spTree>
    <p:extLst>
      <p:ext uri="{BB962C8B-B14F-4D97-AF65-F5344CB8AC3E}">
        <p14:creationId xmlns:p14="http://schemas.microsoft.com/office/powerpoint/2010/main" val="3814688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8</a:t>
            </a:fld>
            <a:endParaRPr lang="en-GB"/>
          </a:p>
        </p:txBody>
      </p:sp>
    </p:spTree>
    <p:extLst>
      <p:ext uri="{BB962C8B-B14F-4D97-AF65-F5344CB8AC3E}">
        <p14:creationId xmlns:p14="http://schemas.microsoft.com/office/powerpoint/2010/main" val="2089718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Sarah</a:t>
            </a:r>
          </a:p>
        </p:txBody>
      </p:sp>
      <p:sp>
        <p:nvSpPr>
          <p:cNvPr id="4" name="Slide Number Placeholder 3"/>
          <p:cNvSpPr>
            <a:spLocks noGrp="1"/>
          </p:cNvSpPr>
          <p:nvPr>
            <p:ph type="sldNum" sz="quarter" idx="5"/>
          </p:nvPr>
        </p:nvSpPr>
        <p:spPr/>
        <p:txBody>
          <a:bodyPr/>
          <a:lstStyle/>
          <a:p>
            <a:fld id="{806B462F-B343-48D4-AB5C-4F8BDB2CB9C7}" type="slidenum">
              <a:t>9</a:t>
            </a:fld>
            <a:endParaRPr lang="en-GB"/>
          </a:p>
        </p:txBody>
      </p:sp>
    </p:spTree>
    <p:extLst>
      <p:ext uri="{BB962C8B-B14F-4D97-AF65-F5344CB8AC3E}">
        <p14:creationId xmlns:p14="http://schemas.microsoft.com/office/powerpoint/2010/main" val="1006870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cs typeface="Calibri"/>
              </a:rPr>
              <a:t>Oyku</a:t>
            </a:r>
          </a:p>
        </p:txBody>
      </p:sp>
      <p:sp>
        <p:nvSpPr>
          <p:cNvPr id="4" name="Slide Number Placeholder 3"/>
          <p:cNvSpPr>
            <a:spLocks noGrp="1"/>
          </p:cNvSpPr>
          <p:nvPr>
            <p:ph type="sldNum" sz="quarter" idx="5"/>
          </p:nvPr>
        </p:nvSpPr>
        <p:spPr/>
        <p:txBody>
          <a:bodyPr/>
          <a:lstStyle/>
          <a:p>
            <a:fld id="{806B462F-B343-48D4-AB5C-4F8BDB2CB9C7}" type="slidenum">
              <a:t>10</a:t>
            </a:fld>
            <a:endParaRPr lang="en-GB"/>
          </a:p>
        </p:txBody>
      </p:sp>
    </p:spTree>
    <p:extLst>
      <p:ext uri="{BB962C8B-B14F-4D97-AF65-F5344CB8AC3E}">
        <p14:creationId xmlns:p14="http://schemas.microsoft.com/office/powerpoint/2010/main" val="35507437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11</a:t>
            </a:fld>
            <a:endParaRPr lang="en-GB"/>
          </a:p>
        </p:txBody>
      </p:sp>
    </p:spTree>
    <p:extLst>
      <p:ext uri="{BB962C8B-B14F-4D97-AF65-F5344CB8AC3E}">
        <p14:creationId xmlns:p14="http://schemas.microsoft.com/office/powerpoint/2010/main" val="3719514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Polly</a:t>
            </a:r>
          </a:p>
        </p:txBody>
      </p:sp>
      <p:sp>
        <p:nvSpPr>
          <p:cNvPr id="4" name="Slide Number Placeholder 3"/>
          <p:cNvSpPr>
            <a:spLocks noGrp="1"/>
          </p:cNvSpPr>
          <p:nvPr>
            <p:ph type="sldNum" sz="quarter" idx="5"/>
          </p:nvPr>
        </p:nvSpPr>
        <p:spPr/>
        <p:txBody>
          <a:bodyPr/>
          <a:lstStyle/>
          <a:p>
            <a:fld id="{806B462F-B343-48D4-AB5C-4F8BDB2CB9C7}" type="slidenum">
              <a:t>14</a:t>
            </a:fld>
            <a:endParaRPr lang="en-GB"/>
          </a:p>
        </p:txBody>
      </p:sp>
    </p:spTree>
    <p:extLst>
      <p:ext uri="{BB962C8B-B14F-4D97-AF65-F5344CB8AC3E}">
        <p14:creationId xmlns:p14="http://schemas.microsoft.com/office/powerpoint/2010/main" val="27549436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Sarah</a:t>
            </a:r>
          </a:p>
        </p:txBody>
      </p:sp>
      <p:sp>
        <p:nvSpPr>
          <p:cNvPr id="4" name="Slide Number Placeholder 3"/>
          <p:cNvSpPr>
            <a:spLocks noGrp="1"/>
          </p:cNvSpPr>
          <p:nvPr>
            <p:ph type="sldNum" sz="quarter" idx="5"/>
          </p:nvPr>
        </p:nvSpPr>
        <p:spPr/>
        <p:txBody>
          <a:bodyPr/>
          <a:lstStyle/>
          <a:p>
            <a:fld id="{806B462F-B343-48D4-AB5C-4F8BDB2CB9C7}" type="slidenum">
              <a:t>15</a:t>
            </a:fld>
            <a:endParaRPr lang="en-GB"/>
          </a:p>
        </p:txBody>
      </p:sp>
    </p:spTree>
    <p:extLst>
      <p:ext uri="{BB962C8B-B14F-4D97-AF65-F5344CB8AC3E}">
        <p14:creationId xmlns:p14="http://schemas.microsoft.com/office/powerpoint/2010/main" val="13105790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Sarah</a:t>
            </a:r>
          </a:p>
        </p:txBody>
      </p:sp>
      <p:sp>
        <p:nvSpPr>
          <p:cNvPr id="4" name="Slide Number Placeholder 3"/>
          <p:cNvSpPr>
            <a:spLocks noGrp="1"/>
          </p:cNvSpPr>
          <p:nvPr>
            <p:ph type="sldNum" sz="quarter" idx="5"/>
          </p:nvPr>
        </p:nvSpPr>
        <p:spPr/>
        <p:txBody>
          <a:bodyPr/>
          <a:lstStyle/>
          <a:p>
            <a:fld id="{806B462F-B343-48D4-AB5C-4F8BDB2CB9C7}" type="slidenum">
              <a:t>17</a:t>
            </a:fld>
            <a:endParaRPr lang="en-GB"/>
          </a:p>
        </p:txBody>
      </p:sp>
    </p:spTree>
    <p:extLst>
      <p:ext uri="{BB962C8B-B14F-4D97-AF65-F5344CB8AC3E}">
        <p14:creationId xmlns:p14="http://schemas.microsoft.com/office/powerpoint/2010/main" val="1053201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hyperlink" Target="http://www.ruthmiskin.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3" Type="http://schemas.openxmlformats.org/officeDocument/2006/relationships/image" Target="../media/image36.sv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3"/>
          <a:stretch>
            <a:fillRect/>
          </a:stretch>
        </p:blipFill>
        <p:spPr>
          <a:xfrm>
            <a:off x="290750" y="5730301"/>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1"/>
            <a:ext cx="12192000" cy="5635487"/>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768590" y="546100"/>
            <a:ext cx="10883660" cy="2387600"/>
          </a:xfrm>
          <a:prstGeom prst="rect">
            <a:avLst/>
          </a:prstGeom>
        </p:spPr>
        <p:txBody>
          <a:bodyPr lIns="91440" tIns="45720" rIns="91440" bIns="45720"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a:defRPr/>
            </a:pPr>
            <a:r>
              <a:rPr lang="en-GB" sz="9600"/>
              <a:t>Welcome </a:t>
            </a:r>
            <a:endParaRPr lang="en-US" sz="9600">
              <a:cs typeface="Calibri Light"/>
            </a:endParaRPr>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lIns="91440" tIns="45720" rIns="91440" bIns="45720" anchor="t"/>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GB" sz="4000"/>
              <a:t>Year 1 Meet the Team</a:t>
            </a:r>
            <a:endParaRPr lang="en-US" sz="4000">
              <a:cs typeface="Calibri"/>
            </a:endParaRPr>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icon&#10;&#10;Description automatically generated">
            <a:extLst>
              <a:ext uri="{FF2B5EF4-FFF2-40B4-BE49-F238E27FC236}">
                <a16:creationId xmlns:a16="http://schemas.microsoft.com/office/drawing/2014/main" id="{CA7DEEB6-41A1-0640-B9AA-E2B8B443286B}"/>
              </a:ext>
            </a:extLst>
          </p:cNvPr>
          <p:cNvPicPr>
            <a:picLocks noChangeAspect="1"/>
          </p:cNvPicPr>
          <p:nvPr/>
        </p:nvPicPr>
        <p:blipFill>
          <a:blip r:embed="rId4"/>
          <a:stretch>
            <a:fillRect/>
          </a:stretch>
        </p:blipFill>
        <p:spPr>
          <a:xfrm>
            <a:off x="8715849" y="5992042"/>
            <a:ext cx="2936401" cy="639716"/>
          </a:xfrm>
          <a:prstGeom prst="rect">
            <a:avLst/>
          </a:prstGeom>
        </p:spPr>
      </p:pic>
    </p:spTree>
    <p:extLst>
      <p:ext uri="{BB962C8B-B14F-4D97-AF65-F5344CB8AC3E}">
        <p14:creationId xmlns:p14="http://schemas.microsoft.com/office/powerpoint/2010/main" val="3433359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393700" y="161206"/>
            <a:ext cx="7772400" cy="754063"/>
          </a:xfrm>
        </p:spPr>
        <p:txBody>
          <a:bodyPr/>
          <a:lstStyle/>
          <a:p>
            <a:r>
              <a:rPr lang="en-US">
                <a:solidFill>
                  <a:srgbClr val="808080"/>
                </a:solidFill>
                <a:cs typeface="Calibri Light"/>
              </a:rPr>
              <a:t>The Team</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12785" y="901934"/>
            <a:ext cx="11766430" cy="5925552"/>
          </a:xfrm>
          <a:ln>
            <a:solidFill>
              <a:schemeClr val="bg1"/>
            </a:solidFill>
          </a:ln>
        </p:spPr>
        <p:txBody>
          <a:bodyPr vert="horz" lIns="91440" tIns="45720" rIns="91440" bIns="45720" rtlCol="0" anchor="t">
            <a:normAutofit/>
          </a:bodyPr>
          <a:lstStyle/>
          <a:p>
            <a:pPr marL="0" indent="0">
              <a:buNone/>
            </a:pPr>
            <a:r>
              <a:rPr lang="en-US">
                <a:solidFill>
                  <a:srgbClr val="7030A0"/>
                </a:solidFill>
                <a:cs typeface="Calibri"/>
              </a:rPr>
              <a:t>              </a:t>
            </a:r>
            <a:r>
              <a:rPr lang="en-US" sz="4000" b="1">
                <a:solidFill>
                  <a:srgbClr val="7030A0"/>
                </a:solidFill>
                <a:cs typeface="Calibri"/>
              </a:rPr>
              <a:t>     </a:t>
            </a:r>
            <a:r>
              <a:rPr lang="en-US" sz="3600" b="1">
                <a:solidFill>
                  <a:srgbClr val="7030A0"/>
                </a:solidFill>
                <a:cs typeface="Calibri"/>
              </a:rPr>
              <a:t> 1O                                   1B                                1E</a:t>
            </a:r>
          </a:p>
          <a:p>
            <a:pPr marL="0" indent="0">
              <a:buNone/>
            </a:pPr>
            <a:endParaRPr lang="en-US" sz="3600" b="1">
              <a:solidFill>
                <a:srgbClr val="7030A0"/>
              </a:solidFill>
              <a:cs typeface="Calibri"/>
            </a:endParaRPr>
          </a:p>
          <a:p>
            <a:pPr marL="0" indent="0">
              <a:buNone/>
            </a:pPr>
            <a:endParaRPr lang="en-US" b="1">
              <a:solidFill>
                <a:srgbClr val="7030A0"/>
              </a:solidFill>
              <a:cs typeface="Calibri"/>
            </a:endParaRPr>
          </a:p>
          <a:p>
            <a:pPr marL="0" indent="0">
              <a:buNone/>
            </a:pPr>
            <a:r>
              <a:rPr lang="en-US" b="1">
                <a:solidFill>
                  <a:srgbClr val="7030A0"/>
                </a:solidFill>
                <a:cs typeface="Calibri"/>
              </a:rPr>
              <a:t>           </a:t>
            </a:r>
          </a:p>
          <a:p>
            <a:pPr marL="0" indent="0">
              <a:buNone/>
            </a:pPr>
            <a:endParaRPr lang="en-US" sz="2000" b="1">
              <a:solidFill>
                <a:srgbClr val="7030A0"/>
              </a:solidFill>
              <a:cs typeface="Calibri"/>
            </a:endParaRPr>
          </a:p>
          <a:p>
            <a:pPr marL="0" indent="0">
              <a:buNone/>
            </a:pPr>
            <a:r>
              <a:rPr lang="en-US" b="1">
                <a:solidFill>
                  <a:srgbClr val="7030A0"/>
                </a:solidFill>
                <a:cs typeface="Calibri"/>
              </a:rPr>
              <a:t> Mrs Hacet 	    Miss Celik		        Miss Ertogrul                          Miss Putz</a:t>
            </a:r>
            <a:endParaRPr lang="en-US">
              <a:cs typeface="Calibri"/>
            </a:endParaRPr>
          </a:p>
          <a:p>
            <a:pPr marL="0" indent="0">
              <a:buNone/>
            </a:pPr>
            <a:endParaRPr lang="en-US" b="1">
              <a:solidFill>
                <a:srgbClr val="7030A0"/>
              </a:solidFill>
              <a:cs typeface="Calibri"/>
            </a:endParaRPr>
          </a:p>
          <a:p>
            <a:pPr marL="0" indent="0">
              <a:buNone/>
            </a:pPr>
            <a:endParaRPr lang="en-US" b="1">
              <a:solidFill>
                <a:srgbClr val="7030A0"/>
              </a:solidFill>
              <a:cs typeface="Calibri"/>
            </a:endParaRPr>
          </a:p>
          <a:p>
            <a:pPr marL="0" indent="0">
              <a:buNone/>
            </a:pPr>
            <a:endParaRPr lang="en-US" b="1">
              <a:solidFill>
                <a:srgbClr val="7030A0"/>
              </a:solidFill>
              <a:cs typeface="Calibri"/>
            </a:endParaRPr>
          </a:p>
          <a:p>
            <a:pPr marL="0" indent="0">
              <a:buNone/>
            </a:pPr>
            <a:endParaRPr lang="en-US" b="1">
              <a:solidFill>
                <a:srgbClr val="7030A0"/>
              </a:solidFill>
              <a:cs typeface="Calibri"/>
            </a:endParaRPr>
          </a:p>
          <a:p>
            <a:pPr marL="0" indent="0">
              <a:buNone/>
            </a:pPr>
            <a:r>
              <a:rPr lang="en-US" b="1">
                <a:solidFill>
                  <a:srgbClr val="7030A0"/>
                </a:solidFill>
                <a:cs typeface="Calibri"/>
              </a:rPr>
              <a:t>                </a:t>
            </a:r>
            <a:r>
              <a:rPr lang="en-US" b="1" err="1">
                <a:solidFill>
                  <a:srgbClr val="7030A0"/>
                </a:solidFill>
                <a:cs typeface="Calibri"/>
              </a:rPr>
              <a:t>Ms</a:t>
            </a:r>
            <a:r>
              <a:rPr lang="en-US" b="1">
                <a:solidFill>
                  <a:srgbClr val="7030A0"/>
                </a:solidFill>
                <a:cs typeface="Calibri"/>
              </a:rPr>
              <a:t> Meric                                Miss Venis 		            Miss </a:t>
            </a:r>
            <a:r>
              <a:rPr lang="en-US" b="1" err="1">
                <a:solidFill>
                  <a:srgbClr val="7030A0"/>
                </a:solidFill>
                <a:cs typeface="Calibri"/>
              </a:rPr>
              <a:t>Ozay</a:t>
            </a:r>
            <a:endParaRPr lang="en-US" b="1">
              <a:solidFill>
                <a:srgbClr val="7030A0"/>
              </a:solidFill>
              <a:cs typeface="Calibri"/>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2</a:t>
            </a:fld>
            <a:endParaRPr lang="en-US"/>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9" name="Picture 8" descr="A person with long hair smiling&#10;&#10;Description automatically generated">
            <a:extLst>
              <a:ext uri="{FF2B5EF4-FFF2-40B4-BE49-F238E27FC236}">
                <a16:creationId xmlns:a16="http://schemas.microsoft.com/office/drawing/2014/main" id="{8DFC4D4F-9878-5EE1-75CF-69C39E564CAE}"/>
              </a:ext>
            </a:extLst>
          </p:cNvPr>
          <p:cNvPicPr>
            <a:picLocks noChangeAspect="1"/>
          </p:cNvPicPr>
          <p:nvPr/>
        </p:nvPicPr>
        <p:blipFill rotWithShape="1">
          <a:blip r:embed="rId4"/>
          <a:srcRect l="5903" t="11111" r="22222" b="5556"/>
          <a:stretch/>
        </p:blipFill>
        <p:spPr>
          <a:xfrm rot="5400000">
            <a:off x="5426321" y="4367590"/>
            <a:ext cx="1976254" cy="1654132"/>
          </a:xfrm>
          <a:prstGeom prst="rect">
            <a:avLst/>
          </a:prstGeom>
          <a:ln>
            <a:solidFill>
              <a:srgbClr val="7030A0"/>
            </a:solidFill>
          </a:ln>
        </p:spPr>
      </p:pic>
      <p:pic>
        <p:nvPicPr>
          <p:cNvPr id="1030" name="Picture 6">
            <a:extLst>
              <a:ext uri="{FF2B5EF4-FFF2-40B4-BE49-F238E27FC236}">
                <a16:creationId xmlns:a16="http://schemas.microsoft.com/office/drawing/2014/main" id="{500BB293-B7F6-85B9-B382-31F93CCBC04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4032" t="14251" r="21421" b="35269"/>
          <a:stretch/>
        </p:blipFill>
        <p:spPr bwMode="auto">
          <a:xfrm>
            <a:off x="304225" y="1449341"/>
            <a:ext cx="1816106" cy="2078234"/>
          </a:xfrm>
          <a:prstGeom prst="rect">
            <a:avLst/>
          </a:prstGeom>
          <a:noFill/>
          <a:ln>
            <a:solidFill>
              <a:srgbClr val="7030A0"/>
            </a:solidFill>
          </a:ln>
          <a:extLst>
            <a:ext uri="{909E8E84-426E-40DD-AFC4-6F175D3DCCD1}">
              <a14:hiddenFill xmlns:a14="http://schemas.microsoft.com/office/drawing/2010/main">
                <a:solidFill>
                  <a:srgbClr val="FFFFFF"/>
                </a:solidFill>
              </a14:hiddenFill>
            </a:ext>
          </a:extLst>
        </p:spPr>
      </p:pic>
      <p:pic>
        <p:nvPicPr>
          <p:cNvPr id="1029" name="id-D104BEF9-30E5-4DAB-AE9E-3120260C32E4" descr="Image.jpeg">
            <a:extLst>
              <a:ext uri="{FF2B5EF4-FFF2-40B4-BE49-F238E27FC236}">
                <a16:creationId xmlns:a16="http://schemas.microsoft.com/office/drawing/2014/main" id="{F3DDC4F4-2C21-54BD-546C-0A357B01B9D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7324" t="23975" r="32301" b="45559"/>
          <a:stretch>
            <a:fillRect/>
          </a:stretch>
        </p:blipFill>
        <p:spPr bwMode="auto">
          <a:xfrm flipH="1">
            <a:off x="9252059" y="1449341"/>
            <a:ext cx="1923268" cy="2078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5" name="2B945EC2-5623-4353-B725-B3EE1DE4CE05" descr="IMG_8405.JPG">
            <a:extLst>
              <a:ext uri="{FF2B5EF4-FFF2-40B4-BE49-F238E27FC236}">
                <a16:creationId xmlns:a16="http://schemas.microsoft.com/office/drawing/2014/main" id="{5EC875B7-4E07-2E39-63FC-C40B9F5E5D8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8185" b="24403"/>
          <a:stretch>
            <a:fillRect/>
          </a:stretch>
        </p:blipFill>
        <p:spPr bwMode="auto">
          <a:xfrm>
            <a:off x="9389180" y="4204148"/>
            <a:ext cx="1649026" cy="197625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D8F104E0-9C6D-4FB9-B714-D261685408F7" descr="IMG_1815.jpg">
            <a:extLst>
              <a:ext uri="{FF2B5EF4-FFF2-40B4-BE49-F238E27FC236}">
                <a16:creationId xmlns:a16="http://schemas.microsoft.com/office/drawing/2014/main" id="{66FBC8C6-5A92-DF89-FCAA-D7CFF2607DD7}"/>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9838" t="10939" r="14096" b="32012"/>
          <a:stretch>
            <a:fillRect/>
          </a:stretch>
        </p:blipFill>
        <p:spPr bwMode="auto">
          <a:xfrm>
            <a:off x="5429502" y="1376731"/>
            <a:ext cx="1969891" cy="206828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54B52947-BD6D-41B6-8751-D5E2B420528F" descr="0b73b626-56be-46e3-967b-0a1fcfc7d138.JPG">
            <a:extLst>
              <a:ext uri="{FF2B5EF4-FFF2-40B4-BE49-F238E27FC236}">
                <a16:creationId xmlns:a16="http://schemas.microsoft.com/office/drawing/2014/main" id="{D8AAD0B8-153D-C476-3DFF-10DE7B343D81}"/>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5871" t="26357" r="17694" b="8576"/>
          <a:stretch>
            <a:fillRect/>
          </a:stretch>
        </p:blipFill>
        <p:spPr bwMode="auto">
          <a:xfrm>
            <a:off x="2400582" y="1497505"/>
            <a:ext cx="1643098" cy="203007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F838F2EE-D226-4622-8849-761D727C1F69" descr="85a13766-0e26-463c-af39-55d7fdf21fb3.JPG">
            <a:extLst>
              <a:ext uri="{FF2B5EF4-FFF2-40B4-BE49-F238E27FC236}">
                <a16:creationId xmlns:a16="http://schemas.microsoft.com/office/drawing/2014/main" id="{39B5DC05-AD3A-A0B1-DCF5-3C0B61A4DDC8}"/>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15211" t="27841" r="19707" b="16178"/>
          <a:stretch>
            <a:fillRect/>
          </a:stretch>
        </p:blipFill>
        <p:spPr bwMode="auto">
          <a:xfrm>
            <a:off x="1539013" y="4204147"/>
            <a:ext cx="1723138" cy="197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7055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A typical day in Year 1</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566185" y="1836044"/>
            <a:ext cx="9069133" cy="4950678"/>
          </a:xfrm>
        </p:spPr>
        <p:txBody>
          <a:bodyPr vert="horz" lIns="91440" tIns="45720" rIns="91440" bIns="45720" rtlCol="0" anchor="t">
            <a:normAutofit fontScale="77500" lnSpcReduction="20000"/>
          </a:bodyPr>
          <a:lstStyle/>
          <a:p>
            <a:pPr marL="0" indent="0">
              <a:buNone/>
            </a:pPr>
            <a:r>
              <a:rPr lang="en-GB">
                <a:solidFill>
                  <a:srgbClr val="7030A0"/>
                </a:solidFill>
                <a:cs typeface="Calibri" panose="020F0502020204030204"/>
              </a:rPr>
              <a:t>8.45 – 8:55 - Registration </a:t>
            </a:r>
          </a:p>
          <a:p>
            <a:pPr marL="0" indent="0">
              <a:buNone/>
            </a:pPr>
            <a:r>
              <a:rPr lang="en-GB">
                <a:solidFill>
                  <a:srgbClr val="7030A0"/>
                </a:solidFill>
                <a:cs typeface="Calibri" panose="020F0502020204030204"/>
              </a:rPr>
              <a:t>9:00 - 9:30 - Guided Reading</a:t>
            </a:r>
          </a:p>
          <a:p>
            <a:pPr marL="0" indent="0">
              <a:buNone/>
            </a:pPr>
            <a:r>
              <a:rPr lang="en-GB">
                <a:solidFill>
                  <a:srgbClr val="7030A0"/>
                </a:solidFill>
                <a:cs typeface="Calibri" panose="020F0502020204030204"/>
              </a:rPr>
              <a:t>9:30 - 10:30 – English (Writing)</a:t>
            </a:r>
          </a:p>
          <a:p>
            <a:pPr marL="0" indent="0">
              <a:buNone/>
            </a:pPr>
            <a:r>
              <a:rPr lang="en-GB">
                <a:solidFill>
                  <a:srgbClr val="7030A0"/>
                </a:solidFill>
                <a:cs typeface="Calibri" panose="020F0502020204030204"/>
              </a:rPr>
              <a:t>10:30 – 10:45 - Break time with snack</a:t>
            </a:r>
          </a:p>
          <a:p>
            <a:pPr marL="0" indent="0">
              <a:buNone/>
            </a:pPr>
            <a:r>
              <a:rPr lang="en-GB">
                <a:solidFill>
                  <a:srgbClr val="7030A0"/>
                </a:solidFill>
                <a:cs typeface="Calibri" panose="020F0502020204030204"/>
              </a:rPr>
              <a:t>10:45 – 11:50 - Maths</a:t>
            </a:r>
          </a:p>
          <a:p>
            <a:pPr marL="0" indent="0">
              <a:buNone/>
            </a:pPr>
            <a:r>
              <a:rPr lang="en-GB">
                <a:solidFill>
                  <a:srgbClr val="7030A0"/>
                </a:solidFill>
                <a:cs typeface="Calibri" panose="020F0502020204030204"/>
              </a:rPr>
              <a:t>11:50 – 12:50 - Lunch </a:t>
            </a:r>
          </a:p>
          <a:p>
            <a:pPr marL="0" indent="0">
              <a:buNone/>
            </a:pPr>
            <a:r>
              <a:rPr lang="en-GB">
                <a:solidFill>
                  <a:srgbClr val="7030A0"/>
                </a:solidFill>
                <a:cs typeface="Calibri" panose="020F0502020204030204"/>
              </a:rPr>
              <a:t>13:00 – 13:30 - Phonics </a:t>
            </a:r>
          </a:p>
          <a:p>
            <a:pPr marL="0" indent="0">
              <a:buNone/>
            </a:pPr>
            <a:r>
              <a:rPr lang="en-GB">
                <a:solidFill>
                  <a:srgbClr val="7030A0"/>
                </a:solidFill>
                <a:cs typeface="Calibri" panose="020F0502020204030204"/>
              </a:rPr>
              <a:t>13:30 – 14:00 – Handwriting </a:t>
            </a:r>
          </a:p>
          <a:p>
            <a:pPr marL="0" indent="0">
              <a:buNone/>
            </a:pPr>
            <a:r>
              <a:rPr lang="en-GB">
                <a:solidFill>
                  <a:srgbClr val="7030A0"/>
                </a:solidFill>
                <a:cs typeface="Calibri" panose="020F0502020204030204"/>
              </a:rPr>
              <a:t>14:00 – 15:10 – Learning Journey </a:t>
            </a:r>
          </a:p>
          <a:p>
            <a:pPr marL="0" indent="0">
              <a:buNone/>
            </a:pPr>
            <a:r>
              <a:rPr lang="en-GB">
                <a:solidFill>
                  <a:srgbClr val="7030A0"/>
                </a:solidFill>
                <a:cs typeface="Calibri" panose="020F0502020204030204"/>
              </a:rPr>
              <a:t>15:10 – 15:20 – Story time</a:t>
            </a:r>
          </a:p>
          <a:p>
            <a:pPr marL="0" indent="0">
              <a:buNone/>
            </a:pPr>
            <a:r>
              <a:rPr lang="en-GB">
                <a:solidFill>
                  <a:srgbClr val="7030A0"/>
                </a:solidFill>
                <a:cs typeface="Calibri" panose="020F0502020204030204"/>
              </a:rPr>
              <a:t>15:25 – Home time</a:t>
            </a:r>
          </a:p>
          <a:p>
            <a:pPr marL="0" indent="0">
              <a:buNone/>
            </a:pPr>
            <a:endParaRPr lang="en-GB">
              <a:solidFill>
                <a:srgbClr val="7030A0"/>
              </a:solidFill>
              <a:cs typeface="Calibri" panose="020F0502020204030204"/>
            </a:endParaRPr>
          </a:p>
          <a:p>
            <a:pPr marL="0" indent="0">
              <a:buNone/>
            </a:pPr>
            <a:r>
              <a:rPr lang="en-GB">
                <a:solidFill>
                  <a:srgbClr val="7030A0"/>
                </a:solidFill>
                <a:cs typeface="Calibri" panose="020F0502020204030204"/>
              </a:rPr>
              <a:t>Assembly on a Friday 2:45 – 3:15.</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3</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3</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2050" name="Picture 2" descr="Alarm Clock Clipart Free Stock Photo - Public Domain Pictures">
            <a:extLst>
              <a:ext uri="{FF2B5EF4-FFF2-40B4-BE49-F238E27FC236}">
                <a16:creationId xmlns:a16="http://schemas.microsoft.com/office/drawing/2014/main" id="{522D082E-E8A2-316B-8AEE-27782ED939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2231" y="1690688"/>
            <a:ext cx="2893851" cy="3746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0539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154105"/>
            <a:ext cx="7772400" cy="1325563"/>
          </a:xfrm>
        </p:spPr>
        <p:txBody>
          <a:bodyPr/>
          <a:lstStyle/>
          <a:p>
            <a:r>
              <a:rPr lang="en-US">
                <a:solidFill>
                  <a:srgbClr val="808080"/>
                </a:solidFill>
                <a:cs typeface="Calibri Light"/>
              </a:rPr>
              <a:t>School Uniform</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897039"/>
            <a:ext cx="10515600" cy="3919192"/>
          </a:xfrm>
        </p:spPr>
        <p:txBody>
          <a:bodyPr vert="horz" lIns="91440" tIns="45720" rIns="91440" bIns="45720" rtlCol="0" anchor="t">
            <a:normAutofit/>
          </a:bodyPr>
          <a:lstStyle/>
          <a:p>
            <a:pPr marL="0" indent="0" algn="ctr">
              <a:buNone/>
            </a:pPr>
            <a:r>
              <a:rPr lang="en-US">
                <a:solidFill>
                  <a:srgbClr val="7030A0"/>
                </a:solidFill>
                <a:cs typeface="Calibri"/>
              </a:rPr>
              <a:t>Children must come to school dressed in their full uniform on all days other than PE days.</a:t>
            </a:r>
          </a:p>
          <a:p>
            <a:pPr marL="0" indent="0" algn="ctr">
              <a:buNone/>
            </a:pPr>
            <a:r>
              <a:rPr lang="en-US">
                <a:solidFill>
                  <a:srgbClr val="7030A0"/>
                </a:solidFill>
                <a:cs typeface="Calibri"/>
              </a:rPr>
              <a:t>School jumpers MUST have the school logo.</a:t>
            </a:r>
          </a:p>
          <a:p>
            <a:pPr marL="0" indent="0" algn="ctr">
              <a:buNone/>
            </a:pPr>
            <a:r>
              <a:rPr lang="en-US">
                <a:solidFill>
                  <a:srgbClr val="7030A0"/>
                </a:solidFill>
                <a:cs typeface="Calibri"/>
              </a:rPr>
              <a:t>Please write your child’s name in EVERYTHING!</a:t>
            </a:r>
          </a:p>
          <a:p>
            <a:pPr marL="0" indent="0" algn="ctr">
              <a:buNone/>
            </a:pPr>
            <a:endParaRPr lang="en-US">
              <a:solidFill>
                <a:srgbClr val="7030A0"/>
              </a:solidFill>
              <a:cs typeface="Calibri"/>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4</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4</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5" name="Picture 4" descr="A pair of pants and a hat&#10;&#10;Description automatically generated">
            <a:extLst>
              <a:ext uri="{FF2B5EF4-FFF2-40B4-BE49-F238E27FC236}">
                <a16:creationId xmlns:a16="http://schemas.microsoft.com/office/drawing/2014/main" id="{0883EA21-1DD3-8071-C530-A7BBEAB5B443}"/>
              </a:ext>
            </a:extLst>
          </p:cNvPr>
          <p:cNvPicPr>
            <a:picLocks noChangeAspect="1"/>
          </p:cNvPicPr>
          <p:nvPr/>
        </p:nvPicPr>
        <p:blipFill>
          <a:blip r:embed="rId4"/>
          <a:stretch>
            <a:fillRect/>
          </a:stretch>
        </p:blipFill>
        <p:spPr>
          <a:xfrm>
            <a:off x="9488608" y="2148427"/>
            <a:ext cx="2330030" cy="4573976"/>
          </a:xfrm>
          <a:prstGeom prst="rect">
            <a:avLst/>
          </a:prstGeom>
        </p:spPr>
      </p:pic>
      <p:pic>
        <p:nvPicPr>
          <p:cNvPr id="6" name="Picture 5" descr="A collage of different clothes&#10;&#10;Description automatically generated">
            <a:extLst>
              <a:ext uri="{FF2B5EF4-FFF2-40B4-BE49-F238E27FC236}">
                <a16:creationId xmlns:a16="http://schemas.microsoft.com/office/drawing/2014/main" id="{7E4E57E0-A361-1081-C9E5-116BF254BDCD}"/>
              </a:ext>
            </a:extLst>
          </p:cNvPr>
          <p:cNvPicPr>
            <a:picLocks noChangeAspect="1"/>
          </p:cNvPicPr>
          <p:nvPr/>
        </p:nvPicPr>
        <p:blipFill>
          <a:blip r:embed="rId5"/>
          <a:stretch>
            <a:fillRect/>
          </a:stretch>
        </p:blipFill>
        <p:spPr>
          <a:xfrm>
            <a:off x="3473570" y="2868549"/>
            <a:ext cx="5273615" cy="3809469"/>
          </a:xfrm>
          <a:prstGeom prst="rect">
            <a:avLst/>
          </a:prstGeom>
        </p:spPr>
      </p:pic>
      <p:pic>
        <p:nvPicPr>
          <p:cNvPr id="9" name="Picture 8" descr="A collage of a child&amp;#39;s outfit&#10;&#10;Description automatically generated">
            <a:extLst>
              <a:ext uri="{FF2B5EF4-FFF2-40B4-BE49-F238E27FC236}">
                <a16:creationId xmlns:a16="http://schemas.microsoft.com/office/drawing/2014/main" id="{E56038C5-0722-2943-915B-09D737BABFDF}"/>
              </a:ext>
            </a:extLst>
          </p:cNvPr>
          <p:cNvPicPr>
            <a:picLocks noChangeAspect="1"/>
          </p:cNvPicPr>
          <p:nvPr/>
        </p:nvPicPr>
        <p:blipFill>
          <a:blip r:embed="rId6"/>
          <a:stretch>
            <a:fillRect/>
          </a:stretch>
        </p:blipFill>
        <p:spPr>
          <a:xfrm>
            <a:off x="356559" y="2018580"/>
            <a:ext cx="2392392" cy="4632384"/>
          </a:xfrm>
          <a:prstGeom prst="rect">
            <a:avLst/>
          </a:prstGeom>
        </p:spPr>
      </p:pic>
    </p:spTree>
    <p:extLst>
      <p:ext uri="{BB962C8B-B14F-4D97-AF65-F5344CB8AC3E}">
        <p14:creationId xmlns:p14="http://schemas.microsoft.com/office/powerpoint/2010/main" val="85465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PE Kits</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825625"/>
            <a:ext cx="10515600" cy="3919192"/>
          </a:xfrm>
        </p:spPr>
        <p:txBody>
          <a:bodyPr vert="horz" lIns="91440" tIns="45720" rIns="91440" bIns="45720" rtlCol="0" anchor="t">
            <a:normAutofit/>
          </a:bodyPr>
          <a:lstStyle/>
          <a:p>
            <a:pPr marL="0" indent="0">
              <a:buNone/>
            </a:pPr>
            <a:r>
              <a:rPr lang="en-US">
                <a:solidFill>
                  <a:srgbClr val="7030A0"/>
                </a:solidFill>
                <a:cs typeface="Calibri" panose="020F0502020204030204"/>
              </a:rPr>
              <a:t>PE Days</a:t>
            </a:r>
            <a:endParaRPr lang="en-US"/>
          </a:p>
          <a:p>
            <a:endParaRPr lang="en-US">
              <a:solidFill>
                <a:srgbClr val="7030A0"/>
              </a:solidFill>
              <a:cs typeface="Calibri" panose="020F0502020204030204"/>
            </a:endParaRPr>
          </a:p>
          <a:p>
            <a:r>
              <a:rPr lang="en-US">
                <a:solidFill>
                  <a:srgbClr val="7030A0"/>
                </a:solidFill>
                <a:cs typeface="Calibri" panose="020F0502020204030204"/>
              </a:rPr>
              <a:t>1O – Wednesday &amp; Friday</a:t>
            </a:r>
            <a:endParaRPr lang="en-US">
              <a:solidFill>
                <a:srgbClr val="7030A0"/>
              </a:solidFill>
              <a:ea typeface="Calibri"/>
              <a:cs typeface="Calibri" panose="020F0502020204030204"/>
            </a:endParaRPr>
          </a:p>
          <a:p>
            <a:r>
              <a:rPr lang="en-US">
                <a:solidFill>
                  <a:srgbClr val="7030A0"/>
                </a:solidFill>
                <a:cs typeface="Calibri" panose="020F0502020204030204"/>
              </a:rPr>
              <a:t>1B – Wednesday &amp; Thursday </a:t>
            </a:r>
          </a:p>
          <a:p>
            <a:r>
              <a:rPr lang="en-US">
                <a:solidFill>
                  <a:srgbClr val="7030A0"/>
                </a:solidFill>
                <a:cs typeface="Calibri" panose="020F0502020204030204"/>
              </a:rPr>
              <a:t>1E – Tuesday &amp; Wednesday </a:t>
            </a:r>
          </a:p>
          <a:p>
            <a:pPr marL="0" indent="0">
              <a:buNone/>
            </a:pPr>
            <a:r>
              <a:rPr lang="en-US">
                <a:solidFill>
                  <a:srgbClr val="7030A0"/>
                </a:solidFill>
                <a:cs typeface="Calibri" panose="020F0502020204030204"/>
              </a:rPr>
              <a:t>Children must come to school dressed in their PE kits on their PE days.</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5</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5</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5" name="Picture 4">
            <a:extLst>
              <a:ext uri="{FF2B5EF4-FFF2-40B4-BE49-F238E27FC236}">
                <a16:creationId xmlns:a16="http://schemas.microsoft.com/office/drawing/2014/main" id="{51663514-D30C-7E64-169B-FC374AFE1A9C}"/>
              </a:ext>
            </a:extLst>
          </p:cNvPr>
          <p:cNvPicPr>
            <a:picLocks noChangeAspect="1"/>
          </p:cNvPicPr>
          <p:nvPr/>
        </p:nvPicPr>
        <p:blipFill rotWithShape="1">
          <a:blip r:embed="rId4"/>
          <a:srcRect l="41480" t="57809" r="20690" b="13264"/>
          <a:stretch/>
        </p:blipFill>
        <p:spPr>
          <a:xfrm>
            <a:off x="5792011" y="1280622"/>
            <a:ext cx="5815007" cy="2504599"/>
          </a:xfrm>
          <a:prstGeom prst="rect">
            <a:avLst/>
          </a:prstGeom>
        </p:spPr>
      </p:pic>
    </p:spTree>
    <p:extLst>
      <p:ext uri="{BB962C8B-B14F-4D97-AF65-F5344CB8AC3E}">
        <p14:creationId xmlns:p14="http://schemas.microsoft.com/office/powerpoint/2010/main" val="3328047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Expectations</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437437"/>
            <a:ext cx="10515600" cy="5328172"/>
          </a:xfrm>
        </p:spPr>
        <p:txBody>
          <a:bodyPr vert="horz" lIns="91440" tIns="45720" rIns="91440" bIns="45720" rtlCol="0" anchor="t">
            <a:normAutofit lnSpcReduction="10000"/>
          </a:bodyPr>
          <a:lstStyle/>
          <a:p>
            <a:pPr marL="0" indent="0">
              <a:buNone/>
            </a:pPr>
            <a:r>
              <a:rPr lang="en-US">
                <a:solidFill>
                  <a:srgbClr val="7030A0"/>
                </a:solidFill>
                <a:cs typeface="Calibri"/>
              </a:rPr>
              <a:t>Children MUST come to school with a book bag, a water bottle, reading book and reading record DAILY.</a:t>
            </a:r>
            <a:endParaRPr lang="en-US">
              <a:cs typeface="Calibri"/>
            </a:endParaRPr>
          </a:p>
          <a:p>
            <a:pPr marL="0" indent="0">
              <a:buNone/>
            </a:pPr>
            <a:endParaRPr lang="en-US">
              <a:solidFill>
                <a:srgbClr val="7030A0"/>
              </a:solidFill>
              <a:cs typeface="Calibri" panose="020F0502020204030204"/>
            </a:endParaRPr>
          </a:p>
          <a:p>
            <a:pPr marL="0" indent="0">
              <a:buNone/>
            </a:pPr>
            <a:endParaRPr lang="en-US">
              <a:solidFill>
                <a:srgbClr val="7030A0"/>
              </a:solidFill>
              <a:cs typeface="Calibri" panose="020F0502020204030204"/>
            </a:endParaRPr>
          </a:p>
          <a:p>
            <a:pPr marL="0" indent="0">
              <a:buNone/>
            </a:pPr>
            <a:endParaRPr lang="en-US">
              <a:solidFill>
                <a:srgbClr val="7030A0"/>
              </a:solidFill>
              <a:cs typeface="Calibri" panose="020F0502020204030204"/>
            </a:endParaRP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Reading records (orange book) must be in their bag every day and it MUST be signed daily.</a:t>
            </a: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Phonics books will be brought home every Friday </a:t>
            </a:r>
          </a:p>
          <a:p>
            <a:pPr marL="0" indent="0">
              <a:buNone/>
            </a:pPr>
            <a:r>
              <a:rPr lang="en-US">
                <a:solidFill>
                  <a:srgbClr val="7030A0"/>
                </a:solidFill>
                <a:cs typeface="Calibri" panose="020F0502020204030204"/>
              </a:rPr>
              <a:t>and must be returned on a Wednesday. </a:t>
            </a:r>
            <a:endParaRPr lang="en-US"/>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6</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6</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6" name="Picture 5" descr="A5 Reading Record Book - Herts FullStop">
            <a:extLst>
              <a:ext uri="{FF2B5EF4-FFF2-40B4-BE49-F238E27FC236}">
                <a16:creationId xmlns:a16="http://schemas.microsoft.com/office/drawing/2014/main" id="{D366FA9B-B53B-37A0-3AE9-AE3FA0FDEA8E}"/>
              </a:ext>
            </a:extLst>
          </p:cNvPr>
          <p:cNvPicPr>
            <a:picLocks noChangeAspect="1"/>
          </p:cNvPicPr>
          <p:nvPr/>
        </p:nvPicPr>
        <p:blipFill>
          <a:blip r:embed="rId4"/>
          <a:stretch>
            <a:fillRect/>
          </a:stretch>
        </p:blipFill>
        <p:spPr>
          <a:xfrm>
            <a:off x="7089716" y="2612366"/>
            <a:ext cx="1450197" cy="1461220"/>
          </a:xfrm>
          <a:prstGeom prst="rect">
            <a:avLst/>
          </a:prstGeom>
        </p:spPr>
      </p:pic>
      <p:pic>
        <p:nvPicPr>
          <p:cNvPr id="9" name="Picture 8" descr="Plain Purple Book Bag">
            <a:extLst>
              <a:ext uri="{FF2B5EF4-FFF2-40B4-BE49-F238E27FC236}">
                <a16:creationId xmlns:a16="http://schemas.microsoft.com/office/drawing/2014/main" id="{FCCCBFD6-2017-712E-E127-943792F33EED}"/>
              </a:ext>
            </a:extLst>
          </p:cNvPr>
          <p:cNvPicPr>
            <a:picLocks noChangeAspect="1"/>
          </p:cNvPicPr>
          <p:nvPr/>
        </p:nvPicPr>
        <p:blipFill rotWithShape="1">
          <a:blip r:embed="rId5"/>
          <a:srcRect l="7619" t="10476" r="8206" b="17498"/>
          <a:stretch/>
        </p:blipFill>
        <p:spPr>
          <a:xfrm>
            <a:off x="2226215" y="2528139"/>
            <a:ext cx="1644219" cy="1434219"/>
          </a:xfrm>
          <a:prstGeom prst="rect">
            <a:avLst/>
          </a:prstGeom>
        </p:spPr>
      </p:pic>
      <p:pic>
        <p:nvPicPr>
          <p:cNvPr id="11" name="Picture 10" descr="Read Write Inc. Phonics: Red Ditty Book 1 Pin It On - Munton, Gill:  9780198371199 - AbeBooks">
            <a:extLst>
              <a:ext uri="{FF2B5EF4-FFF2-40B4-BE49-F238E27FC236}">
                <a16:creationId xmlns:a16="http://schemas.microsoft.com/office/drawing/2014/main" id="{3C16C22A-4244-9EB7-AD59-77188164AA13}"/>
              </a:ext>
            </a:extLst>
          </p:cNvPr>
          <p:cNvPicPr>
            <a:picLocks noChangeAspect="1"/>
          </p:cNvPicPr>
          <p:nvPr/>
        </p:nvPicPr>
        <p:blipFill>
          <a:blip r:embed="rId6"/>
          <a:stretch>
            <a:fillRect/>
          </a:stretch>
        </p:blipFill>
        <p:spPr>
          <a:xfrm>
            <a:off x="8446578" y="5105878"/>
            <a:ext cx="1985754" cy="1429110"/>
          </a:xfrm>
          <a:prstGeom prst="rect">
            <a:avLst/>
          </a:prstGeom>
        </p:spPr>
      </p:pic>
      <p:pic>
        <p:nvPicPr>
          <p:cNvPr id="5" name="Picture 4" descr="PM Magenta: Animal Eggs (PM) Level 2 - Scholastic Shop">
            <a:extLst>
              <a:ext uri="{FF2B5EF4-FFF2-40B4-BE49-F238E27FC236}">
                <a16:creationId xmlns:a16="http://schemas.microsoft.com/office/drawing/2014/main" id="{8ADC4294-4425-AB98-7547-83C89E67BA76}"/>
              </a:ext>
            </a:extLst>
          </p:cNvPr>
          <p:cNvPicPr>
            <a:picLocks noChangeAspect="1"/>
          </p:cNvPicPr>
          <p:nvPr/>
        </p:nvPicPr>
        <p:blipFill>
          <a:blip r:embed="rId7"/>
          <a:stretch>
            <a:fillRect/>
          </a:stretch>
        </p:blipFill>
        <p:spPr>
          <a:xfrm>
            <a:off x="4666891" y="2704342"/>
            <a:ext cx="1621767" cy="1262410"/>
          </a:xfrm>
          <a:prstGeom prst="rect">
            <a:avLst/>
          </a:prstGeom>
        </p:spPr>
      </p:pic>
      <p:sp>
        <p:nvSpPr>
          <p:cNvPr id="12" name="Rectangle 11">
            <a:extLst>
              <a:ext uri="{FF2B5EF4-FFF2-40B4-BE49-F238E27FC236}">
                <a16:creationId xmlns:a16="http://schemas.microsoft.com/office/drawing/2014/main" id="{376923FA-F304-7CA9-F2E2-64C08855360B}"/>
              </a:ext>
            </a:extLst>
          </p:cNvPr>
          <p:cNvSpPr/>
          <p:nvPr/>
        </p:nvSpPr>
        <p:spPr>
          <a:xfrm>
            <a:off x="4667658" y="2705506"/>
            <a:ext cx="369683" cy="203702"/>
          </a:xfrm>
          <a:prstGeom prst="rect">
            <a:avLst/>
          </a:prstGeom>
          <a:solidFill>
            <a:srgbClr val="F233C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90098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363747" y="192597"/>
            <a:ext cx="7772400" cy="1325563"/>
          </a:xfrm>
        </p:spPr>
        <p:txBody>
          <a:bodyPr/>
          <a:lstStyle/>
          <a:p>
            <a:r>
              <a:rPr lang="en-US">
                <a:solidFill>
                  <a:srgbClr val="808080"/>
                </a:solidFill>
                <a:cs typeface="Calibri Light"/>
              </a:rPr>
              <a:t>Phonics Screening</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91861" y="1408682"/>
            <a:ext cx="11522014" cy="5011870"/>
          </a:xfrm>
        </p:spPr>
        <p:txBody>
          <a:bodyPr vert="horz" lIns="91440" tIns="45720" rIns="91440" bIns="45720" rtlCol="0" anchor="t">
            <a:normAutofit fontScale="92500" lnSpcReduction="20000"/>
          </a:bodyPr>
          <a:lstStyle/>
          <a:p>
            <a:pPr marL="0" indent="0">
              <a:buNone/>
            </a:pPr>
            <a:r>
              <a:rPr lang="en-US">
                <a:solidFill>
                  <a:srgbClr val="7030A0"/>
                </a:solidFill>
                <a:cs typeface="Calibri"/>
              </a:rPr>
              <a:t>Children in Year 1 throughout the country will all be taking part in a phonics screening check during the same week in June. </a:t>
            </a:r>
            <a:endParaRPr lang="en-US">
              <a:solidFill>
                <a:srgbClr val="000000"/>
              </a:solidFill>
              <a:cs typeface="Calibri" panose="020F0502020204030204"/>
            </a:endParaRP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The phonics screening check is designed to confirm whether individual children know their sounds and can use their phonic decoding and blending skills to an appropriate standard.</a:t>
            </a: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The test contains 40 words. Each child will sit one-to-one and read each word aloud to a teacher. The test will take approximately 10 minutes per child.</a:t>
            </a:r>
            <a:endParaRPr lang="en-US">
              <a:solidFill>
                <a:srgbClr val="000000"/>
              </a:solidFill>
              <a:cs typeface="Calibri" panose="020F0502020204030204"/>
            </a:endParaRPr>
          </a:p>
          <a:p>
            <a:pPr marL="0" indent="0">
              <a:buNone/>
            </a:pPr>
            <a:endParaRPr lang="en-US">
              <a:solidFill>
                <a:srgbClr val="7030A0"/>
              </a:solidFill>
              <a:cs typeface="Calibri"/>
            </a:endParaRPr>
          </a:p>
          <a:p>
            <a:pPr marL="0" indent="0">
              <a:buNone/>
            </a:pPr>
            <a:r>
              <a:rPr lang="en-US">
                <a:solidFill>
                  <a:srgbClr val="7030A0"/>
                </a:solidFill>
                <a:cs typeface="Calibri"/>
              </a:rPr>
              <a:t>The list of words the children read is a combination of 20 real words and 20 pseudo words (nonsense words).</a:t>
            </a:r>
            <a:endParaRPr lang="en-US"/>
          </a:p>
          <a:p>
            <a:pPr marL="0" indent="0">
              <a:buNone/>
            </a:pPr>
            <a:endParaRPr lang="en-US">
              <a:solidFill>
                <a:srgbClr val="7030A0"/>
              </a:solidFill>
              <a:cs typeface="Calibri"/>
            </a:endParaRPr>
          </a:p>
          <a:p>
            <a:pPr marL="0" indent="0">
              <a:buNone/>
            </a:pPr>
            <a:r>
              <a:rPr lang="en-US">
                <a:solidFill>
                  <a:srgbClr val="7030A0"/>
                </a:solidFill>
                <a:cs typeface="Calibri"/>
              </a:rPr>
              <a:t>You will receive your child's result by the end of the summer term.</a:t>
            </a:r>
          </a:p>
          <a:p>
            <a:pPr marL="0" indent="0">
              <a:buNone/>
            </a:pPr>
            <a:endParaRPr lang="en-US">
              <a:solidFill>
                <a:srgbClr val="7030A0"/>
              </a:solidFill>
              <a:cs typeface="Calibri"/>
            </a:endParaRP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7</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7</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spTree>
    <p:extLst>
      <p:ext uri="{BB962C8B-B14F-4D97-AF65-F5344CB8AC3E}">
        <p14:creationId xmlns:p14="http://schemas.microsoft.com/office/powerpoint/2010/main" val="71701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What Can You Do?</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91861" y="1408682"/>
            <a:ext cx="11522014" cy="5011870"/>
          </a:xfrm>
        </p:spPr>
        <p:txBody>
          <a:bodyPr vert="horz" lIns="91440" tIns="45720" rIns="91440" bIns="45720" rtlCol="0" anchor="t">
            <a:normAutofit/>
          </a:bodyPr>
          <a:lstStyle/>
          <a:p>
            <a:pPr marL="0" indent="0">
              <a:buNone/>
            </a:pPr>
            <a:endParaRPr lang="en-US">
              <a:solidFill>
                <a:srgbClr val="7030A0"/>
              </a:solidFill>
              <a:cs typeface="Calibri"/>
            </a:endParaRPr>
          </a:p>
          <a:p>
            <a:pPr marL="0" indent="0">
              <a:buNone/>
            </a:pPr>
            <a:endParaRPr lang="en-US">
              <a:solidFill>
                <a:srgbClr val="7030A0"/>
              </a:solidFill>
              <a:cs typeface="Calibri"/>
            </a:endParaRPr>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8</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sp>
        <p:nvSpPr>
          <p:cNvPr id="9" name="TextBox 8">
            <a:extLst>
              <a:ext uri="{FF2B5EF4-FFF2-40B4-BE49-F238E27FC236}">
                <a16:creationId xmlns:a16="http://schemas.microsoft.com/office/drawing/2014/main" id="{DE2583F4-2496-B527-6CFD-BBCEFEE76CF3}"/>
              </a:ext>
            </a:extLst>
          </p:cNvPr>
          <p:cNvSpPr txBox="1"/>
          <p:nvPr/>
        </p:nvSpPr>
        <p:spPr>
          <a:xfrm>
            <a:off x="468703" y="1705155"/>
            <a:ext cx="10967047"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2800">
                <a:solidFill>
                  <a:srgbClr val="7030A0"/>
                </a:solidFill>
                <a:ea typeface="+mn-lt"/>
                <a:cs typeface="+mn-lt"/>
              </a:rPr>
              <a:t>Play lots of sound and listening games with your child. </a:t>
            </a:r>
            <a:endParaRPr lang="en-GB">
              <a:solidFill>
                <a:srgbClr val="000000"/>
              </a:solidFill>
              <a:ea typeface="+mn-lt"/>
              <a:cs typeface="+mn-lt"/>
            </a:endParaRPr>
          </a:p>
          <a:p>
            <a:pPr marL="457200" indent="-457200">
              <a:buFont typeface="Arial"/>
              <a:buChar char="•"/>
            </a:pPr>
            <a:r>
              <a:rPr lang="en-GB" sz="2800">
                <a:solidFill>
                  <a:srgbClr val="7030A0"/>
                </a:solidFill>
                <a:ea typeface="+mn-lt"/>
                <a:cs typeface="+mn-lt"/>
              </a:rPr>
              <a:t>Read as much as possible- to and with your child. </a:t>
            </a:r>
            <a:endParaRPr lang="en-GB">
              <a:solidFill>
                <a:srgbClr val="000000"/>
              </a:solidFill>
              <a:ea typeface="+mn-lt"/>
              <a:cs typeface="+mn-lt"/>
            </a:endParaRPr>
          </a:p>
          <a:p>
            <a:pPr marL="457200" indent="-457200">
              <a:buFont typeface="Arial"/>
              <a:buChar char="•"/>
            </a:pPr>
            <a:r>
              <a:rPr lang="en-GB" sz="2800">
                <a:solidFill>
                  <a:srgbClr val="7030A0"/>
                </a:solidFill>
                <a:ea typeface="+mn-lt"/>
                <a:cs typeface="+mn-lt"/>
              </a:rPr>
              <a:t>Encourage and praise - get them to have a ‘good guess’. </a:t>
            </a:r>
            <a:endParaRPr lang="en-GB">
              <a:solidFill>
                <a:srgbClr val="000000"/>
              </a:solidFill>
              <a:ea typeface="+mn-lt"/>
              <a:cs typeface="+mn-lt"/>
            </a:endParaRPr>
          </a:p>
          <a:p>
            <a:pPr marL="457200" indent="-457200">
              <a:buFont typeface="Arial"/>
              <a:buChar char="•"/>
            </a:pPr>
            <a:r>
              <a:rPr lang="en-GB" sz="2800">
                <a:solidFill>
                  <a:srgbClr val="7030A0"/>
                </a:solidFill>
                <a:ea typeface="+mn-lt"/>
                <a:cs typeface="+mn-lt"/>
              </a:rPr>
              <a:t>If your child is struggling to decode a word, help them by encouraging them to say each sound in the word from left to right, e.g. c/a/t</a:t>
            </a:r>
            <a:endParaRPr lang="en-GB">
              <a:solidFill>
                <a:srgbClr val="000000"/>
              </a:solidFill>
              <a:ea typeface="+mn-lt"/>
              <a:cs typeface="+mn-lt"/>
            </a:endParaRPr>
          </a:p>
          <a:p>
            <a:pPr marL="457200" indent="-457200">
              <a:buFont typeface="Arial"/>
              <a:buChar char="•"/>
            </a:pPr>
            <a:r>
              <a:rPr lang="en-GB" sz="2800">
                <a:solidFill>
                  <a:srgbClr val="7030A0"/>
                </a:solidFill>
                <a:ea typeface="+mn-lt"/>
                <a:cs typeface="+mn-lt"/>
              </a:rPr>
              <a:t>Discuss the meaning of words if your child does not know what they have read.</a:t>
            </a:r>
          </a:p>
          <a:p>
            <a:pPr marL="457200" indent="-457200">
              <a:buFont typeface="Arial"/>
              <a:buChar char="•"/>
            </a:pPr>
            <a:r>
              <a:rPr lang="en-GB" sz="2800">
                <a:solidFill>
                  <a:srgbClr val="7030A0"/>
                </a:solidFill>
                <a:cs typeface="Calibri"/>
              </a:rPr>
              <a:t>Visit </a:t>
            </a:r>
            <a:r>
              <a:rPr lang="en-GB" sz="2800">
                <a:solidFill>
                  <a:srgbClr val="7030A0"/>
                </a:solidFill>
                <a:cs typeface="Calibri"/>
                <a:hlinkClick r:id="rId4"/>
              </a:rPr>
              <a:t>www.ruthmiskin.com</a:t>
            </a:r>
            <a:r>
              <a:rPr lang="en-GB" sz="2800">
                <a:solidFill>
                  <a:srgbClr val="7030A0"/>
                </a:solidFill>
                <a:cs typeface="Calibri"/>
              </a:rPr>
              <a:t> for videos on how we teach </a:t>
            </a:r>
          </a:p>
          <a:p>
            <a:pPr marL="457200" indent="-457200">
              <a:buFont typeface="Arial"/>
              <a:buChar char="•"/>
            </a:pPr>
            <a:r>
              <a:rPr lang="en-GB" sz="2800">
                <a:solidFill>
                  <a:srgbClr val="7030A0"/>
                </a:solidFill>
                <a:cs typeface="Calibri"/>
              </a:rPr>
              <a:t>phonics at school.</a:t>
            </a:r>
          </a:p>
        </p:txBody>
      </p:sp>
      <p:pic>
        <p:nvPicPr>
          <p:cNvPr id="6" name="Picture 5" descr="Home - Ruth Miskin Literacy">
            <a:extLst>
              <a:ext uri="{FF2B5EF4-FFF2-40B4-BE49-F238E27FC236}">
                <a16:creationId xmlns:a16="http://schemas.microsoft.com/office/drawing/2014/main" id="{18545C9E-9F8A-C28A-FF8D-2A191C93FDB0}"/>
              </a:ext>
            </a:extLst>
          </p:cNvPr>
          <p:cNvPicPr>
            <a:picLocks noChangeAspect="1"/>
          </p:cNvPicPr>
          <p:nvPr/>
        </p:nvPicPr>
        <p:blipFill>
          <a:blip r:embed="rId5"/>
          <a:stretch>
            <a:fillRect/>
          </a:stretch>
        </p:blipFill>
        <p:spPr>
          <a:xfrm>
            <a:off x="9224514" y="5221964"/>
            <a:ext cx="2743198" cy="1014825"/>
          </a:xfrm>
          <a:prstGeom prst="rect">
            <a:avLst/>
          </a:prstGeom>
        </p:spPr>
      </p:pic>
      <p:pic>
        <p:nvPicPr>
          <p:cNvPr id="10" name="Picture 9" descr="Phonics - Tangmere Primary Academy">
            <a:extLst>
              <a:ext uri="{FF2B5EF4-FFF2-40B4-BE49-F238E27FC236}">
                <a16:creationId xmlns:a16="http://schemas.microsoft.com/office/drawing/2014/main" id="{EFEB0F9A-8992-5FBD-86EA-AECAC7ABFBF7}"/>
              </a:ext>
            </a:extLst>
          </p:cNvPr>
          <p:cNvPicPr>
            <a:picLocks noChangeAspect="1"/>
          </p:cNvPicPr>
          <p:nvPr/>
        </p:nvPicPr>
        <p:blipFill>
          <a:blip r:embed="rId6"/>
          <a:stretch>
            <a:fillRect/>
          </a:stretch>
        </p:blipFill>
        <p:spPr>
          <a:xfrm>
            <a:off x="9224514" y="1708852"/>
            <a:ext cx="2743197" cy="852372"/>
          </a:xfrm>
          <a:prstGeom prst="rect">
            <a:avLst/>
          </a:prstGeom>
        </p:spPr>
      </p:pic>
    </p:spTree>
    <p:extLst>
      <p:ext uri="{BB962C8B-B14F-4D97-AF65-F5344CB8AC3E}">
        <p14:creationId xmlns:p14="http://schemas.microsoft.com/office/powerpoint/2010/main" val="1742234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Home Learning</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0" y="1480568"/>
            <a:ext cx="10515600" cy="5040625"/>
          </a:xfrm>
        </p:spPr>
        <p:txBody>
          <a:bodyPr vert="horz" lIns="91440" tIns="45720" rIns="91440" bIns="45720" rtlCol="0" anchor="t">
            <a:normAutofit/>
          </a:bodyPr>
          <a:lstStyle/>
          <a:p>
            <a:r>
              <a:rPr lang="en-US">
                <a:solidFill>
                  <a:srgbClr val="7030A0"/>
                </a:solidFill>
                <a:cs typeface="Calibri"/>
              </a:rPr>
              <a:t>Read daily for 10 minutes.</a:t>
            </a:r>
          </a:p>
          <a:p>
            <a:r>
              <a:rPr lang="en-US">
                <a:solidFill>
                  <a:srgbClr val="7030A0"/>
                </a:solidFill>
                <a:cs typeface="Calibri"/>
              </a:rPr>
              <a:t>Complete weekly homework on Google Classroom. This will be set every Friday and due by Tuesday.</a:t>
            </a:r>
          </a:p>
          <a:p>
            <a:r>
              <a:rPr lang="en-US">
                <a:solidFill>
                  <a:srgbClr val="7030A0"/>
                </a:solidFill>
                <a:cs typeface="Calibri"/>
              </a:rPr>
              <a:t>Daily spelling and number bonds.</a:t>
            </a:r>
          </a:p>
          <a:p>
            <a:r>
              <a:rPr lang="en-US">
                <a:solidFill>
                  <a:srgbClr val="7030A0"/>
                </a:solidFill>
                <a:cs typeface="Calibri"/>
              </a:rPr>
              <a:t>Half termly projects.</a:t>
            </a:r>
          </a:p>
          <a:p>
            <a:endParaRPr lang="en-US">
              <a:solidFill>
                <a:srgbClr val="7030A0"/>
              </a:solidFill>
              <a:cs typeface="Calibri"/>
            </a:endParaRPr>
          </a:p>
          <a:p>
            <a:endParaRPr lang="en-US">
              <a:solidFill>
                <a:srgbClr val="7030A0"/>
              </a:solidFill>
              <a:cs typeface="Calibri"/>
            </a:endParaRPr>
          </a:p>
          <a:p>
            <a:pPr marL="0" indent="0">
              <a:buNone/>
            </a:pPr>
            <a:endParaRPr lang="en-US">
              <a:solidFill>
                <a:srgbClr val="7030A0"/>
              </a:solidFill>
              <a:cs typeface="Calibri"/>
            </a:endParaRPr>
          </a:p>
          <a:p>
            <a:pPr marL="0" indent="0">
              <a:buNone/>
            </a:pPr>
            <a:r>
              <a:rPr lang="en-US">
                <a:solidFill>
                  <a:srgbClr val="7030A0"/>
                </a:solidFill>
                <a:cs typeface="Calibri"/>
              </a:rPr>
              <a:t>If you do not have access to the internet or need help using Google Classroom, we can support you at the end.</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9</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9</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5" name="Picture 4" descr="Google Classroom Refresh – St. Anthony's High School">
            <a:extLst>
              <a:ext uri="{FF2B5EF4-FFF2-40B4-BE49-F238E27FC236}">
                <a16:creationId xmlns:a16="http://schemas.microsoft.com/office/drawing/2014/main" id="{5242CE77-6BEA-9AA5-C897-B985D40B8C31}"/>
              </a:ext>
            </a:extLst>
          </p:cNvPr>
          <p:cNvPicPr>
            <a:picLocks noChangeAspect="1"/>
          </p:cNvPicPr>
          <p:nvPr/>
        </p:nvPicPr>
        <p:blipFill>
          <a:blip r:embed="rId4"/>
          <a:stretch>
            <a:fillRect/>
          </a:stretch>
        </p:blipFill>
        <p:spPr>
          <a:xfrm>
            <a:off x="8103079" y="3070821"/>
            <a:ext cx="2743199" cy="2125339"/>
          </a:xfrm>
          <a:prstGeom prst="rect">
            <a:avLst/>
          </a:prstGeom>
        </p:spPr>
      </p:pic>
    </p:spTree>
    <p:extLst>
      <p:ext uri="{BB962C8B-B14F-4D97-AF65-F5344CB8AC3E}">
        <p14:creationId xmlns:p14="http://schemas.microsoft.com/office/powerpoint/2010/main" val="14378672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2204049" y="-103098"/>
            <a:ext cx="7772400" cy="1325563"/>
          </a:xfrm>
        </p:spPr>
        <p:txBody>
          <a:bodyPr/>
          <a:lstStyle/>
          <a:p>
            <a:pPr algn="ctr"/>
            <a:r>
              <a:rPr lang="en-US">
                <a:solidFill>
                  <a:srgbClr val="808080"/>
                </a:solidFill>
                <a:cs typeface="Calibri Light"/>
              </a:rPr>
              <a:t>Google Classroom</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10</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10</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12" name="Content Placeholder 11" descr="Google Classroom Resources - Central Private School">
            <a:extLst>
              <a:ext uri="{FF2B5EF4-FFF2-40B4-BE49-F238E27FC236}">
                <a16:creationId xmlns:a16="http://schemas.microsoft.com/office/drawing/2014/main" id="{A6C3B941-8681-0172-421C-ADAA466976BC}"/>
              </a:ext>
            </a:extLst>
          </p:cNvPr>
          <p:cNvPicPr>
            <a:picLocks noGrp="1" noChangeAspect="1"/>
          </p:cNvPicPr>
          <p:nvPr>
            <p:ph idx="1"/>
          </p:nvPr>
        </p:nvPicPr>
        <p:blipFill rotWithShape="1">
          <a:blip r:embed="rId4"/>
          <a:srcRect l="3724" t="45611" r="51296" b="41223"/>
          <a:stretch/>
        </p:blipFill>
        <p:spPr>
          <a:xfrm>
            <a:off x="83586" y="2854325"/>
            <a:ext cx="3074844" cy="1163889"/>
          </a:xfrm>
        </p:spPr>
      </p:pic>
      <p:pic>
        <p:nvPicPr>
          <p:cNvPr id="14" name="Content Placeholder 11" descr="Google Classroom Resources - Central Private School">
            <a:extLst>
              <a:ext uri="{FF2B5EF4-FFF2-40B4-BE49-F238E27FC236}">
                <a16:creationId xmlns:a16="http://schemas.microsoft.com/office/drawing/2014/main" id="{30663180-E1FB-E0E6-60CA-0B977B13EC4A}"/>
              </a:ext>
            </a:extLst>
          </p:cNvPr>
          <p:cNvPicPr>
            <a:picLocks noChangeAspect="1"/>
          </p:cNvPicPr>
          <p:nvPr/>
        </p:nvPicPr>
        <p:blipFill rotWithShape="1">
          <a:blip r:embed="rId4"/>
          <a:srcRect l="4596" t="9661" r="51316" b="74407"/>
          <a:stretch/>
        </p:blipFill>
        <p:spPr>
          <a:xfrm>
            <a:off x="147086" y="1012825"/>
            <a:ext cx="3009053" cy="1408971"/>
          </a:xfrm>
          <a:prstGeom prst="rect">
            <a:avLst/>
          </a:prstGeom>
        </p:spPr>
      </p:pic>
      <p:pic>
        <p:nvPicPr>
          <p:cNvPr id="16" name="Content Placeholder 11" descr="Google Classroom Resources - Central Private School">
            <a:extLst>
              <a:ext uri="{FF2B5EF4-FFF2-40B4-BE49-F238E27FC236}">
                <a16:creationId xmlns:a16="http://schemas.microsoft.com/office/drawing/2014/main" id="{CBDC6647-3D01-5717-F689-73933FCA5DAA}"/>
              </a:ext>
            </a:extLst>
          </p:cNvPr>
          <p:cNvPicPr>
            <a:picLocks noChangeAspect="1"/>
          </p:cNvPicPr>
          <p:nvPr/>
        </p:nvPicPr>
        <p:blipFill rotWithShape="1">
          <a:blip r:embed="rId4"/>
          <a:srcRect l="51974" t="9322" r="3728" b="73898"/>
          <a:stretch/>
        </p:blipFill>
        <p:spPr>
          <a:xfrm>
            <a:off x="3157501" y="1012825"/>
            <a:ext cx="3008536" cy="1459705"/>
          </a:xfrm>
          <a:prstGeom prst="rect">
            <a:avLst/>
          </a:prstGeom>
        </p:spPr>
      </p:pic>
      <p:pic>
        <p:nvPicPr>
          <p:cNvPr id="18" name="Content Placeholder 11" descr="Google Classroom Resources - Central Private School">
            <a:extLst>
              <a:ext uri="{FF2B5EF4-FFF2-40B4-BE49-F238E27FC236}">
                <a16:creationId xmlns:a16="http://schemas.microsoft.com/office/drawing/2014/main" id="{699F1CA7-4189-9871-6AFC-62CAD6FFF1DF}"/>
              </a:ext>
            </a:extLst>
          </p:cNvPr>
          <p:cNvPicPr>
            <a:picLocks noChangeAspect="1"/>
          </p:cNvPicPr>
          <p:nvPr/>
        </p:nvPicPr>
        <p:blipFill rotWithShape="1">
          <a:blip r:embed="rId4"/>
          <a:srcRect l="3947" t="26825" r="3728" b="54329"/>
          <a:stretch/>
        </p:blipFill>
        <p:spPr>
          <a:xfrm>
            <a:off x="6217686" y="1012825"/>
            <a:ext cx="5343841" cy="1411194"/>
          </a:xfrm>
          <a:prstGeom prst="rect">
            <a:avLst/>
          </a:prstGeom>
        </p:spPr>
      </p:pic>
      <p:pic>
        <p:nvPicPr>
          <p:cNvPr id="20" name="Content Placeholder 11" descr="Google Classroom Resources - Central Private School">
            <a:extLst>
              <a:ext uri="{FF2B5EF4-FFF2-40B4-BE49-F238E27FC236}">
                <a16:creationId xmlns:a16="http://schemas.microsoft.com/office/drawing/2014/main" id="{C57A0123-F6C9-402A-3A57-B02CEFA7DF62}"/>
              </a:ext>
            </a:extLst>
          </p:cNvPr>
          <p:cNvPicPr>
            <a:picLocks noChangeAspect="1"/>
          </p:cNvPicPr>
          <p:nvPr/>
        </p:nvPicPr>
        <p:blipFill rotWithShape="1">
          <a:blip r:embed="rId4"/>
          <a:srcRect l="3153" t="58813" r="2768" b="18136"/>
          <a:stretch/>
        </p:blipFill>
        <p:spPr>
          <a:xfrm>
            <a:off x="6223000" y="2473325"/>
            <a:ext cx="5445376" cy="1726123"/>
          </a:xfrm>
          <a:prstGeom prst="rect">
            <a:avLst/>
          </a:prstGeom>
        </p:spPr>
      </p:pic>
      <p:pic>
        <p:nvPicPr>
          <p:cNvPr id="22" name="Content Placeholder 11" descr="Google Classroom Resources - Central Private School">
            <a:extLst>
              <a:ext uri="{FF2B5EF4-FFF2-40B4-BE49-F238E27FC236}">
                <a16:creationId xmlns:a16="http://schemas.microsoft.com/office/drawing/2014/main" id="{4AA84434-100E-C384-27F8-C4BEEB36E6BB}"/>
              </a:ext>
            </a:extLst>
          </p:cNvPr>
          <p:cNvPicPr>
            <a:picLocks noChangeAspect="1"/>
          </p:cNvPicPr>
          <p:nvPr/>
        </p:nvPicPr>
        <p:blipFill rotWithShape="1">
          <a:blip r:embed="rId4"/>
          <a:srcRect l="51974" t="45763" r="3289" b="40847"/>
          <a:stretch/>
        </p:blipFill>
        <p:spPr>
          <a:xfrm>
            <a:off x="3170201" y="2816225"/>
            <a:ext cx="3046656" cy="1231248"/>
          </a:xfrm>
          <a:prstGeom prst="rect">
            <a:avLst/>
          </a:prstGeom>
        </p:spPr>
      </p:pic>
      <p:pic>
        <p:nvPicPr>
          <p:cNvPr id="24" name="Picture 23" descr="Google Classroom Resources - Central Private School">
            <a:extLst>
              <a:ext uri="{FF2B5EF4-FFF2-40B4-BE49-F238E27FC236}">
                <a16:creationId xmlns:a16="http://schemas.microsoft.com/office/drawing/2014/main" id="{BE26AC3A-44DA-DC69-8E2D-B680C8E938B4}"/>
              </a:ext>
            </a:extLst>
          </p:cNvPr>
          <p:cNvPicPr>
            <a:picLocks noChangeAspect="1"/>
          </p:cNvPicPr>
          <p:nvPr/>
        </p:nvPicPr>
        <p:blipFill rotWithShape="1">
          <a:blip r:embed="rId4"/>
          <a:srcRect l="3764" t="82197" r="51718" b="2904"/>
          <a:stretch/>
        </p:blipFill>
        <p:spPr>
          <a:xfrm>
            <a:off x="2374900" y="4445000"/>
            <a:ext cx="3460070" cy="1498637"/>
          </a:xfrm>
          <a:prstGeom prst="rect">
            <a:avLst/>
          </a:prstGeom>
        </p:spPr>
      </p:pic>
      <p:pic>
        <p:nvPicPr>
          <p:cNvPr id="26" name="Picture 25" descr="Google Classroom Resources - Central Private School">
            <a:extLst>
              <a:ext uri="{FF2B5EF4-FFF2-40B4-BE49-F238E27FC236}">
                <a16:creationId xmlns:a16="http://schemas.microsoft.com/office/drawing/2014/main" id="{B4601B06-7462-177C-60D0-45BEA65C73F8}"/>
              </a:ext>
            </a:extLst>
          </p:cNvPr>
          <p:cNvPicPr>
            <a:picLocks noChangeAspect="1"/>
          </p:cNvPicPr>
          <p:nvPr/>
        </p:nvPicPr>
        <p:blipFill rotWithShape="1">
          <a:blip r:embed="rId4"/>
          <a:srcRect l="49837" t="82197" r="3505" b="2904"/>
          <a:stretch/>
        </p:blipFill>
        <p:spPr>
          <a:xfrm>
            <a:off x="5867399" y="4445000"/>
            <a:ext cx="3626462" cy="1498637"/>
          </a:xfrm>
          <a:prstGeom prst="rect">
            <a:avLst/>
          </a:prstGeom>
        </p:spPr>
      </p:pic>
    </p:spTree>
    <p:extLst>
      <p:ext uri="{BB962C8B-B14F-4D97-AF65-F5344CB8AC3E}">
        <p14:creationId xmlns:p14="http://schemas.microsoft.com/office/powerpoint/2010/main" val="2163982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Learning Web</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48729" y="1825625"/>
            <a:ext cx="11737674" cy="4810588"/>
          </a:xfrm>
        </p:spPr>
        <p:txBody>
          <a:bodyPr vert="horz" lIns="91440" tIns="45720" rIns="91440" bIns="45720" rtlCol="0" anchor="t">
            <a:normAutofit lnSpcReduction="10000"/>
          </a:bodyPr>
          <a:lstStyle/>
          <a:p>
            <a:pPr marL="0" indent="0">
              <a:buNone/>
            </a:pPr>
            <a:r>
              <a:rPr lang="en-US">
                <a:solidFill>
                  <a:srgbClr val="7030A0"/>
                </a:solidFill>
                <a:cs typeface="Calibri" panose="020F0502020204030204"/>
              </a:rPr>
              <a:t>You can find our Learning Webs on our website. These change each half term and explain what your children will be learning.</a:t>
            </a: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This half term: What's the Weather?</a:t>
            </a: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Autumn 2: To Infinity and Beyond</a:t>
            </a:r>
          </a:p>
          <a:p>
            <a:pPr marL="0" indent="0">
              <a:buNone/>
            </a:pPr>
            <a:r>
              <a:rPr lang="en-US">
                <a:solidFill>
                  <a:srgbClr val="7030A0"/>
                </a:solidFill>
                <a:cs typeface="Calibri" panose="020F0502020204030204"/>
              </a:rPr>
              <a:t>Spring 1: London's Burning</a:t>
            </a:r>
          </a:p>
          <a:p>
            <a:pPr marL="0" indent="0">
              <a:buNone/>
            </a:pPr>
            <a:r>
              <a:rPr lang="en-US">
                <a:solidFill>
                  <a:srgbClr val="7030A0"/>
                </a:solidFill>
                <a:cs typeface="Calibri" panose="020F0502020204030204"/>
              </a:rPr>
              <a:t>Spring 2: Animal Kingdom</a:t>
            </a:r>
          </a:p>
          <a:p>
            <a:pPr marL="0" indent="0">
              <a:buNone/>
            </a:pPr>
            <a:r>
              <a:rPr lang="en-US">
                <a:solidFill>
                  <a:srgbClr val="7030A0"/>
                </a:solidFill>
                <a:cs typeface="Calibri" panose="020F0502020204030204"/>
              </a:rPr>
              <a:t>Summer 1: Secret Garden</a:t>
            </a:r>
          </a:p>
          <a:p>
            <a:pPr marL="0" indent="0">
              <a:buNone/>
            </a:pPr>
            <a:r>
              <a:rPr lang="en-US">
                <a:solidFill>
                  <a:srgbClr val="7030A0"/>
                </a:solidFill>
                <a:cs typeface="Calibri" panose="020F0502020204030204"/>
              </a:rPr>
              <a:t>Summer 2: There's No Place Like Home</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11</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11</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9" name="Picture 8">
            <a:extLst>
              <a:ext uri="{FF2B5EF4-FFF2-40B4-BE49-F238E27FC236}">
                <a16:creationId xmlns:a16="http://schemas.microsoft.com/office/drawing/2014/main" id="{6E99F24A-6172-D5E5-AD44-B2674310DDD5}"/>
              </a:ext>
            </a:extLst>
          </p:cNvPr>
          <p:cNvPicPr>
            <a:picLocks noChangeAspect="1"/>
          </p:cNvPicPr>
          <p:nvPr/>
        </p:nvPicPr>
        <p:blipFill>
          <a:blip r:embed="rId4"/>
          <a:srcRect l="23508" t="26609" r="22538" b="9490"/>
          <a:stretch/>
        </p:blipFill>
        <p:spPr>
          <a:xfrm>
            <a:off x="6154949" y="2754701"/>
            <a:ext cx="5506955" cy="3666896"/>
          </a:xfrm>
          <a:prstGeom prst="rect">
            <a:avLst/>
          </a:prstGeom>
        </p:spPr>
      </p:pic>
    </p:spTree>
    <p:extLst>
      <p:ext uri="{BB962C8B-B14F-4D97-AF65-F5344CB8AC3E}">
        <p14:creationId xmlns:p14="http://schemas.microsoft.com/office/powerpoint/2010/main" val="1923900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3B5F7B3-E482-4461-22C8-5A37CBD569C5}"/>
              </a:ext>
            </a:extLst>
          </p:cNvPr>
          <p:cNvPicPr>
            <a:picLocks noChangeAspect="1"/>
          </p:cNvPicPr>
          <p:nvPr/>
        </p:nvPicPr>
        <p:blipFill>
          <a:blip r:embed="rId2"/>
          <a:srcRect l="2279" r="82539" b="1870"/>
          <a:stretch>
            <a:fillRect/>
          </a:stretch>
        </p:blipFill>
        <p:spPr>
          <a:xfrm>
            <a:off x="128978" y="6027704"/>
            <a:ext cx="1269366" cy="657910"/>
          </a:xfrm>
          <a:prstGeom prst="rect">
            <a:avLst/>
          </a:prstGeom>
        </p:spPr>
      </p:pic>
      <p:pic>
        <p:nvPicPr>
          <p:cNvPr id="9" name="Picture 8">
            <a:extLst>
              <a:ext uri="{FF2B5EF4-FFF2-40B4-BE49-F238E27FC236}">
                <a16:creationId xmlns:a16="http://schemas.microsoft.com/office/drawing/2014/main" id="{E57533C7-1C38-F9D5-19D1-A0CF0AC7AEA5}"/>
              </a:ext>
            </a:extLst>
          </p:cNvPr>
          <p:cNvPicPr>
            <a:picLocks noChangeAspect="1"/>
          </p:cNvPicPr>
          <p:nvPr/>
        </p:nvPicPr>
        <p:blipFill>
          <a:blip r:embed="rId3"/>
          <a:stretch>
            <a:fillRect/>
          </a:stretch>
        </p:blipFill>
        <p:spPr>
          <a:xfrm>
            <a:off x="1458703" y="6111704"/>
            <a:ext cx="1197396" cy="657910"/>
          </a:xfrm>
          <a:prstGeom prst="rect">
            <a:avLst/>
          </a:prstGeom>
        </p:spPr>
      </p:pic>
      <p:pic>
        <p:nvPicPr>
          <p:cNvPr id="11" name="Picture 10">
            <a:extLst>
              <a:ext uri="{FF2B5EF4-FFF2-40B4-BE49-F238E27FC236}">
                <a16:creationId xmlns:a16="http://schemas.microsoft.com/office/drawing/2014/main" id="{009B6D7A-9A9B-F320-5F52-B166C2CFABC1}"/>
              </a:ext>
            </a:extLst>
          </p:cNvPr>
          <p:cNvPicPr>
            <a:picLocks noChangeAspect="1"/>
          </p:cNvPicPr>
          <p:nvPr/>
        </p:nvPicPr>
        <p:blipFill>
          <a:blip r:embed="rId4"/>
          <a:stretch>
            <a:fillRect/>
          </a:stretch>
        </p:blipFill>
        <p:spPr>
          <a:xfrm>
            <a:off x="128978" y="172386"/>
            <a:ext cx="2405396" cy="3375754"/>
          </a:xfrm>
          <a:prstGeom prst="rect">
            <a:avLst/>
          </a:prstGeom>
        </p:spPr>
      </p:pic>
      <p:pic>
        <p:nvPicPr>
          <p:cNvPr id="13" name="Picture 12">
            <a:extLst>
              <a:ext uri="{FF2B5EF4-FFF2-40B4-BE49-F238E27FC236}">
                <a16:creationId xmlns:a16="http://schemas.microsoft.com/office/drawing/2014/main" id="{0548354F-1E53-D0CA-6BB6-CCD09871E926}"/>
              </a:ext>
            </a:extLst>
          </p:cNvPr>
          <p:cNvPicPr>
            <a:picLocks noChangeAspect="1"/>
          </p:cNvPicPr>
          <p:nvPr/>
        </p:nvPicPr>
        <p:blipFill>
          <a:blip r:embed="rId5"/>
          <a:stretch>
            <a:fillRect/>
          </a:stretch>
        </p:blipFill>
        <p:spPr>
          <a:xfrm>
            <a:off x="620908" y="2501304"/>
            <a:ext cx="2095551" cy="3296177"/>
          </a:xfrm>
          <a:prstGeom prst="rect">
            <a:avLst/>
          </a:prstGeom>
        </p:spPr>
      </p:pic>
      <p:sp>
        <p:nvSpPr>
          <p:cNvPr id="21" name="TextBox 20">
            <a:extLst>
              <a:ext uri="{FF2B5EF4-FFF2-40B4-BE49-F238E27FC236}">
                <a16:creationId xmlns:a16="http://schemas.microsoft.com/office/drawing/2014/main" id="{6F5ED257-C442-4C98-A29F-347C83B88B44}"/>
              </a:ext>
            </a:extLst>
          </p:cNvPr>
          <p:cNvSpPr txBox="1"/>
          <p:nvPr/>
        </p:nvSpPr>
        <p:spPr>
          <a:xfrm>
            <a:off x="2656099" y="98428"/>
            <a:ext cx="9535901" cy="6678751"/>
          </a:xfrm>
          <a:prstGeom prst="rect">
            <a:avLst/>
          </a:prstGeom>
          <a:noFill/>
        </p:spPr>
        <p:txBody>
          <a:bodyPr wrap="square">
            <a:spAutoFit/>
          </a:bodyPr>
          <a:lstStyle/>
          <a:p>
            <a:pPr>
              <a:buNone/>
            </a:pPr>
            <a:r>
              <a:rPr lang="en-US" sz="2200" b="1">
                <a:effectLst>
                  <a:outerShdw blurRad="38100" dist="38100" dir="2700000" algn="tl">
                    <a:srgbClr val="000000">
                      <a:alpha val="43137"/>
                    </a:srgbClr>
                  </a:outerShdw>
                </a:effectLst>
                <a:latin typeface="Letter-join Basic 40" panose="02000505000000020003" pitchFamily="2" charset="0"/>
                <a:cs typeface="Mangal Pro" panose="020B0502040204020203" pitchFamily="2" charset="0"/>
              </a:rPr>
              <a:t>                    </a:t>
            </a:r>
            <a:r>
              <a:rPr lang="en-US" sz="2200" b="1" u="sng">
                <a:effectLst>
                  <a:outerShdw blurRad="38100" dist="38100" dir="2700000" algn="tl">
                    <a:srgbClr val="000000">
                      <a:alpha val="43137"/>
                    </a:srgbClr>
                  </a:outerShdw>
                </a:effectLst>
                <a:latin typeface="Letter-join Basic 40" panose="02000505000000020003" pitchFamily="2" charset="0"/>
                <a:cs typeface="Mangal Pro" panose="020B0502040204020203" pitchFamily="2" charset="0"/>
              </a:rPr>
              <a:t>Promoting Healthy Relationships with Tender</a:t>
            </a:r>
          </a:p>
          <a:p>
            <a:pPr>
              <a:buNone/>
            </a:pPr>
            <a:endParaRPr lang="en-US" sz="2200" b="1">
              <a:latin typeface="Letter-join Basic 40" panose="02000505000000020003" pitchFamily="2" charset="0"/>
              <a:cs typeface="Mangal Pro" panose="020B0502040204020203" pitchFamily="2" charset="0"/>
            </a:endParaRPr>
          </a:p>
          <a:p>
            <a:pPr>
              <a:buNone/>
            </a:pPr>
            <a:r>
              <a:rPr lang="en-US" sz="2200" b="1">
                <a:latin typeface="Letter-join Basic 40" panose="02000505000000020003" pitchFamily="2" charset="0"/>
                <a:cs typeface="Mangal Pro" panose="020B0502040204020203" pitchFamily="2" charset="0"/>
              </a:rPr>
              <a:t>Tender: </a:t>
            </a:r>
          </a:p>
          <a:p>
            <a:pPr>
              <a:buNone/>
            </a:pPr>
            <a:r>
              <a:rPr lang="en-US" sz="2200">
                <a:latin typeface="Letter-join Basic 40" panose="02000505000000020003" pitchFamily="2" charset="0"/>
                <a:cs typeface="Mangal Pro" panose="020B0502040204020203" pitchFamily="2" charset="0"/>
              </a:rPr>
              <a:t>A charity that supports children in understanding                                                   what healthy, respectful relationships look like. </a:t>
            </a:r>
          </a:p>
          <a:p>
            <a:pPr>
              <a:buNone/>
            </a:pPr>
            <a:endParaRPr lang="en-US" sz="2200">
              <a:latin typeface="Letter-join Basic 40" panose="02000505000000020003" pitchFamily="2" charset="0"/>
              <a:cs typeface="Mangal Pro" panose="020B0502040204020203" pitchFamily="2" charset="0"/>
            </a:endParaRPr>
          </a:p>
          <a:p>
            <a:pPr marL="285750" indent="-285750">
              <a:buFont typeface="Arial" panose="020B0604020202020204" pitchFamily="34" charset="0"/>
              <a:buChar char="•"/>
            </a:pPr>
            <a:r>
              <a:rPr lang="en-GB" sz="2200" b="1">
                <a:latin typeface="Letter-join Basic 40" panose="02000505000000020003" pitchFamily="2" charset="0"/>
              </a:rPr>
              <a:t>September 2020: </a:t>
            </a:r>
            <a:r>
              <a:rPr lang="en-GB" sz="2200">
                <a:latin typeface="Letter-join Basic 40" panose="02000505000000020003" pitchFamily="2" charset="0"/>
              </a:rPr>
              <a:t>Statutory for all schools to teach relationships education.</a:t>
            </a:r>
          </a:p>
          <a:p>
            <a:pPr marL="285750" indent="-285750">
              <a:buFont typeface="Arial" panose="020B0604020202020204" pitchFamily="34" charset="0"/>
              <a:buChar char="•"/>
            </a:pPr>
            <a:r>
              <a:rPr lang="en-GB" sz="2200">
                <a:latin typeface="Letter-join Basic 40" panose="02000505000000020003" pitchFamily="2" charset="0"/>
              </a:rPr>
              <a:t>Links with </a:t>
            </a:r>
            <a:r>
              <a:rPr lang="en-US" sz="2200">
                <a:latin typeface="Letter-join Basic 40" panose="02000505000000020003" pitchFamily="2" charset="0"/>
                <a:cs typeface="Mangal Pro" panose="020B0502040204020203" pitchFamily="2" charset="0"/>
              </a:rPr>
              <a:t>Relationships and Sex Education (RSE) &amp; PSHE curriculum</a:t>
            </a:r>
            <a:endParaRPr lang="en-GB" sz="2200">
              <a:latin typeface="Letter-join Basic 40" panose="02000505000000020003" pitchFamily="2" charset="0"/>
            </a:endParaRPr>
          </a:p>
          <a:p>
            <a:pPr marL="285750" indent="-285750">
              <a:buFont typeface="Arial" panose="020B0604020202020204" pitchFamily="34" charset="0"/>
              <a:buChar char="•"/>
            </a:pPr>
            <a:r>
              <a:rPr lang="en-GB" sz="2200">
                <a:latin typeface="Letter-join Basic 40" panose="02000505000000020003" pitchFamily="2" charset="0"/>
              </a:rPr>
              <a:t>Provides children with the skills to identify and maintain healthy relationships. </a:t>
            </a:r>
          </a:p>
          <a:p>
            <a:pPr marL="285750" indent="-285750">
              <a:buFont typeface="Arial" panose="020B0604020202020204" pitchFamily="34" charset="0"/>
              <a:buChar char="•"/>
            </a:pPr>
            <a:r>
              <a:rPr lang="en-GB" sz="2200">
                <a:latin typeface="Letter-join Basic 40" panose="02000505000000020003" pitchFamily="2" charset="0"/>
              </a:rPr>
              <a:t>Skills learnt can support children in transitioning into adulthood. </a:t>
            </a:r>
          </a:p>
          <a:p>
            <a:endParaRPr lang="en-US" sz="2200">
              <a:latin typeface="Letter-join Basic 40" panose="02000505000000020003" pitchFamily="2" charset="0"/>
              <a:cs typeface="Mangal Pro" panose="020B0502040204020203" pitchFamily="2" charset="0"/>
            </a:endParaRPr>
          </a:p>
          <a:p>
            <a:pPr>
              <a:buNone/>
            </a:pPr>
            <a:r>
              <a:rPr lang="en-US" sz="2200" b="1">
                <a:latin typeface="Letter-join Basic 40" panose="02000505000000020003" pitchFamily="2" charset="0"/>
                <a:cs typeface="Mangal Pro" panose="020B0502040204020203" pitchFamily="2" charset="0"/>
              </a:rPr>
              <a:t>How you can help: </a:t>
            </a:r>
          </a:p>
          <a:p>
            <a:pPr>
              <a:buNone/>
            </a:pPr>
            <a:endParaRPr lang="en-US" sz="1000" b="1">
              <a:latin typeface="Letter-join Basic 40" panose="02000505000000020003" pitchFamily="2" charset="0"/>
              <a:cs typeface="Mangal Pro" panose="020B0502040204020203" pitchFamily="2" charset="0"/>
            </a:endParaRPr>
          </a:p>
          <a:p>
            <a:pPr marL="285750" indent="-285750">
              <a:buFont typeface="Arial" panose="020B0604020202020204" pitchFamily="34" charset="0"/>
              <a:buChar char="•"/>
            </a:pPr>
            <a:r>
              <a:rPr lang="en-US" sz="2200">
                <a:latin typeface="Letter-join Basic 40" panose="02000505000000020003" pitchFamily="2" charset="0"/>
                <a:cs typeface="Mangal Pro" panose="020B0502040204020203" pitchFamily="2" charset="0"/>
              </a:rPr>
              <a:t>Talk about their friendships </a:t>
            </a:r>
          </a:p>
          <a:p>
            <a:pPr marL="285750" indent="-285750">
              <a:buFont typeface="Arial" panose="020B0604020202020204" pitchFamily="34" charset="0"/>
              <a:buChar char="•"/>
            </a:pPr>
            <a:r>
              <a:rPr lang="en-GB" sz="2200">
                <a:latin typeface="Letter-join Basic 40" panose="02000505000000020003" pitchFamily="2" charset="0"/>
              </a:rPr>
              <a:t>Talk about their emotions (recognise what makes them feel good and bad in their friendships at school and in life).</a:t>
            </a:r>
            <a:endParaRPr lang="en-US" sz="2200">
              <a:latin typeface="Letter-join Basic 40" panose="02000505000000020003" pitchFamily="2" charset="0"/>
              <a:cs typeface="Mangal Pro" panose="020B0502040204020203" pitchFamily="2" charset="0"/>
            </a:endParaRPr>
          </a:p>
          <a:p>
            <a:pPr marL="285750" indent="-285750">
              <a:buFont typeface="Arial" panose="020B0604020202020204" pitchFamily="34" charset="0"/>
              <a:buChar char="•"/>
            </a:pPr>
            <a:r>
              <a:rPr lang="en-US" sz="2200">
                <a:latin typeface="Letter-join Basic 40" panose="02000505000000020003" pitchFamily="2" charset="0"/>
                <a:cs typeface="Mangal Pro" panose="020B0502040204020203" pitchFamily="2" charset="0"/>
              </a:rPr>
              <a:t>Encourage the use of the ‘Healthy Relationships Toolkit’ created by our school council. </a:t>
            </a:r>
          </a:p>
          <a:p>
            <a:endParaRPr lang="en-US" sz="800">
              <a:latin typeface="Letter-join Basic 40" panose="02000505000000020003" pitchFamily="2" charset="0"/>
              <a:cs typeface="Mangal Pro" panose="020B0502040204020203" pitchFamily="2" charset="0"/>
            </a:endParaRPr>
          </a:p>
          <a:p>
            <a:r>
              <a:rPr lang="en-US" sz="2200">
                <a:latin typeface="Letter-join Basic 40" panose="02000505000000020003" pitchFamily="2" charset="0"/>
                <a:cs typeface="Mangal Pro" panose="020B0502040204020203" pitchFamily="2" charset="0"/>
              </a:rPr>
              <a:t>  </a:t>
            </a:r>
            <a:r>
              <a:rPr lang="en-US" sz="2200">
                <a:solidFill>
                  <a:schemeClr val="accent2">
                    <a:lumMod val="75000"/>
                  </a:schemeClr>
                </a:solidFill>
                <a:latin typeface="Letter-join Basic 40" panose="02000505000000020003" pitchFamily="2" charset="0"/>
                <a:cs typeface="Mangal Pro" panose="020B0502040204020203" pitchFamily="2" charset="0"/>
              </a:rPr>
              <a:t>“</a:t>
            </a:r>
            <a:r>
              <a:rPr lang="en-GB" sz="2200" b="1" i="1">
                <a:solidFill>
                  <a:schemeClr val="accent2">
                    <a:lumMod val="75000"/>
                  </a:schemeClr>
                </a:solidFill>
                <a:latin typeface="Letter-join Basic 40" panose="02000505000000020003" pitchFamily="2" charset="0"/>
                <a:cs typeface="Iskoola Pota" panose="020F0502020204030204" pitchFamily="34" charset="0"/>
              </a:rPr>
              <a:t>Stop it, I don’t like it,”</a:t>
            </a:r>
            <a:r>
              <a:rPr lang="en-GB" sz="2200" b="1">
                <a:solidFill>
                  <a:schemeClr val="accent2">
                    <a:lumMod val="75000"/>
                  </a:schemeClr>
                </a:solidFill>
                <a:latin typeface="Letter-join Basic 40" panose="02000505000000020003" pitchFamily="2" charset="0"/>
                <a:cs typeface="Iskoola Pota" panose="020F0502020204030204" pitchFamily="34" charset="0"/>
              </a:rPr>
              <a:t>    </a:t>
            </a:r>
            <a:r>
              <a:rPr lang="en-GB" sz="2200" b="1">
                <a:solidFill>
                  <a:srgbClr val="7030A0"/>
                </a:solidFill>
                <a:latin typeface="Letter-join Basic 40" panose="02000505000000020003" pitchFamily="2" charset="0"/>
                <a:cs typeface="Iskoola Pota" panose="020F0502020204030204" pitchFamily="34" charset="0"/>
              </a:rPr>
              <a:t>‘ Breathing exercises’    </a:t>
            </a:r>
            <a:r>
              <a:rPr lang="en-GB" sz="2200" b="1">
                <a:solidFill>
                  <a:schemeClr val="accent6"/>
                </a:solidFill>
                <a:latin typeface="Letter-join Basic 40" panose="02000505000000020003" pitchFamily="2" charset="0"/>
                <a:cs typeface="Iskoola Pota" panose="020F0502020204030204" pitchFamily="34" charset="0"/>
              </a:rPr>
              <a:t>‘ Top tips from children’</a:t>
            </a:r>
            <a:endParaRPr lang="en-US" sz="2200">
              <a:solidFill>
                <a:schemeClr val="accent6"/>
              </a:solidFill>
              <a:latin typeface="Letter-join Basic 40" panose="02000505000000020003" pitchFamily="2" charset="0"/>
              <a:cs typeface="Mangal Pro" panose="020B0502040204020203" pitchFamily="2" charset="0"/>
            </a:endParaRPr>
          </a:p>
        </p:txBody>
      </p:sp>
      <p:pic>
        <p:nvPicPr>
          <p:cNvPr id="2" name="Picture 1">
            <a:extLst>
              <a:ext uri="{FF2B5EF4-FFF2-40B4-BE49-F238E27FC236}">
                <a16:creationId xmlns:a16="http://schemas.microsoft.com/office/drawing/2014/main" id="{6A5C3ED2-BEBF-85D4-BBC5-C2B44F6CB586}"/>
              </a:ext>
            </a:extLst>
          </p:cNvPr>
          <p:cNvPicPr>
            <a:picLocks noChangeAspect="1"/>
          </p:cNvPicPr>
          <p:nvPr/>
        </p:nvPicPr>
        <p:blipFill>
          <a:blip r:embed="rId6"/>
          <a:stretch>
            <a:fillRect/>
          </a:stretch>
        </p:blipFill>
        <p:spPr>
          <a:xfrm>
            <a:off x="10456606" y="80821"/>
            <a:ext cx="1483710" cy="2225566"/>
          </a:xfrm>
          <a:prstGeom prst="rect">
            <a:avLst/>
          </a:prstGeom>
          <a:ln>
            <a:noFill/>
          </a:ln>
          <a:effectLst>
            <a:softEdge rad="112500"/>
          </a:effectLst>
        </p:spPr>
      </p:pic>
    </p:spTree>
    <p:extLst>
      <p:ext uri="{BB962C8B-B14F-4D97-AF65-F5344CB8AC3E}">
        <p14:creationId xmlns:p14="http://schemas.microsoft.com/office/powerpoint/2010/main" val="497700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5BD6C7E-EB1E-FAC5-575F-6F845752326D}"/>
              </a:ext>
            </a:extLst>
          </p:cNvPr>
          <p:cNvPicPr>
            <a:picLocks noChangeAspect="1"/>
          </p:cNvPicPr>
          <p:nvPr/>
        </p:nvPicPr>
        <p:blipFill>
          <a:blip r:embed="rId2"/>
          <a:stretch>
            <a:fillRect/>
          </a:stretch>
        </p:blipFill>
        <p:spPr>
          <a:xfrm>
            <a:off x="425448" y="421508"/>
            <a:ext cx="4308784" cy="6106246"/>
          </a:xfrm>
          <a:prstGeom prst="rect">
            <a:avLst/>
          </a:prstGeom>
        </p:spPr>
      </p:pic>
      <p:pic>
        <p:nvPicPr>
          <p:cNvPr id="5" name="Picture 4">
            <a:extLst>
              <a:ext uri="{FF2B5EF4-FFF2-40B4-BE49-F238E27FC236}">
                <a16:creationId xmlns:a16="http://schemas.microsoft.com/office/drawing/2014/main" id="{376D9571-5929-412A-01CC-D272837AA924}"/>
              </a:ext>
            </a:extLst>
          </p:cNvPr>
          <p:cNvPicPr>
            <a:picLocks noChangeAspect="1"/>
          </p:cNvPicPr>
          <p:nvPr/>
        </p:nvPicPr>
        <p:blipFill>
          <a:blip r:embed="rId3"/>
          <a:stretch>
            <a:fillRect/>
          </a:stretch>
        </p:blipFill>
        <p:spPr>
          <a:xfrm>
            <a:off x="4734232" y="366998"/>
            <a:ext cx="7379911" cy="6215266"/>
          </a:xfrm>
          <a:prstGeom prst="rect">
            <a:avLst/>
          </a:prstGeom>
        </p:spPr>
      </p:pic>
    </p:spTree>
    <p:extLst>
      <p:ext uri="{BB962C8B-B14F-4D97-AF65-F5344CB8AC3E}">
        <p14:creationId xmlns:p14="http://schemas.microsoft.com/office/powerpoint/2010/main" val="164023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Trips</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248729" y="1825625"/>
            <a:ext cx="11737674" cy="4810588"/>
          </a:xfrm>
        </p:spPr>
        <p:txBody>
          <a:bodyPr vert="horz" lIns="91440" tIns="45720" rIns="91440" bIns="45720" rtlCol="0" anchor="t">
            <a:normAutofit/>
          </a:bodyPr>
          <a:lstStyle/>
          <a:p>
            <a:pPr marL="0" indent="0">
              <a:buNone/>
            </a:pPr>
            <a:r>
              <a:rPr lang="en-US">
                <a:solidFill>
                  <a:srgbClr val="7030A0"/>
                </a:solidFill>
                <a:cs typeface="Calibri" panose="020F0502020204030204"/>
              </a:rPr>
              <a:t>You will be informed of planned trips via emails and Arbor.  </a:t>
            </a: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You will need to give permission for your child to attend each trip via the Arbor app. </a:t>
            </a:r>
          </a:p>
          <a:p>
            <a:pPr marL="0" indent="0">
              <a:buNone/>
            </a:pPr>
            <a:endParaRPr lang="en-US">
              <a:solidFill>
                <a:srgbClr val="7030A0"/>
              </a:solidFill>
              <a:cs typeface="Calibri" panose="020F0502020204030204"/>
            </a:endParaRPr>
          </a:p>
          <a:p>
            <a:pPr marL="0" indent="0">
              <a:buNone/>
            </a:pPr>
            <a:r>
              <a:rPr lang="en-US">
                <a:solidFill>
                  <a:srgbClr val="7030A0"/>
                </a:solidFill>
                <a:cs typeface="Calibri" panose="020F0502020204030204"/>
              </a:rPr>
              <a:t>If you would like to attend the trip to support as a parent volunteer, please speak to your class teacher. We try to accommodate as many parents as we can and will try our best to ensure this remains fair for all. </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14</a:t>
            </a:fld>
            <a:endParaRPr lang="en-US"/>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14</a:t>
            </a:fld>
            <a:endParaRPr lang="en-US" sz="1100" b="1">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5" name="Picture 4" descr="Arbor Parent App">
            <a:extLst>
              <a:ext uri="{FF2B5EF4-FFF2-40B4-BE49-F238E27FC236}">
                <a16:creationId xmlns:a16="http://schemas.microsoft.com/office/drawing/2014/main" id="{914743BD-93BA-76EF-3113-F84521994176}"/>
              </a:ext>
            </a:extLst>
          </p:cNvPr>
          <p:cNvPicPr>
            <a:picLocks noChangeAspect="1"/>
          </p:cNvPicPr>
          <p:nvPr/>
        </p:nvPicPr>
        <p:blipFill>
          <a:blip r:embed="rId4"/>
          <a:stretch>
            <a:fillRect/>
          </a:stretch>
        </p:blipFill>
        <p:spPr>
          <a:xfrm>
            <a:off x="9574948" y="1388947"/>
            <a:ext cx="1778852" cy="873355"/>
          </a:xfrm>
          <a:prstGeom prst="rect">
            <a:avLst/>
          </a:prstGeom>
        </p:spPr>
      </p:pic>
    </p:spTree>
    <p:extLst>
      <p:ext uri="{BB962C8B-B14F-4D97-AF65-F5344CB8AC3E}">
        <p14:creationId xmlns:p14="http://schemas.microsoft.com/office/powerpoint/2010/main" val="22537190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0C06F-D46A-FA44-B3B9-49867186A83F}"/>
              </a:ext>
            </a:extLst>
          </p:cNvPr>
          <p:cNvSpPr>
            <a:spLocks noGrp="1"/>
          </p:cNvSpPr>
          <p:nvPr>
            <p:ph type="title"/>
          </p:nvPr>
        </p:nvSpPr>
        <p:spPr>
          <a:xfrm>
            <a:off x="838200" y="365125"/>
            <a:ext cx="7772400" cy="1325563"/>
          </a:xfrm>
        </p:spPr>
        <p:txBody>
          <a:bodyPr/>
          <a:lstStyle/>
          <a:p>
            <a:r>
              <a:rPr lang="en-US">
                <a:solidFill>
                  <a:srgbClr val="808080"/>
                </a:solidFill>
                <a:cs typeface="Calibri Light"/>
              </a:rPr>
              <a:t>Staying Up to Date</a:t>
            </a:r>
            <a:endParaRPr lang="en-US">
              <a:solidFill>
                <a:srgbClr val="808080"/>
              </a:solidFill>
            </a:endParaRPr>
          </a:p>
        </p:txBody>
      </p:sp>
      <p:sp>
        <p:nvSpPr>
          <p:cNvPr id="3" name="Content Placeholder 2">
            <a:extLst>
              <a:ext uri="{FF2B5EF4-FFF2-40B4-BE49-F238E27FC236}">
                <a16:creationId xmlns:a16="http://schemas.microsoft.com/office/drawing/2014/main" id="{59925BD3-2145-9243-9CD2-052983E48199}"/>
              </a:ext>
            </a:extLst>
          </p:cNvPr>
          <p:cNvSpPr>
            <a:spLocks noGrp="1"/>
          </p:cNvSpPr>
          <p:nvPr>
            <p:ph idx="1"/>
          </p:nvPr>
        </p:nvSpPr>
        <p:spPr>
          <a:xfrm>
            <a:off x="838201" y="1825625"/>
            <a:ext cx="10402040" cy="3599151"/>
          </a:xfrm>
        </p:spPr>
        <p:txBody>
          <a:bodyPr vert="horz" lIns="91440" tIns="45720" rIns="91440" bIns="45720" rtlCol="0" anchor="t">
            <a:normAutofit fontScale="92500" lnSpcReduction="10000"/>
          </a:bodyPr>
          <a:lstStyle/>
          <a:p>
            <a:pPr marL="0" indent="0">
              <a:buNone/>
            </a:pPr>
            <a:r>
              <a:rPr lang="en-US">
                <a:solidFill>
                  <a:srgbClr val="7030A0"/>
                </a:solidFill>
                <a:cs typeface="Calibri"/>
              </a:rPr>
              <a:t>The best way to stay updated with school news in through social media.</a:t>
            </a:r>
            <a:endParaRPr lang="en-US"/>
          </a:p>
          <a:p>
            <a:endParaRPr lang="en-US">
              <a:solidFill>
                <a:srgbClr val="7030A0"/>
              </a:solidFill>
              <a:cs typeface="Calibri"/>
            </a:endParaRPr>
          </a:p>
          <a:p>
            <a:pPr marL="0" indent="0">
              <a:buNone/>
            </a:pPr>
            <a:r>
              <a:rPr lang="en-US">
                <a:solidFill>
                  <a:srgbClr val="7030A0"/>
                </a:solidFill>
                <a:cs typeface="Calibri"/>
              </a:rPr>
              <a:t>You can also download the Arbor app on your phone which enables you to receive information from your school about your child. You can also use this app to pay for trips, clubs and lunch meals. </a:t>
            </a:r>
            <a:r>
              <a:rPr lang="en-US">
                <a:solidFill>
                  <a:srgbClr val="7030A0"/>
                </a:solidFill>
              </a:rPr>
              <a:t>Check your emails for your username, this will have a link to click on. </a:t>
            </a:r>
          </a:p>
          <a:p>
            <a:pPr marL="0" indent="0">
              <a:buNone/>
            </a:pPr>
            <a:endParaRPr lang="en-US">
              <a:solidFill>
                <a:srgbClr val="7030A0"/>
              </a:solidFill>
              <a:cs typeface="Calibri"/>
            </a:endParaRPr>
          </a:p>
          <a:p>
            <a:pPr marL="0" indent="0">
              <a:buNone/>
            </a:pPr>
            <a:endParaRPr lang="en-US">
              <a:solidFill>
                <a:srgbClr val="7030A0"/>
              </a:solidFill>
              <a:cs typeface="Calibri"/>
            </a:endParaRPr>
          </a:p>
          <a:p>
            <a:pPr marL="0" indent="0">
              <a:buNone/>
            </a:pPr>
            <a:r>
              <a:rPr lang="en-US">
                <a:solidFill>
                  <a:srgbClr val="7030A0"/>
                </a:solidFill>
                <a:cs typeface="Calibri"/>
              </a:rPr>
              <a:t>If you need help with this, we can support you at the end of the meeting.</a:t>
            </a:r>
          </a:p>
        </p:txBody>
      </p:sp>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15</a:t>
            </a:fld>
            <a:endParaRPr lang="en-US"/>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5" name="Picture 4" descr="Arbor Parent App">
            <a:extLst>
              <a:ext uri="{FF2B5EF4-FFF2-40B4-BE49-F238E27FC236}">
                <a16:creationId xmlns:a16="http://schemas.microsoft.com/office/drawing/2014/main" id="{F5225DB2-9A3A-357D-D5D8-2FF2DF778400}"/>
              </a:ext>
            </a:extLst>
          </p:cNvPr>
          <p:cNvPicPr>
            <a:picLocks noChangeAspect="1"/>
          </p:cNvPicPr>
          <p:nvPr/>
        </p:nvPicPr>
        <p:blipFill>
          <a:blip r:embed="rId4"/>
          <a:stretch>
            <a:fillRect/>
          </a:stretch>
        </p:blipFill>
        <p:spPr>
          <a:xfrm>
            <a:off x="9461388" y="5723105"/>
            <a:ext cx="1778852" cy="873355"/>
          </a:xfrm>
          <a:prstGeom prst="rect">
            <a:avLst/>
          </a:prstGeom>
        </p:spPr>
      </p:pic>
      <p:pic>
        <p:nvPicPr>
          <p:cNvPr id="6" name="Picture 5">
            <a:extLst>
              <a:ext uri="{FF2B5EF4-FFF2-40B4-BE49-F238E27FC236}">
                <a16:creationId xmlns:a16="http://schemas.microsoft.com/office/drawing/2014/main" id="{98343FEC-AD0F-7F14-A36E-B3CFE887EB78}"/>
              </a:ext>
            </a:extLst>
          </p:cNvPr>
          <p:cNvPicPr>
            <a:picLocks noChangeAspect="1"/>
          </p:cNvPicPr>
          <p:nvPr/>
        </p:nvPicPr>
        <p:blipFill>
          <a:blip r:embed="rId5"/>
          <a:stretch>
            <a:fillRect/>
          </a:stretch>
        </p:blipFill>
        <p:spPr>
          <a:xfrm>
            <a:off x="1230701" y="5549788"/>
            <a:ext cx="1061050" cy="1046672"/>
          </a:xfrm>
          <a:prstGeom prst="rect">
            <a:avLst/>
          </a:prstGeom>
        </p:spPr>
      </p:pic>
      <p:pic>
        <p:nvPicPr>
          <p:cNvPr id="9" name="Picture 8">
            <a:extLst>
              <a:ext uri="{FF2B5EF4-FFF2-40B4-BE49-F238E27FC236}">
                <a16:creationId xmlns:a16="http://schemas.microsoft.com/office/drawing/2014/main" id="{75A3E225-E76A-9E41-D0B1-764DD6373F96}"/>
              </a:ext>
            </a:extLst>
          </p:cNvPr>
          <p:cNvPicPr>
            <a:picLocks noChangeAspect="1"/>
          </p:cNvPicPr>
          <p:nvPr/>
        </p:nvPicPr>
        <p:blipFill rotWithShape="1">
          <a:blip r:embed="rId6"/>
          <a:srcRect t="8204" b="9901"/>
          <a:stretch/>
        </p:blipFill>
        <p:spPr>
          <a:xfrm>
            <a:off x="4275587" y="5424776"/>
            <a:ext cx="2743200" cy="1296699"/>
          </a:xfrm>
          <a:prstGeom prst="rect">
            <a:avLst/>
          </a:prstGeom>
        </p:spPr>
      </p:pic>
      <p:pic>
        <p:nvPicPr>
          <p:cNvPr id="10" name="Picture 9" descr="Facebook - Home | Facebook">
            <a:extLst>
              <a:ext uri="{FF2B5EF4-FFF2-40B4-BE49-F238E27FC236}">
                <a16:creationId xmlns:a16="http://schemas.microsoft.com/office/drawing/2014/main" id="{86996878-85B2-09A9-B969-871133A101C1}"/>
              </a:ext>
            </a:extLst>
          </p:cNvPr>
          <p:cNvPicPr>
            <a:picLocks noChangeAspect="1"/>
          </p:cNvPicPr>
          <p:nvPr/>
        </p:nvPicPr>
        <p:blipFill>
          <a:blip r:embed="rId7"/>
          <a:stretch>
            <a:fillRect/>
          </a:stretch>
        </p:blipFill>
        <p:spPr>
          <a:xfrm>
            <a:off x="2925344" y="5541312"/>
            <a:ext cx="1076325" cy="1063625"/>
          </a:xfrm>
          <a:prstGeom prst="rect">
            <a:avLst/>
          </a:prstGeom>
        </p:spPr>
      </p:pic>
    </p:spTree>
    <p:extLst>
      <p:ext uri="{BB962C8B-B14F-4D97-AF65-F5344CB8AC3E}">
        <p14:creationId xmlns:p14="http://schemas.microsoft.com/office/powerpoint/2010/main" val="2803011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005569" y="4284857"/>
            <a:ext cx="8180863" cy="2573143"/>
            <a:chOff x="0" y="0"/>
            <a:chExt cx="2831344" cy="890548"/>
          </a:xfrm>
        </p:grpSpPr>
        <p:sp>
          <p:nvSpPr>
            <p:cNvPr id="3" name="Freeform 3"/>
            <p:cNvSpPr/>
            <p:nvPr/>
          </p:nvSpPr>
          <p:spPr>
            <a:xfrm>
              <a:off x="0" y="0"/>
              <a:ext cx="2831344" cy="890548"/>
            </a:xfrm>
            <a:custGeom>
              <a:avLst/>
              <a:gdLst/>
              <a:ahLst/>
              <a:cxnLst/>
              <a:rect l="l" t="t" r="r" b="b"/>
              <a:pathLst>
                <a:path w="2831344" h="890548">
                  <a:moveTo>
                    <a:pt x="0" y="0"/>
                  </a:moveTo>
                  <a:lnTo>
                    <a:pt x="2831344" y="0"/>
                  </a:lnTo>
                  <a:lnTo>
                    <a:pt x="2831344" y="890548"/>
                  </a:lnTo>
                  <a:lnTo>
                    <a:pt x="0" y="890548"/>
                  </a:lnTo>
                  <a:close/>
                </a:path>
              </a:pathLst>
            </a:custGeom>
            <a:solidFill>
              <a:srgbClr val="FFFFFF"/>
            </a:solidFill>
          </p:spPr>
          <p:txBody>
            <a:bodyPr/>
            <a:lstStyle/>
            <a:p>
              <a:endParaRPr lang="en-GB" sz="1645"/>
            </a:p>
          </p:txBody>
        </p:sp>
        <p:sp>
          <p:nvSpPr>
            <p:cNvPr id="4" name="TextBox 4"/>
            <p:cNvSpPr txBox="1"/>
            <p:nvPr/>
          </p:nvSpPr>
          <p:spPr>
            <a:xfrm>
              <a:off x="0" y="-38100"/>
              <a:ext cx="2831344" cy="928648"/>
            </a:xfrm>
            <a:prstGeom prst="rect">
              <a:avLst/>
            </a:prstGeom>
          </p:spPr>
          <p:txBody>
            <a:bodyPr lIns="38658" tIns="38658" rIns="38658" bIns="38658" rtlCol="0" anchor="ctr"/>
            <a:lstStyle/>
            <a:p>
              <a:pPr algn="ctr">
                <a:lnSpc>
                  <a:spcPts val="2024"/>
                </a:lnSpc>
                <a:spcBef>
                  <a:spcPct val="0"/>
                </a:spcBef>
              </a:pPr>
              <a:endParaRPr sz="1645"/>
            </a:p>
          </p:txBody>
        </p:sp>
      </p:grpSp>
      <p:sp>
        <p:nvSpPr>
          <p:cNvPr id="6" name="Freeform 6"/>
          <p:cNvSpPr/>
          <p:nvPr/>
        </p:nvSpPr>
        <p:spPr>
          <a:xfrm>
            <a:off x="3457600" y="5027329"/>
            <a:ext cx="4176717" cy="1518806"/>
          </a:xfrm>
          <a:custGeom>
            <a:avLst/>
            <a:gdLst/>
            <a:ahLst/>
            <a:cxnLst/>
            <a:rect l="l" t="t" r="r" b="b"/>
            <a:pathLst>
              <a:path w="4571185" h="1662249">
                <a:moveTo>
                  <a:pt x="0" y="0"/>
                </a:moveTo>
                <a:lnTo>
                  <a:pt x="4571185" y="0"/>
                </a:lnTo>
                <a:lnTo>
                  <a:pt x="4571185" y="1662249"/>
                </a:lnTo>
                <a:lnTo>
                  <a:pt x="0" y="166224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sz="1645"/>
          </a:p>
        </p:txBody>
      </p:sp>
      <p:sp>
        <p:nvSpPr>
          <p:cNvPr id="7" name="Freeform 7"/>
          <p:cNvSpPr/>
          <p:nvPr/>
        </p:nvSpPr>
        <p:spPr>
          <a:xfrm>
            <a:off x="7696054" y="2858222"/>
            <a:ext cx="4072397" cy="4118732"/>
          </a:xfrm>
          <a:custGeom>
            <a:avLst/>
            <a:gdLst/>
            <a:ahLst/>
            <a:cxnLst/>
            <a:rect l="l" t="t" r="r" b="b"/>
            <a:pathLst>
              <a:path w="4457012" h="4507723">
                <a:moveTo>
                  <a:pt x="0" y="0"/>
                </a:moveTo>
                <a:lnTo>
                  <a:pt x="4457011" y="0"/>
                </a:lnTo>
                <a:lnTo>
                  <a:pt x="4457011" y="4507723"/>
                </a:lnTo>
                <a:lnTo>
                  <a:pt x="0" y="4507723"/>
                </a:lnTo>
                <a:lnTo>
                  <a:pt x="0" y="0"/>
                </a:lnTo>
                <a:close/>
              </a:path>
            </a:pathLst>
          </a:custGeom>
          <a:blipFill>
            <a:blip r:embed="rId4"/>
            <a:stretch>
              <a:fillRect/>
            </a:stretch>
          </a:blipFill>
        </p:spPr>
        <p:txBody>
          <a:bodyPr/>
          <a:lstStyle/>
          <a:p>
            <a:endParaRPr lang="en-GB" sz="1645"/>
          </a:p>
        </p:txBody>
      </p:sp>
      <p:sp>
        <p:nvSpPr>
          <p:cNvPr id="8" name="Freeform 8"/>
          <p:cNvSpPr/>
          <p:nvPr/>
        </p:nvSpPr>
        <p:spPr>
          <a:xfrm>
            <a:off x="257810" y="2169175"/>
            <a:ext cx="3232047" cy="2743200"/>
          </a:xfrm>
          <a:custGeom>
            <a:avLst/>
            <a:gdLst/>
            <a:ahLst/>
            <a:cxnLst/>
            <a:rect l="l" t="t" r="r" b="b"/>
            <a:pathLst>
              <a:path w="3537296" h="3002280">
                <a:moveTo>
                  <a:pt x="0" y="0"/>
                </a:moveTo>
                <a:lnTo>
                  <a:pt x="3537296" y="0"/>
                </a:lnTo>
                <a:lnTo>
                  <a:pt x="3537296" y="3002280"/>
                </a:lnTo>
                <a:lnTo>
                  <a:pt x="0" y="300228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sz="1645"/>
          </a:p>
        </p:txBody>
      </p:sp>
      <p:sp>
        <p:nvSpPr>
          <p:cNvPr id="9" name="TextBox 9"/>
          <p:cNvSpPr txBox="1"/>
          <p:nvPr/>
        </p:nvSpPr>
        <p:spPr>
          <a:xfrm>
            <a:off x="290618" y="265736"/>
            <a:ext cx="6558755" cy="1769715"/>
          </a:xfrm>
          <a:prstGeom prst="rect">
            <a:avLst/>
          </a:prstGeom>
        </p:spPr>
        <p:txBody>
          <a:bodyPr wrap="square" lIns="0" tIns="0" rIns="0" bIns="0" rtlCol="0" anchor="t">
            <a:spAutoFit/>
          </a:bodyPr>
          <a:lstStyle/>
          <a:p>
            <a:pPr>
              <a:lnSpc>
                <a:spcPts val="6873"/>
              </a:lnSpc>
            </a:pPr>
            <a:r>
              <a:rPr lang="en-US" sz="6873" b="1">
                <a:solidFill>
                  <a:srgbClr val="94268F"/>
                </a:solidFill>
                <a:latin typeface="Big Shoulders Display Bold"/>
                <a:ea typeface="Big Shoulders Display Bold"/>
                <a:cs typeface="Big Shoulders Display Bold"/>
                <a:sym typeface="Big Shoulders Display Bold"/>
              </a:rPr>
              <a:t>FRIENDS OF </a:t>
            </a:r>
          </a:p>
          <a:p>
            <a:pPr>
              <a:lnSpc>
                <a:spcPts val="6873"/>
              </a:lnSpc>
            </a:pPr>
            <a:r>
              <a:rPr lang="en-US" sz="6873" b="1">
                <a:solidFill>
                  <a:srgbClr val="94268F"/>
                </a:solidFill>
                <a:latin typeface="Big Shoulders Display Bold"/>
                <a:ea typeface="Big Shoulders Display Bold"/>
                <a:cs typeface="Big Shoulders Display Bold"/>
                <a:sym typeface="Big Shoulders Display Bold"/>
              </a:rPr>
              <a:t>WOODPECKER</a:t>
            </a:r>
          </a:p>
        </p:txBody>
      </p:sp>
      <p:sp>
        <p:nvSpPr>
          <p:cNvPr id="10" name="TextBox 10"/>
          <p:cNvSpPr txBox="1"/>
          <p:nvPr/>
        </p:nvSpPr>
        <p:spPr>
          <a:xfrm>
            <a:off x="3883525" y="2503029"/>
            <a:ext cx="3503757" cy="1677254"/>
          </a:xfrm>
          <a:prstGeom prst="rect">
            <a:avLst/>
          </a:prstGeom>
        </p:spPr>
        <p:txBody>
          <a:bodyPr wrap="square" lIns="0" tIns="0" rIns="0" bIns="0" rtlCol="0" anchor="t">
            <a:spAutoFit/>
          </a:bodyPr>
          <a:lstStyle/>
          <a:p>
            <a:pPr algn="ctr">
              <a:lnSpc>
                <a:spcPts val="2558"/>
              </a:lnSpc>
              <a:spcBef>
                <a:spcPct val="0"/>
              </a:spcBef>
            </a:pPr>
            <a:r>
              <a:rPr lang="en-US" sz="3200" b="1">
                <a:solidFill>
                  <a:srgbClr val="ED1C24"/>
                </a:solidFill>
                <a:latin typeface="Poppins Bold"/>
                <a:ea typeface="Poppins Bold"/>
                <a:cs typeface="Poppins Bold"/>
                <a:sym typeface="Poppins Bold"/>
              </a:rPr>
              <a:t>CALLING ALL PARENTS &amp; CARERS! </a:t>
            </a:r>
          </a:p>
          <a:p>
            <a:pPr algn="ctr">
              <a:lnSpc>
                <a:spcPts val="2558"/>
              </a:lnSpc>
              <a:spcBef>
                <a:spcPct val="0"/>
              </a:spcBef>
            </a:pPr>
            <a:r>
              <a:rPr lang="en-US" sz="3200" b="1">
                <a:solidFill>
                  <a:srgbClr val="ED1C24"/>
                </a:solidFill>
                <a:latin typeface="Poppins Bold"/>
                <a:ea typeface="Poppins Bold"/>
                <a:cs typeface="Poppins Bold"/>
                <a:sym typeface="Poppins Bold"/>
              </a:rPr>
              <a:t>WE NEED YOUR HELP</a:t>
            </a:r>
            <a:r>
              <a:rPr lang="en-US" sz="1827" b="1">
                <a:solidFill>
                  <a:srgbClr val="ED1C24"/>
                </a:solidFill>
                <a:latin typeface="Poppins Bold"/>
                <a:ea typeface="Poppins Bold"/>
                <a:cs typeface="Poppins Bold"/>
                <a:sym typeface="Poppins Bold"/>
              </a:rPr>
              <a:t>!</a:t>
            </a:r>
          </a:p>
        </p:txBody>
      </p:sp>
      <p:sp>
        <p:nvSpPr>
          <p:cNvPr id="11" name="TextBox 11"/>
          <p:cNvSpPr txBox="1"/>
          <p:nvPr/>
        </p:nvSpPr>
        <p:spPr>
          <a:xfrm>
            <a:off x="406732" y="3473359"/>
            <a:ext cx="2934202" cy="1135375"/>
          </a:xfrm>
          <a:prstGeom prst="rect">
            <a:avLst/>
          </a:prstGeom>
        </p:spPr>
        <p:txBody>
          <a:bodyPr lIns="0" tIns="0" rIns="0" bIns="0" rtlCol="0" anchor="t">
            <a:spAutoFit/>
          </a:bodyPr>
          <a:lstStyle/>
          <a:p>
            <a:pPr algn="ctr">
              <a:lnSpc>
                <a:spcPts val="3016"/>
              </a:lnSpc>
              <a:spcBef>
                <a:spcPct val="0"/>
              </a:spcBef>
            </a:pPr>
            <a:r>
              <a:rPr lang="en-US" sz="2155">
                <a:solidFill>
                  <a:srgbClr val="2A2E30"/>
                </a:solidFill>
                <a:latin typeface="Poppins"/>
                <a:ea typeface="Poppins"/>
                <a:cs typeface="Poppins"/>
                <a:sym typeface="Poppins"/>
              </a:rPr>
              <a:t>Are you interested in becoming a Class Rep? </a:t>
            </a:r>
          </a:p>
        </p:txBody>
      </p:sp>
      <p:sp>
        <p:nvSpPr>
          <p:cNvPr id="12" name="TextBox 12"/>
          <p:cNvSpPr txBox="1"/>
          <p:nvPr/>
        </p:nvSpPr>
        <p:spPr>
          <a:xfrm>
            <a:off x="8033384" y="3851279"/>
            <a:ext cx="3265195" cy="2753511"/>
          </a:xfrm>
          <a:prstGeom prst="rect">
            <a:avLst/>
          </a:prstGeom>
        </p:spPr>
        <p:txBody>
          <a:bodyPr lIns="0" tIns="0" rIns="0" bIns="0" rtlCol="0" anchor="t">
            <a:spAutoFit/>
          </a:bodyPr>
          <a:lstStyle/>
          <a:p>
            <a:pPr algn="ctr">
              <a:lnSpc>
                <a:spcPts val="2732"/>
              </a:lnSpc>
            </a:pPr>
            <a:r>
              <a:rPr lang="en-US" sz="1951">
                <a:solidFill>
                  <a:srgbClr val="2A2E30"/>
                </a:solidFill>
                <a:latin typeface="Poppins"/>
                <a:ea typeface="Poppins"/>
                <a:cs typeface="Poppins"/>
                <a:sym typeface="Poppins"/>
              </a:rPr>
              <a:t>We need you to help spread the word and drum up support for the events run by our Parent Teacher Association  throughout the year. </a:t>
            </a:r>
          </a:p>
          <a:p>
            <a:pPr algn="ctr">
              <a:lnSpc>
                <a:spcPts val="2732"/>
              </a:lnSpc>
            </a:pPr>
            <a:endParaRPr lang="en-US" sz="1951">
              <a:solidFill>
                <a:srgbClr val="2A2E30"/>
              </a:solidFill>
              <a:latin typeface="Poppins"/>
              <a:ea typeface="Poppins"/>
              <a:cs typeface="Poppins"/>
              <a:sym typeface="Poppins"/>
            </a:endParaRPr>
          </a:p>
          <a:p>
            <a:pPr algn="ctr">
              <a:lnSpc>
                <a:spcPts val="2732"/>
              </a:lnSpc>
              <a:spcBef>
                <a:spcPct val="0"/>
              </a:spcBef>
            </a:pPr>
            <a:endParaRPr lang="en-US" sz="1951">
              <a:solidFill>
                <a:srgbClr val="2A2E30"/>
              </a:solidFill>
              <a:latin typeface="Poppins"/>
              <a:ea typeface="Poppins"/>
              <a:cs typeface="Poppins"/>
              <a:sym typeface="Poppins"/>
            </a:endParaRPr>
          </a:p>
        </p:txBody>
      </p:sp>
      <p:sp>
        <p:nvSpPr>
          <p:cNvPr id="13" name="TextBox 13"/>
          <p:cNvSpPr txBox="1"/>
          <p:nvPr/>
        </p:nvSpPr>
        <p:spPr>
          <a:xfrm>
            <a:off x="3829463" y="5163099"/>
            <a:ext cx="3557819" cy="1247265"/>
          </a:xfrm>
          <a:prstGeom prst="rect">
            <a:avLst/>
          </a:prstGeom>
        </p:spPr>
        <p:txBody>
          <a:bodyPr lIns="0" tIns="0" rIns="0" bIns="0" rtlCol="0" anchor="t">
            <a:spAutoFit/>
          </a:bodyPr>
          <a:lstStyle/>
          <a:p>
            <a:pPr algn="ctr">
              <a:lnSpc>
                <a:spcPts val="3254"/>
              </a:lnSpc>
              <a:spcBef>
                <a:spcPct val="0"/>
              </a:spcBef>
            </a:pPr>
            <a:r>
              <a:rPr lang="en-US" sz="2324">
                <a:solidFill>
                  <a:srgbClr val="2A2E30"/>
                </a:solidFill>
                <a:latin typeface="Poppins"/>
                <a:ea typeface="Poppins"/>
                <a:cs typeface="Poppins"/>
                <a:sym typeface="Poppins"/>
              </a:rPr>
              <a:t>Let your class teacher know if you would like to volunteer!</a:t>
            </a:r>
          </a:p>
        </p:txBody>
      </p:sp>
      <p:pic>
        <p:nvPicPr>
          <p:cNvPr id="18" name="Picture 17">
            <a:extLst>
              <a:ext uri="{FF2B5EF4-FFF2-40B4-BE49-F238E27FC236}">
                <a16:creationId xmlns:a16="http://schemas.microsoft.com/office/drawing/2014/main" id="{C87B0F82-0A8A-3DE5-3679-6DE1AF72C7FD}"/>
              </a:ext>
            </a:extLst>
          </p:cNvPr>
          <p:cNvPicPr>
            <a:picLocks noChangeAspect="1"/>
          </p:cNvPicPr>
          <p:nvPr/>
        </p:nvPicPr>
        <p:blipFill>
          <a:blip r:embed="rId7"/>
          <a:stretch>
            <a:fillRect/>
          </a:stretch>
        </p:blipFill>
        <p:spPr>
          <a:xfrm>
            <a:off x="8282186" y="115277"/>
            <a:ext cx="2900131" cy="2900131"/>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17</a:t>
            </a:fld>
            <a:endParaRPr lang="en-US"/>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8882614" y="337651"/>
            <a:ext cx="2936401" cy="639716"/>
          </a:xfrm>
          <a:prstGeom prst="rect">
            <a:avLst/>
          </a:prstGeom>
        </p:spPr>
      </p:pic>
      <p:pic>
        <p:nvPicPr>
          <p:cNvPr id="3074" name="Picture 2" descr="Writing The Word Questions On A Blackboard Stock Photo - Download Image ...">
            <a:extLst>
              <a:ext uri="{FF2B5EF4-FFF2-40B4-BE49-F238E27FC236}">
                <a16:creationId xmlns:a16="http://schemas.microsoft.com/office/drawing/2014/main" id="{FB2A37CF-53EF-00BB-4BFF-1C3F0ED0E7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3029" y="1068285"/>
            <a:ext cx="8205941" cy="5470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0963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DEBA2EB4D77AF458D0D9FE8E00DA4F4" ma:contentTypeVersion="13" ma:contentTypeDescription="Create a new document." ma:contentTypeScope="" ma:versionID="fa2823fabc7054c6c3ab23380d50ad6f">
  <xsd:schema xmlns:xsd="http://www.w3.org/2001/XMLSchema" xmlns:xs="http://www.w3.org/2001/XMLSchema" xmlns:p="http://schemas.microsoft.com/office/2006/metadata/properties" xmlns:ns2="cd7f7c8a-c8d0-4a3a-89b8-482271a8509b" xmlns:ns3="822bd001-b475-4de8-9e6b-fe2612c29544" targetNamespace="http://schemas.microsoft.com/office/2006/metadata/properties" ma:root="true" ma:fieldsID="fab054db6fe2c7b428de8ac22753f4e3" ns2:_="" ns3:_="">
    <xsd:import namespace="cd7f7c8a-c8d0-4a3a-89b8-482271a8509b"/>
    <xsd:import namespace="822bd001-b475-4de8-9e6b-fe2612c2954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7f7c8a-c8d0-4a3a-89b8-482271a850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22bd001-b475-4de8-9e6b-fe2612c2954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c439b2c-5b81-40b0-9de4-77621dbefbf2}" ma:internalName="TaxCatchAll" ma:showField="CatchAllData" ma:web="822bd001-b475-4de8-9e6b-fe2612c2954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22bd001-b475-4de8-9e6b-fe2612c29544" xsi:nil="true"/>
    <lcf76f155ced4ddcb4097134ff3c332f xmlns="cd7f7c8a-c8d0-4a3a-89b8-482271a8509b">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3FBF4C6-6794-4595-9166-12CA1E1C924A}">
  <ds:schemaRefs>
    <ds:schemaRef ds:uri="822bd001-b475-4de8-9e6b-fe2612c29544"/>
    <ds:schemaRef ds:uri="cd7f7c8a-c8d0-4a3a-89b8-482271a8509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6627373-E00C-4825-8E7B-CD2A40776600}">
  <ds:schemaRefs>
    <ds:schemaRef ds:uri="822bd001-b475-4de8-9e6b-fe2612c29544"/>
    <ds:schemaRef ds:uri="cd7f7c8a-c8d0-4a3a-89b8-482271a8509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9500EF3-876B-4A3F-A4A5-59002800DA6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1088</Words>
  <Application>Microsoft Office PowerPoint</Application>
  <PresentationFormat>Widescreen</PresentationFormat>
  <Paragraphs>177</Paragraphs>
  <Slides>17</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Big Shoulders Display Bold</vt:lpstr>
      <vt:lpstr>Calibri</vt:lpstr>
      <vt:lpstr>Calibri Light</vt:lpstr>
      <vt:lpstr>Letter-join Basic 40</vt:lpstr>
      <vt:lpstr>Poppins</vt:lpstr>
      <vt:lpstr>Poppins Bold</vt:lpstr>
      <vt:lpstr>Office Theme</vt:lpstr>
      <vt:lpstr>PowerPoint Presentation</vt:lpstr>
      <vt:lpstr>The Team</vt:lpstr>
      <vt:lpstr>A typical day in Year 1</vt:lpstr>
      <vt:lpstr>School Uniform</vt:lpstr>
      <vt:lpstr>PE Kits</vt:lpstr>
      <vt:lpstr>Expectations</vt:lpstr>
      <vt:lpstr>Phonics Screening</vt:lpstr>
      <vt:lpstr>What Can You Do?</vt:lpstr>
      <vt:lpstr>Home Learning</vt:lpstr>
      <vt:lpstr>Google Classroom</vt:lpstr>
      <vt:lpstr>Learning Web</vt:lpstr>
      <vt:lpstr>PowerPoint Presentation</vt:lpstr>
      <vt:lpstr>PowerPoint Presentation</vt:lpstr>
      <vt:lpstr>Trips</vt:lpstr>
      <vt:lpstr>Staying Up to Date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Tino Hernandez</cp:lastModifiedBy>
  <cp:revision>2</cp:revision>
  <cp:lastPrinted>2024-09-09T11:37:07Z</cp:lastPrinted>
  <dcterms:created xsi:type="dcterms:W3CDTF">2021-05-26T17:13:06Z</dcterms:created>
  <dcterms:modified xsi:type="dcterms:W3CDTF">2025-09-28T15:07:05Z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0x0101001DEBA2EB4D77AF458D0D9FE8E00DA4F4</vt:lpwstr>
  </property>
  <property fmtid="{D5CDD505-2E9C-101B-9397-08002B2CF9AE}" pid="3" name="MediaServiceImageTags">
    <vt:lpwstr/>
  </property>
</Properties>
</file>