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8" r:id="rId5"/>
    <p:sldId id="256" r:id="rId6"/>
    <p:sldId id="277" r:id="rId7"/>
    <p:sldId id="259" r:id="rId8"/>
    <p:sldId id="260" r:id="rId9"/>
    <p:sldId id="261" r:id="rId10"/>
    <p:sldId id="263" r:id="rId11"/>
    <p:sldId id="265" r:id="rId12"/>
    <p:sldId id="279" r:id="rId13"/>
    <p:sldId id="269" r:id="rId14"/>
    <p:sldId id="282" r:id="rId15"/>
    <p:sldId id="287" r:id="rId16"/>
    <p:sldId id="257" r:id="rId17"/>
    <p:sldId id="284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DAA"/>
    <a:srgbClr val="808080"/>
    <a:srgbClr val="A8189D"/>
    <a:srgbClr val="9817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129C99-6AD9-45FD-8557-0A16EFB7CCDB}" v="18" dt="2025-09-08T07:09:46.973"/>
    <p1510:client id="{75B91D82-0E5D-D6F4-B793-9075CD19B74B}" v="1" dt="2025-09-08T07:15:19.1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0F4895-92EC-47C8-B457-7AECD01A724E}" type="datetimeFigureOut">
              <a:rPr lang="en-GB" smtClean="0"/>
              <a:t>28/09/2025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2010C-9327-4121-BFF2-ADD89536F5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6788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DBE70-17B5-4949-BDF0-40C6471463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9896F1-32A1-364E-9DB2-B8A3A03678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C60DF9-E072-404B-9B8A-976B3B430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750F2B-3F29-5C4F-B67F-1F776681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998806-D9D8-754D-96A4-E75BFE1BFF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6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CA0ED-9A22-DD4A-9A4C-99248EDC4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C66E7D-507A-AB43-ADC9-B8520EE952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D0EB65-CF18-8646-949E-BA2074825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0636BE-2BBB-CB4C-8E07-C6DAD4FB85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B6FB23-2961-FD43-AB35-4A7127519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7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7ACE4-7BED-1D40-8B40-67CA084EF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0C366-8CD9-FE4C-AA02-F40FF92826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4DD214-AD7C-1B4B-9893-EC30C7E1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B8282D-00C0-2E4F-BEAC-7DB3BDE7B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6FFE3C-5C77-F14D-ACD5-ECD30D010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60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5AA40-3F56-334C-9D5E-A5041D684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EF574-750E-E04C-819A-141EC9616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DC9A3-CAF3-7B44-A05B-01B555404D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04602A-0DB4-4946-96BE-97E99D51B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43EDD6-47FE-4740-BAF3-638A6107B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60B37C-254E-EF43-95D5-869820AC2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241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849CD-C777-1241-8AE7-743C5813D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5DFDF4-1B84-C54B-B361-8134A92FDA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6DAD62-B709-204D-8FF5-C75C8FEA2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EF2AEF-BE62-DE46-9CFE-C457A693B1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809120-6473-A840-8984-699E9E9AD5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DC2EF06-7562-F241-9C7B-6AEA84EE5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D92E2-9272-5942-BFED-6A48B2CDB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5C674B-3FDD-AF4C-A567-E5C07868B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393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AEDB99-30AA-DB4B-9253-8A61F5C8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DBDABE-02AE-9349-9E0B-74D828E56F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16E9FC-7DD3-754D-8B7A-D82D9B539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176E2-AC21-F349-965D-56D1E3B2C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938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3436E3-5126-154A-B5DF-8C686EBA5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EE89DC-4EEE-4343-9E68-B2836DADE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0FD62-6923-B748-B448-9AC0D8007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834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61C3-B120-5E4D-9C90-BCBCB60F1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FCABD9-DC62-BE4F-BC0E-EF34E663B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D75E84-7D2F-8244-8E7E-1C52C672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8A61EC-4643-5646-83BD-745A54FB4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C5A896-9D50-D440-9651-6F699C158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DB62C7-45BA-EF4C-A5B5-86CACAFD8D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150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844A6-F716-5B41-82FA-0E5BFAAB0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BF2BFA-C09C-9147-BDBB-9B9B280B2F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515CC4-73E6-C04A-8507-479AC70FE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3D700-1742-CB49-9213-25D7BC886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D8436A-27CC-7E49-9B74-844867FDE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B7F47-BAFB-DA40-8CC1-95241CC7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8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F8957-9CE6-C943-A32D-F7FE5D0B8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CE09DC-A93C-ED49-97F2-538B9AE09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0EAE0-A337-334B-B971-E9AFEB7F9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0E1F7-789A-6840-801E-75B2BA48E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27B-146B-DF45-9832-40F494341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25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0D43EB-F77A-5340-BE14-1328F31E88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216568-F36C-C84D-A824-124800DEBD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47C96-E804-3D42-B6A1-3DF756DCC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484934-412C-A94C-BD4B-D87F3E588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7A664-5B95-4C44-9F6C-FB4137CA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876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Title</a:t>
            </a:r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Text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186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4355C1-F7BC-0943-B0F5-99CAC302F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86DFF2-C7D8-034D-9F3B-0E7200A67E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57DC0-B9AF-A047-AD69-0A2D1761BE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6A23F-174C-574C-81AB-2182E3C5DF4F}" type="datetimeFigureOut">
              <a:rPr lang="en-US" smtClean="0"/>
              <a:t>9/28/2025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BAAAA-FBE3-8B4C-87F0-0F12087842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12B85-073F-C442-8AC1-F2022CE25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247A3-AA37-D348-BAE2-134A88ED4A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43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microsoft.com/office/2007/relationships/hdphoto" Target="../media/hdphoto1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3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ogo, company name&#10;&#10;Description automatically generated">
            <a:extLst>
              <a:ext uri="{FF2B5EF4-FFF2-40B4-BE49-F238E27FC236}">
                <a16:creationId xmlns:a16="http://schemas.microsoft.com/office/drawing/2014/main" id="{A9A544CC-411D-4546-BFB9-577777FE48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750" y="5730301"/>
            <a:ext cx="1877198" cy="89309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243D84C-B9AC-AC44-BF8A-0CC29FFBCD53}"/>
              </a:ext>
            </a:extLst>
          </p:cNvPr>
          <p:cNvSpPr/>
          <p:nvPr/>
        </p:nvSpPr>
        <p:spPr>
          <a:xfrm>
            <a:off x="0" y="-1"/>
            <a:ext cx="12192000" cy="563548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22FBEC99-C7E1-AB41-9FA9-EAEF61B10209}"/>
              </a:ext>
            </a:extLst>
          </p:cNvPr>
          <p:cNvSpPr txBox="1">
            <a:spLocks/>
          </p:cNvSpPr>
          <p:nvPr/>
        </p:nvSpPr>
        <p:spPr>
          <a:xfrm>
            <a:off x="1524000" y="590768"/>
            <a:ext cx="9144000" cy="2387600"/>
          </a:xfrm>
          <a:prstGeom prst="rect">
            <a:avLst/>
          </a:prstGeom>
        </p:spPr>
        <p:txBody>
          <a:bodyPr anchor="b"/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9600"/>
              <a:t>Year 2 </a:t>
            </a:r>
            <a:endParaRPr lang="en-US" sz="960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8F226FF-B4FB-914E-91CD-A7E2B3C792AF}"/>
              </a:ext>
            </a:extLst>
          </p:cNvPr>
          <p:cNvSpPr txBox="1">
            <a:spLocks/>
          </p:cNvSpPr>
          <p:nvPr/>
        </p:nvSpPr>
        <p:spPr>
          <a:xfrm>
            <a:off x="2508250" y="3025775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6000"/>
              <a:t>Meet The Team</a:t>
            </a:r>
            <a:endParaRPr lang="en-US" sz="6000"/>
          </a:p>
        </p:txBody>
      </p:sp>
      <p:sp>
        <p:nvSpPr>
          <p:cNvPr id="14" name="5-point Star 13">
            <a:extLst>
              <a:ext uri="{FF2B5EF4-FFF2-40B4-BE49-F238E27FC236}">
                <a16:creationId xmlns:a16="http://schemas.microsoft.com/office/drawing/2014/main" id="{987ADACD-A6F0-FC44-BC8A-259B5F5F1606}"/>
              </a:ext>
            </a:extLst>
          </p:cNvPr>
          <p:cNvSpPr/>
          <p:nvPr/>
        </p:nvSpPr>
        <p:spPr>
          <a:xfrm rot="20557617">
            <a:off x="917775" y="2249071"/>
            <a:ext cx="2625535" cy="2625535"/>
          </a:xfrm>
          <a:prstGeom prst="star5">
            <a:avLst/>
          </a:prstGeom>
          <a:noFill/>
          <a:ln w="381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DB33CE8D-26F0-6643-9E3A-A15AD08369D2}"/>
              </a:ext>
            </a:extLst>
          </p:cNvPr>
          <p:cNvSpPr/>
          <p:nvPr/>
        </p:nvSpPr>
        <p:spPr>
          <a:xfrm rot="1213509">
            <a:off x="879280" y="2389295"/>
            <a:ext cx="700139" cy="700139"/>
          </a:xfrm>
          <a:prstGeom prst="star5">
            <a:avLst/>
          </a:prstGeom>
          <a:noFill/>
          <a:ln w="762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6681E509-39E6-6741-8598-FAEBC89518C0}"/>
              </a:ext>
            </a:extLst>
          </p:cNvPr>
          <p:cNvSpPr/>
          <p:nvPr/>
        </p:nvSpPr>
        <p:spPr>
          <a:xfrm rot="20533826">
            <a:off x="3662202" y="3598717"/>
            <a:ext cx="923680" cy="923680"/>
          </a:xfrm>
          <a:prstGeom prst="star5">
            <a:avLst/>
          </a:prstGeom>
          <a:noFill/>
          <a:ln w="127000">
            <a:solidFill>
              <a:schemeClr val="bg1"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A7DEEB6-41A1-0640-B9AA-E2B8B44328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15849" y="5992042"/>
            <a:ext cx="2936401" cy="639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359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760" y="328183"/>
            <a:ext cx="2492619" cy="78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016428" y="-6498"/>
            <a:ext cx="405522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r>
              <a:rPr lang="en-US" sz="600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h</a:t>
            </a:r>
            <a:r>
              <a:rPr lang="en-US" sz="6000">
                <a:ln w="0"/>
                <a:solidFill>
                  <a:srgbClr val="9933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</a:t>
            </a:r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 </a:t>
            </a:r>
            <a:r>
              <a:rPr lang="en-US" sz="6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r>
              <a:rPr lang="en-US" sz="6000">
                <a:ln w="0"/>
                <a:solidFill>
                  <a:srgbClr val="CC00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</a:t>
            </a:r>
            <a:r>
              <a:rPr lang="en-US" sz="6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am</a:t>
            </a:r>
            <a:endParaRPr lang="en-US" sz="6000" cap="none" spc="0">
              <a:ln w="0"/>
              <a:solidFill>
                <a:srgbClr val="9900CC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4999" y="866051"/>
            <a:ext cx="7056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2B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33876" y="3657745"/>
            <a:ext cx="23849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>
              <a:latin typeface="XCCW Joined 1a" panose="03050602040000000000" pitchFamily="66" charset="0"/>
            </a:endParaRPr>
          </a:p>
          <a:p>
            <a:pPr algn="ctr"/>
            <a:r>
              <a:rPr lang="en-US" sz="1500" b="1" err="1">
                <a:latin typeface="XCCW Joined 1a" panose="03050602040000000000" pitchFamily="66" charset="0"/>
              </a:rPr>
              <a:t>Mrs</a:t>
            </a:r>
            <a:r>
              <a:rPr lang="en-US" sz="1500" b="1">
                <a:latin typeface="XCCW Joined 1a" panose="03050602040000000000" pitchFamily="66" charset="0"/>
              </a:rPr>
              <a:t> Naz </a:t>
            </a:r>
            <a:endParaRPr lang="en-US" sz="1500">
              <a:latin typeface="XCCW Joined 1a" panose="03050602040000000000" pitchFamily="66" charset="0"/>
            </a:endParaRPr>
          </a:p>
          <a:p>
            <a:pPr algn="ctr"/>
            <a:r>
              <a:rPr lang="en-US" sz="1500">
                <a:latin typeface="XCCW Joined 1a" panose="03050602040000000000" pitchFamily="66" charset="0"/>
              </a:rPr>
              <a:t>Teaching Assistant</a:t>
            </a:r>
            <a:endParaRPr lang="en-GB" sz="1500">
              <a:latin typeface="XCCW Joined 1a" panose="03050602040000000000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77171" y="4534350"/>
            <a:ext cx="210747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>
              <a:latin typeface="XCCW Joined 1a" panose="03050602040000000000" pitchFamily="66" charset="0"/>
            </a:endParaRPr>
          </a:p>
          <a:p>
            <a:pPr algn="ctr"/>
            <a:r>
              <a:rPr lang="en-US" sz="1500" b="1" err="1">
                <a:latin typeface="XCCW Joined 1a" panose="03050602040000000000" pitchFamily="66" charset="0"/>
              </a:rPr>
              <a:t>Ms</a:t>
            </a:r>
            <a:r>
              <a:rPr lang="en-US" sz="1500" b="1">
                <a:latin typeface="XCCW Joined 1a" panose="03050602040000000000" pitchFamily="66" charset="0"/>
              </a:rPr>
              <a:t> Kane</a:t>
            </a:r>
            <a:endParaRPr lang="en-US" sz="1500">
              <a:latin typeface="XCCW Joined 1a" panose="03050602040000000000" pitchFamily="66" charset="0"/>
            </a:endParaRPr>
          </a:p>
          <a:p>
            <a:pPr algn="ctr"/>
            <a:r>
              <a:rPr lang="en-US" sz="1500">
                <a:latin typeface="XCCW Joined 1a" panose="03050602040000000000" pitchFamily="66" charset="0"/>
              </a:rPr>
              <a:t>Teaching Assistant</a:t>
            </a:r>
            <a:endParaRPr lang="en-GB" sz="1500">
              <a:latin typeface="XCCW Joined 1a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307155" y="4471211"/>
            <a:ext cx="2026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1500">
              <a:latin typeface="XCCW Joined 1a" panose="03050602040000000000" pitchFamily="66" charset="0"/>
            </a:endParaRPr>
          </a:p>
          <a:p>
            <a:pPr algn="ctr"/>
            <a:r>
              <a:rPr lang="en-US" sz="1500" b="1" err="1">
                <a:latin typeface="XCCW Joined 1a" panose="03050602040000000000" pitchFamily="66" charset="0"/>
              </a:rPr>
              <a:t>Mrs</a:t>
            </a:r>
            <a:r>
              <a:rPr lang="en-US" sz="1500" b="1">
                <a:latin typeface="XCCW Joined 1a" panose="03050602040000000000" pitchFamily="66" charset="0"/>
              </a:rPr>
              <a:t> Woolmer</a:t>
            </a:r>
            <a:r>
              <a:rPr lang="en-US" sz="1500">
                <a:latin typeface="XCCW Joined 1a" panose="03050602040000000000" pitchFamily="66" charset="0"/>
              </a:rPr>
              <a:t> Teaching Assistant</a:t>
            </a:r>
            <a:endParaRPr lang="en-GB" sz="1500">
              <a:latin typeface="XCCW Joined 1a" panose="03050602040000000000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3483" y="1806823"/>
            <a:ext cx="1681965" cy="2779316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5614767" y="1674460"/>
            <a:ext cx="8418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2O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074840" y="1183938"/>
            <a:ext cx="8521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2E</a:t>
            </a:r>
            <a:endParaRPr lang="en-US" sz="36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E5B1A-188F-FBB6-6A5A-0797480642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1" r="20911"/>
          <a:stretch>
            <a:fillRect/>
          </a:stretch>
        </p:blipFill>
        <p:spPr bwMode="auto">
          <a:xfrm>
            <a:off x="8312377" y="1806823"/>
            <a:ext cx="1797257" cy="2779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5" name="Picture 4" descr="A person wearing a headscarf smiling&#10;&#10;Description automatically generated">
            <a:extLst>
              <a:ext uri="{FF2B5EF4-FFF2-40B4-BE49-F238E27FC236}">
                <a16:creationId xmlns:a16="http://schemas.microsoft.com/office/drawing/2014/main" id="{FE2E579D-DDB1-2B7D-AF15-4EACD129786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82" t="10500" r="23469" b="6000"/>
          <a:stretch/>
        </p:blipFill>
        <p:spPr>
          <a:xfrm rot="5400000">
            <a:off x="-14445" y="1738172"/>
            <a:ext cx="2070237" cy="1851540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22256F5-3ADD-6C19-20A3-EEEF455D022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069" t="13426" r="23264" b="10648"/>
          <a:stretch/>
        </p:blipFill>
        <p:spPr>
          <a:xfrm rot="5400000">
            <a:off x="4122380" y="2714712"/>
            <a:ext cx="2070106" cy="1689482"/>
          </a:xfrm>
          <a:prstGeom prst="rect">
            <a:avLst/>
          </a:prstGeom>
          <a:ln>
            <a:solidFill>
              <a:srgbClr val="7030A0"/>
            </a:solidFill>
          </a:ln>
        </p:spPr>
      </p:pic>
      <p:pic>
        <p:nvPicPr>
          <p:cNvPr id="10" name="Picture 9" descr="A person with blonde hair wearing a black shirt&#10;&#10;Description automatically generated">
            <a:extLst>
              <a:ext uri="{FF2B5EF4-FFF2-40B4-BE49-F238E27FC236}">
                <a16:creationId xmlns:a16="http://schemas.microsoft.com/office/drawing/2014/main" id="{F5402153-5ECF-41FB-BD2E-94470A51AFB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509" t="14352" r="23264" b="12037"/>
          <a:stretch/>
        </p:blipFill>
        <p:spPr>
          <a:xfrm rot="5400000">
            <a:off x="5984433" y="2729793"/>
            <a:ext cx="2100270" cy="1689483"/>
          </a:xfrm>
          <a:prstGeom prst="rect">
            <a:avLst/>
          </a:prstGeom>
          <a:ln>
            <a:solidFill>
              <a:srgbClr val="7030A0"/>
            </a:solidFill>
          </a:ln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E2F55EFD-0A34-A344-4603-8E83F023523E}"/>
              </a:ext>
            </a:extLst>
          </p:cNvPr>
          <p:cNvSpPr txBox="1"/>
          <p:nvPr/>
        </p:nvSpPr>
        <p:spPr>
          <a:xfrm>
            <a:off x="-504680" y="3827274"/>
            <a:ext cx="275343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err="1">
                <a:latin typeface="XCCW Joined 1a" panose="03050602040000000000" pitchFamily="66" charset="0"/>
              </a:rPr>
              <a:t>Ms</a:t>
            </a:r>
            <a:r>
              <a:rPr lang="en-US" sz="1600" b="1">
                <a:latin typeface="XCCW Joined 1a" panose="03050602040000000000" pitchFamily="66" charset="0"/>
              </a:rPr>
              <a:t> Dhuny</a:t>
            </a:r>
            <a:r>
              <a:rPr lang="en-US" sz="1600">
                <a:latin typeface="XCCW Joined 1a" panose="03050602040000000000" pitchFamily="66" charset="0"/>
              </a:rPr>
              <a:t> </a:t>
            </a:r>
          </a:p>
          <a:p>
            <a:pPr algn="ctr"/>
            <a:r>
              <a:rPr lang="en-US" sz="1600">
                <a:latin typeface="XCCW Joined 1a" panose="03050602040000000000" pitchFamily="66" charset="0"/>
              </a:rPr>
              <a:t>Class Teacher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17D6D9F-A868-62B4-0A58-B2CF8F8FF4D9}"/>
              </a:ext>
            </a:extLst>
          </p:cNvPr>
          <p:cNvSpPr txBox="1"/>
          <p:nvPr/>
        </p:nvSpPr>
        <p:spPr>
          <a:xfrm>
            <a:off x="3700327" y="4734684"/>
            <a:ext cx="263117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400" b="1">
                <a:latin typeface="XCCW Joined 1a" panose="03050602040000000000" pitchFamily="66" charset="0"/>
              </a:rPr>
              <a:t>Miss Bulbul</a:t>
            </a:r>
          </a:p>
          <a:p>
            <a:pPr algn="ctr"/>
            <a:r>
              <a:rPr lang="en-US" sz="1400" b="1">
                <a:latin typeface="XCCW Joined 1a" panose="03050602040000000000" pitchFamily="66" charset="0"/>
              </a:rPr>
              <a:t> </a:t>
            </a:r>
            <a:r>
              <a:rPr lang="en-US" sz="1400">
                <a:latin typeface="XCCW Joined 1a" panose="03050602040000000000" pitchFamily="66" charset="0"/>
              </a:rPr>
              <a:t> Class Teacher</a:t>
            </a:r>
          </a:p>
          <a:p>
            <a:pPr algn="ctr"/>
            <a:r>
              <a:rPr lang="en-US" sz="1400">
                <a:latin typeface="XCCW Joined 1a" panose="03050602040000000000" pitchFamily="66" charset="0"/>
              </a:rPr>
              <a:t>Year Group Leader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171FF3B-F046-0172-E710-CE1E47D99DB6}"/>
              </a:ext>
            </a:extLst>
          </p:cNvPr>
          <p:cNvSpPr txBox="1"/>
          <p:nvPr/>
        </p:nvSpPr>
        <p:spPr>
          <a:xfrm>
            <a:off x="7326032" y="4854682"/>
            <a:ext cx="36405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b="1" err="1">
                <a:latin typeface="XCCW Joined 1a" panose="03050602040000000000" pitchFamily="66" charset="0"/>
              </a:rPr>
              <a:t>Mrs</a:t>
            </a:r>
            <a:r>
              <a:rPr lang="en-US" sz="1600" b="1">
                <a:latin typeface="XCCW Joined 1a" panose="03050602040000000000" pitchFamily="66" charset="0"/>
              </a:rPr>
              <a:t> Salkey</a:t>
            </a:r>
            <a:r>
              <a:rPr lang="en-US" sz="1600">
                <a:latin typeface="XCCW Joined 1a" panose="03050602040000000000" pitchFamily="66" charset="0"/>
              </a:rPr>
              <a:t> </a:t>
            </a:r>
          </a:p>
          <a:p>
            <a:pPr algn="ctr"/>
            <a:r>
              <a:rPr lang="en-US" sz="1600">
                <a:latin typeface="XCCW Joined 1a" panose="03050602040000000000" pitchFamily="66" charset="0"/>
              </a:rPr>
              <a:t>Class Teacher</a:t>
            </a:r>
          </a:p>
        </p:txBody>
      </p:sp>
      <p:pic>
        <p:nvPicPr>
          <p:cNvPr id="12" name="Picture 11" descr="A person smiling for a selfie&#10;&#10;AI-generated content may be incorrect.">
            <a:extLst>
              <a:ext uri="{FF2B5EF4-FFF2-40B4-BE49-F238E27FC236}">
                <a16:creationId xmlns:a16="http://schemas.microsoft.com/office/drawing/2014/main" id="{D4BAE4F7-90E5-D20C-6E35-E2D842E9AC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5775" y="1609498"/>
            <a:ext cx="1524552" cy="210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72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nt">
            <a:extLst>
              <a:ext uri="{FF2B5EF4-FFF2-40B4-BE49-F238E27FC236}">
                <a16:creationId xmlns:a16="http://schemas.microsoft.com/office/drawing/2014/main" id="{BC84AE2F-44F4-4DB9-AA52-F1DF1D835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9D38F80-A0D0-4062-8B61-16440AC9D8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95999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635000" dist="254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90B6B893-A22E-3404-0752-819EE7049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1" cy="1696413"/>
          </a:xfrm>
          <a:prstGeom prst="rect">
            <a:avLst/>
          </a:prstGeom>
          <a:ln>
            <a:noFill/>
          </a:ln>
          <a:effectLst>
            <a:outerShdw blurRad="304800" dist="114300" dir="5460000" sx="92000" sy="92000" algn="t" rotWithShape="0">
              <a:srgbClr val="000000">
                <a:alpha val="14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4"/>
          <p:cNvSpPr txBox="1"/>
          <p:nvPr/>
        </p:nvSpPr>
        <p:spPr>
          <a:xfrm>
            <a:off x="758952" y="312347"/>
            <a:ext cx="10591989" cy="1089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>
                <a:latin typeface="+mj-lt"/>
                <a:ea typeface="+mj-ea"/>
                <a:cs typeface="+mj-cs"/>
              </a:rPr>
              <a:t>Average day at Woodpecker Hall</a:t>
            </a: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6EAD8385-0B0A-78BD-824F-9C37692D03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0290" y="173387"/>
            <a:ext cx="4007539" cy="871641"/>
          </a:xfrm>
          <a:prstGeom prst="rect">
            <a:avLst/>
          </a:prstGeom>
        </p:spPr>
      </p:pic>
      <p:pic>
        <p:nvPicPr>
          <p:cNvPr id="3" name="Picture 2" descr="A parking lot with trees and buildings in the background&#10;&#10;AI-generated content may be incorrect.">
            <a:extLst>
              <a:ext uri="{FF2B5EF4-FFF2-40B4-BE49-F238E27FC236}">
                <a16:creationId xmlns:a16="http://schemas.microsoft.com/office/drawing/2014/main" id="{4CF4F773-2EA7-DBAB-C0A0-DB9DE7D25B2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660" t="14001" b="14001"/>
          <a:stretch>
            <a:fillRect/>
          </a:stretch>
        </p:blipFill>
        <p:spPr>
          <a:xfrm>
            <a:off x="244582" y="2757424"/>
            <a:ext cx="3721934" cy="3788229"/>
          </a:xfrm>
          <a:prstGeom prst="rect">
            <a:avLst/>
          </a:prstGeom>
        </p:spPr>
      </p:pic>
      <p:pic>
        <p:nvPicPr>
          <p:cNvPr id="11" name="Picture 10" descr="A clock with colorful numbers&#10;&#10;AI-generated content may be incorrect.">
            <a:extLst>
              <a:ext uri="{FF2B5EF4-FFF2-40B4-BE49-F238E27FC236}">
                <a16:creationId xmlns:a16="http://schemas.microsoft.com/office/drawing/2014/main" id="{4B9F3BCE-E78D-F47C-3CA8-5AF7A443E9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6782" y="1835373"/>
            <a:ext cx="1858164" cy="185816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42ACED-C124-563C-6569-22A7EB0ABA21}"/>
              </a:ext>
            </a:extLst>
          </p:cNvPr>
          <p:cNvSpPr txBox="1"/>
          <p:nvPr/>
        </p:nvSpPr>
        <p:spPr>
          <a:xfrm>
            <a:off x="6680578" y="2248619"/>
            <a:ext cx="4673222" cy="39914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8.50- Registration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9.00- 9:30 Guided Reading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9:30- 10:30 English/Writing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10:30 – 10:45 Break Time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10:45 – 11:45 Maths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11:45 – 11:55 Phonics Blast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12:00 – 13:00 Lunch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13:00 - 13:30 Times tables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13:30 – 15:10 Learning Journey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15:10 – 15:25 Story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15:25 – Home time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Assembly on a Friday 2:45 – 3:15.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872763" y="606668"/>
            <a:ext cx="8889022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School Uniform</a:t>
            </a:r>
            <a:endParaRPr lang="en-US" sz="6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243832" y="1520791"/>
            <a:ext cx="4388829" cy="455509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full uniform on all days other than PE days.</a:t>
            </a:r>
          </a:p>
          <a:p>
            <a:pPr algn="ctr"/>
            <a:r>
              <a:rPr lang="en-US" sz="1400" b="0" u="sng" cap="none" spc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jumpers MUST have schoo</a:t>
            </a:r>
            <a:r>
              <a:rPr lang="en-US" sz="1400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 logo.</a:t>
            </a: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shirt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(long or short sleeved)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School tie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V-neck purple jumper or cardigan (school logo)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skirt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trousers –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leggings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Shorts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Grey pinafore </a:t>
            </a:r>
            <a:endParaRPr lang="en-GB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 socks 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White, grey or black tights/ socks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Purple gingham dress (Summer)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Black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shoes – </a:t>
            </a:r>
            <a:r>
              <a:rPr lang="en-GB" sz="1800" b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no</a:t>
            </a:r>
            <a:r>
              <a:rPr lang="en-GB" sz="180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laces</a:t>
            </a:r>
            <a:endParaRPr lang="en-GB" sz="18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endParaRPr lang="en-US" sz="1400" b="0" u="sng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865" y="17585"/>
            <a:ext cx="2492619" cy="668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788" y="4232543"/>
            <a:ext cx="1325060" cy="17825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2640" y="2754086"/>
            <a:ext cx="1084763" cy="14760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0015" y="4126919"/>
            <a:ext cx="1266825" cy="188813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9431" y="4560832"/>
            <a:ext cx="126222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51263" y="4589799"/>
            <a:ext cx="1262227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55508" y="2818386"/>
            <a:ext cx="1207752" cy="1592211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17198" y="2804643"/>
            <a:ext cx="1262227" cy="160262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349726" y="4560832"/>
            <a:ext cx="1209383" cy="155722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71703" y="2702365"/>
            <a:ext cx="1135873" cy="1502630"/>
          </a:xfrm>
          <a:prstGeom prst="rect">
            <a:avLst/>
          </a:prstGeom>
        </p:spPr>
      </p:pic>
      <p:pic>
        <p:nvPicPr>
          <p:cNvPr id="4098" name="Picture 2" descr="Kickers Girls Kick Patent T-bar School Shoes - Black | very.co.uk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829" b="88836" l="946" r="100000">
                        <a14:foregroundMark x1="50355" y1="71734" x2="50355" y2="71734"/>
                        <a14:foregroundMark x1="29078" y1="60333" x2="29078" y2="60333"/>
                        <a14:foregroundMark x1="75650" y1="57482" x2="75650" y2="57482"/>
                        <a14:foregroundMark x1="74232" y1="60808" x2="74232" y2="622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5561" b="10073"/>
          <a:stretch/>
        </p:blipFill>
        <p:spPr bwMode="auto">
          <a:xfrm>
            <a:off x="1056385" y="1413647"/>
            <a:ext cx="1249419" cy="123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larks REFLECT ACE INFANT BOYS SCHOOL SHOE - Boys Footwear from WJ French  and Son UK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782" y="1499173"/>
            <a:ext cx="1150444" cy="115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424648" y="3577227"/>
            <a:ext cx="876795" cy="20905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7D8395-3065-C1EE-E817-7026F2D5C2E5}"/>
              </a:ext>
            </a:extLst>
          </p:cNvPr>
          <p:cNvSpPr txBox="1"/>
          <p:nvPr/>
        </p:nvSpPr>
        <p:spPr>
          <a:xfrm>
            <a:off x="5553957" y="2167122"/>
            <a:ext cx="2029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>
                <a:solidFill>
                  <a:srgbClr val="FF0000"/>
                </a:solidFill>
              </a:rPr>
              <a:t>NO JEWELLERY </a:t>
            </a:r>
          </a:p>
        </p:txBody>
      </p:sp>
    </p:spTree>
    <p:extLst>
      <p:ext uri="{BB962C8B-B14F-4D97-AF65-F5344CB8AC3E}">
        <p14:creationId xmlns:p14="http://schemas.microsoft.com/office/powerpoint/2010/main" val="18973601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415" y="606668"/>
            <a:ext cx="2492619" cy="94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P</a:t>
            </a:r>
            <a:r>
              <a:rPr lang="en-US" sz="8000" b="0" cap="none" spc="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 </a:t>
            </a:r>
            <a:r>
              <a:rPr lang="en-US" sz="8000">
                <a:ln w="0"/>
                <a:solidFill>
                  <a:srgbClr val="9900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K</a:t>
            </a:r>
            <a:r>
              <a:rPr lang="en-US" sz="8000">
                <a:ln w="0"/>
                <a:solidFill>
                  <a:srgbClr val="9933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I</a:t>
            </a:r>
            <a:r>
              <a:rPr lang="en-US" sz="8000">
                <a:ln w="0"/>
                <a:solidFill>
                  <a:srgbClr val="9900CC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T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1674" y="1156478"/>
            <a:ext cx="6318674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PE days:</a:t>
            </a: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come to school dressed in their PE kits on their PE days.</a:t>
            </a:r>
            <a:endParaRPr lang="en-US" sz="2000" b="1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Plain White PE T-Shirt - Forest View Primary School - Primary School -  School Unifor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5" t="11477" r="16616" b="8741"/>
          <a:stretch/>
        </p:blipFill>
        <p:spPr bwMode="auto">
          <a:xfrm>
            <a:off x="8637901" y="4198046"/>
            <a:ext cx="1468633" cy="232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Navy Joggers | Kids | George at ASD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2"/>
          <a:stretch/>
        </p:blipFill>
        <p:spPr bwMode="auto">
          <a:xfrm>
            <a:off x="10191997" y="4275345"/>
            <a:ext cx="1427037" cy="217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id&amp;#39;s Zip Up Hoodle in Navy by Kids Wholesale Clothi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2"/>
          <a:stretch/>
        </p:blipFill>
        <p:spPr bwMode="auto">
          <a:xfrm>
            <a:off x="6472484" y="3510968"/>
            <a:ext cx="1322701" cy="192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Shop Nike Kids Air Max 270 BG Black | Platypus Shoes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8" r="1552"/>
          <a:stretch/>
        </p:blipFill>
        <p:spPr bwMode="auto">
          <a:xfrm>
            <a:off x="10106534" y="1885080"/>
            <a:ext cx="1481817" cy="10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Boys School Shoes Kids Girls Trainers Mecury MX2 Childrens Velcro Back to  School Touch Strap Size (UK 1/33, Black): Amazon.co.uk: Shoes &amp;amp; Bag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7347" y="3004230"/>
            <a:ext cx="1241004" cy="705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062424"/>
              </p:ext>
            </p:extLst>
          </p:nvPr>
        </p:nvGraphicFramePr>
        <p:xfrm>
          <a:off x="221674" y="2580852"/>
          <a:ext cx="6021690" cy="267041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07230">
                  <a:extLst>
                    <a:ext uri="{9D8B030D-6E8A-4147-A177-3AD203B41FA5}">
                      <a16:colId xmlns:a16="http://schemas.microsoft.com/office/drawing/2014/main" val="4217042073"/>
                    </a:ext>
                  </a:extLst>
                </a:gridCol>
                <a:gridCol w="2007230">
                  <a:extLst>
                    <a:ext uri="{9D8B030D-6E8A-4147-A177-3AD203B41FA5}">
                      <a16:colId xmlns:a16="http://schemas.microsoft.com/office/drawing/2014/main" val="4155657166"/>
                    </a:ext>
                  </a:extLst>
                </a:gridCol>
                <a:gridCol w="2007230">
                  <a:extLst>
                    <a:ext uri="{9D8B030D-6E8A-4147-A177-3AD203B41FA5}">
                      <a16:colId xmlns:a16="http://schemas.microsoft.com/office/drawing/2014/main" val="2717918975"/>
                    </a:ext>
                  </a:extLst>
                </a:gridCol>
              </a:tblGrid>
              <a:tr h="423907"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CLASS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INDOOR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>
                          <a:latin typeface="Comic Sans MS" panose="030F0702030302020204" pitchFamily="66" charset="0"/>
                        </a:rPr>
                        <a:t>OUTDOOR</a:t>
                      </a:r>
                      <a:endParaRPr lang="en-GB" sz="18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810968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2O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FRIDAY 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34406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2B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FRIDAY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906046"/>
                  </a:ext>
                </a:extLst>
              </a:tr>
              <a:tr h="748837"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2E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>
                          <a:latin typeface="Comic Sans MS" panose="030F0702030302020204" pitchFamily="66" charset="0"/>
                        </a:rPr>
                        <a:t>THURSDAY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>
                          <a:latin typeface="Comic Sans MS" panose="030F0702030302020204" pitchFamily="66" charset="0"/>
                        </a:rPr>
                        <a:t>WEDNESDAY</a:t>
                      </a:r>
                      <a:endParaRPr lang="en-GB" sz="250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345053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332581" y="1756642"/>
            <a:ext cx="3352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blue shorts or joggers.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/>
              <a:t>No</a:t>
            </a:r>
            <a:r>
              <a:rPr lang="en-US"/>
              <a:t> cycling shorts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Navy hoodie/jumper.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/>
              <a:t>Trainers – no laces </a:t>
            </a:r>
          </a:p>
          <a:p>
            <a:endParaRPr lang="en-GB"/>
          </a:p>
        </p:txBody>
      </p:sp>
      <p:pic>
        <p:nvPicPr>
          <p:cNvPr id="3" name="Picture 2" descr="Plain Navy PE Shadow Shorts">
            <a:extLst>
              <a:ext uri="{FF2B5EF4-FFF2-40B4-BE49-F238E27FC236}">
                <a16:creationId xmlns:a16="http://schemas.microsoft.com/office/drawing/2014/main" id="{F962D5E4-56BF-9CCC-738C-91E9B82AD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902" y="2753177"/>
            <a:ext cx="1426134" cy="142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ids fashion cycling shorts ...">
            <a:extLst>
              <a:ext uri="{FF2B5EF4-FFF2-40B4-BE49-F238E27FC236}">
                <a16:creationId xmlns:a16="http://schemas.microsoft.com/office/drawing/2014/main" id="{D656A39B-AA6C-36E6-8D4A-52CF24F6A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8377" y="5235267"/>
            <a:ext cx="1496333" cy="1496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A39898C-A54A-CA0F-57C5-3F56756F7F07}"/>
              </a:ext>
            </a:extLst>
          </p:cNvPr>
          <p:cNvCxnSpPr/>
          <p:nvPr/>
        </p:nvCxnSpPr>
        <p:spPr>
          <a:xfrm>
            <a:off x="7615382" y="5198235"/>
            <a:ext cx="1280160" cy="149787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2849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R</a:t>
            </a:r>
            <a:r>
              <a:rPr lang="en-US" sz="8000" b="0" cap="none" spc="0">
                <a:ln w="0"/>
                <a:solidFill>
                  <a:srgbClr val="80008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EADING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9383" y="1850127"/>
            <a:ext cx="4388829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 Extra Light" panose="020F0502020204030204" pitchFamily="34" charset="0"/>
              </a:rPr>
              <a:t>Reading expectations:</a:t>
            </a:r>
          </a:p>
          <a:p>
            <a:endParaRPr 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Children must have their orange book (READING RECORD) in their bag every day &amp; it </a:t>
            </a:r>
            <a:r>
              <a:rPr lang="en-US" sz="2400" b="1" u="sng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be signed daily.</a:t>
            </a:r>
          </a:p>
          <a:p>
            <a:pPr algn="ctr"/>
            <a:endParaRPr lang="en-US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Record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Home Reading Book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School Library Book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Phonics book (some children)</a:t>
            </a:r>
          </a:p>
          <a:p>
            <a:pPr marL="342900" indent="-342900" algn="ctr">
              <a:buFont typeface="Wingdings" panose="05000000000000000000" pitchFamily="2" charset="2"/>
              <a:buChar char="ü"/>
            </a:pP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 descr="Children&amp;#39;s Reading Record Books - 21 x 15cm - Pack of 2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5" r="11435"/>
          <a:stretch/>
        </p:blipFill>
        <p:spPr bwMode="auto">
          <a:xfrm>
            <a:off x="5259267" y="1986700"/>
            <a:ext cx="3297115" cy="382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Oxford Reading Tree: Level 4: Stories: Come In!: (Oxford Reading Tree) by  Roderick Hunt | WHSmit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3220" y="2061512"/>
            <a:ext cx="1449264" cy="204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Zog by Julia Donaldson, Axel Scheffler | Waterston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1017" y="2061512"/>
            <a:ext cx="1371600" cy="204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578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62624" y="219680"/>
            <a:ext cx="8709516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LEARNING WEB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3169" y="1411907"/>
            <a:ext cx="4388829" cy="61016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Half termly</a:t>
            </a:r>
          </a:p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Overview</a:t>
            </a:r>
          </a:p>
          <a:p>
            <a:pPr algn="ctr"/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Outlines what the children will be learning during the half term.</a:t>
            </a:r>
          </a:p>
          <a:p>
            <a:pPr algn="ctr"/>
            <a:endParaRPr lang="en-US" sz="2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If you would like to volunteer on our trips this year, please can you let your child’s class teacher know. </a:t>
            </a:r>
          </a:p>
          <a:p>
            <a:pPr algn="ctr"/>
            <a:endParaRPr lang="en-US" sz="24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(Our first trip will be at the start of October)</a:t>
            </a:r>
          </a:p>
          <a:p>
            <a:pPr algn="ctr"/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105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70EBBA-F862-7A31-66F5-D4E5BD2505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323" y="1924492"/>
            <a:ext cx="6939030" cy="432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36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29959" y="59598"/>
            <a:ext cx="971745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HOME LEARNING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83106"/>
            <a:ext cx="12191999" cy="50539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badi" panose="020B0604020104020204" pitchFamily="34" charset="0"/>
              </a:rPr>
              <a:t>Expectations:</a:t>
            </a:r>
            <a:endParaRPr lang="en-US" sz="4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What A Time" panose="02000506000000020003" pitchFamily="2" charset="2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Google classroom  </a:t>
            </a:r>
            <a:b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(Logins are stuck at the back of reading records)</a:t>
            </a:r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Set on Fridays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Due on Tuesdays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Either Maths or English per week</a:t>
            </a: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Reading (every day)</a:t>
            </a:r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Times table rock star (every day)</a:t>
            </a:r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en-US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choice out of 3 learning journey projects to be completed by the end of the half term (show and tell).</a:t>
            </a:r>
            <a:endParaRPr lang="en-US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5462" y="6083821"/>
            <a:ext cx="7626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>
                <a:solidFill>
                  <a:srgbClr val="FF0000"/>
                </a:solidFill>
              </a:rPr>
              <a:t>If you don’t have access to the internet or a device for your child to do the homework, please speak to the office.</a:t>
            </a:r>
            <a:endParaRPr lang="en-GB" sz="2000" b="1">
              <a:solidFill>
                <a:srgbClr val="FF0000"/>
              </a:solidFill>
            </a:endParaRPr>
          </a:p>
        </p:txBody>
      </p:sp>
      <p:pic>
        <p:nvPicPr>
          <p:cNvPr id="8" name="Picture 2" descr="Google Classroom Refresh – St. Anthony's High School">
            <a:extLst>
              <a:ext uri="{FF2B5EF4-FFF2-40B4-BE49-F238E27FC236}">
                <a16:creationId xmlns:a16="http://schemas.microsoft.com/office/drawing/2014/main" id="{50F608CF-9CB4-3B3C-BD15-96FF83FB9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5814" y="1303708"/>
            <a:ext cx="2743201" cy="212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2317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694107" y="606668"/>
            <a:ext cx="767861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NO SATS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70437" y="1864989"/>
            <a:ext cx="9996345" cy="47089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</a:rPr>
              <a:t>The children will no longer be sitting SATS in Year 2.</a:t>
            </a:r>
          </a:p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rial" panose="020B0604020202020204" pitchFamily="34" charset="0"/>
              </a:rPr>
              <a:t>It is no longer statutory.</a:t>
            </a:r>
          </a:p>
          <a:p>
            <a:pPr algn="ctr"/>
            <a:endParaRPr lang="en-US" sz="4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algn="ctr"/>
            <a:r>
              <a:rPr lang="en-US" sz="4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lt"/>
                <a:cs typeface="Arial" panose="020B0604020202020204" pitchFamily="34" charset="0"/>
              </a:rPr>
              <a:t>We will continue with our in-school assessments to ensure children are on track and making expected progress.</a:t>
            </a: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ü"/>
            </a:pPr>
            <a:endParaRPr lang="en-US" sz="200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199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0" y="795519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Communication is key: Arbor</a:t>
            </a:r>
            <a:endParaRPr lang="en-US" sz="80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A picture containing logo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9" y="5697415"/>
            <a:ext cx="1887170" cy="817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7ED3D6-5015-34A8-38A9-23BDDA9D5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62706" y="2003553"/>
            <a:ext cx="2281115" cy="101042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2C70128-7C89-F1BB-9102-2490E3C823B8}"/>
              </a:ext>
            </a:extLst>
          </p:cNvPr>
          <p:cNvSpPr txBox="1"/>
          <p:nvPr/>
        </p:nvSpPr>
        <p:spPr>
          <a:xfrm>
            <a:off x="248179" y="2372139"/>
            <a:ext cx="10283687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-To pay for a school trip, a club or school meals, this can be done through Arbor. </a:t>
            </a:r>
          </a:p>
          <a:p>
            <a:r>
              <a:rPr lang="en-GB" sz="2800"/>
              <a:t>-Please can you download the app as the school will be sending important messages through this. </a:t>
            </a:r>
          </a:p>
          <a:p>
            <a:r>
              <a:rPr lang="en-GB" sz="2800">
                <a:latin typeface="Letter-join Basic 40" panose="02000505000000020003" pitchFamily="2" charset="0"/>
              </a:rPr>
              <a:t>-</a:t>
            </a:r>
            <a:r>
              <a:rPr lang="en-US" sz="2800"/>
              <a:t>Check your emails for your username, this will have a link to click on. </a:t>
            </a:r>
          </a:p>
          <a:p>
            <a:r>
              <a:rPr lang="en-US" sz="2800"/>
              <a:t>If you need any help, please go to the office – they are the experts.</a:t>
            </a:r>
          </a:p>
          <a:p>
            <a:endParaRPr lang="en-GB" sz="2800"/>
          </a:p>
          <a:p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628411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A picture containing text&#10;&#10;Description automatically generat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734" y="43961"/>
            <a:ext cx="2492619" cy="85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logo&#10;&#10;Description automatically gene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29" y="5697415"/>
            <a:ext cx="1887170" cy="817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12E71A-2EB7-25C5-EBD6-52BC10283B52}"/>
              </a:ext>
            </a:extLst>
          </p:cNvPr>
          <p:cNvSpPr/>
          <p:nvPr/>
        </p:nvSpPr>
        <p:spPr>
          <a:xfrm>
            <a:off x="729959" y="59598"/>
            <a:ext cx="971745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>
                <a:ln w="0"/>
                <a:solidFill>
                  <a:srgbClr val="66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G Red Hands Outline" panose="02000000000000000000" pitchFamily="2" charset="0"/>
              </a:rPr>
              <a:t>RESOURCES</a:t>
            </a:r>
            <a:endParaRPr lang="en-US" sz="8000" b="0" cap="none" spc="0">
              <a:ln w="0"/>
              <a:solidFill>
                <a:srgbClr val="CC00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G Red Hands Outline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7D5402F-A388-DB04-8F8F-09CAE5C3D89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327" b="10853"/>
          <a:stretch/>
        </p:blipFill>
        <p:spPr>
          <a:xfrm>
            <a:off x="493851" y="1383038"/>
            <a:ext cx="5695950" cy="35600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5A42F-AB02-1F80-3E69-45CCD5EDE5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6050" y="1819481"/>
            <a:ext cx="5695950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935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3B5F7B3-E482-4461-22C8-5A37CBD569C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79" r="82539" b="1870"/>
          <a:stretch>
            <a:fillRect/>
          </a:stretch>
        </p:blipFill>
        <p:spPr>
          <a:xfrm>
            <a:off x="128978" y="6027704"/>
            <a:ext cx="1269366" cy="6579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7533C7-1C38-F9D5-19D1-A0CF0AC7A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8703" y="6111704"/>
            <a:ext cx="1197396" cy="65791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9B6D7A-9A9B-F320-5F52-B166C2CFAB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78" y="172386"/>
            <a:ext cx="2405396" cy="33757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48354F-1E53-D0CA-6BB6-CCD09871E9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908" y="2501304"/>
            <a:ext cx="2095551" cy="329617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F5ED257-C442-4C98-A29F-347C83B88B44}"/>
              </a:ext>
            </a:extLst>
          </p:cNvPr>
          <p:cNvSpPr txBox="1"/>
          <p:nvPr/>
        </p:nvSpPr>
        <p:spPr>
          <a:xfrm>
            <a:off x="2656099" y="98428"/>
            <a:ext cx="9535901" cy="6678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2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                    </a:t>
            </a:r>
            <a:r>
              <a:rPr lang="en-US" sz="2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tter-join Basic 40" panose="02000505000000020003" pitchFamily="2" charset="0"/>
                <a:cs typeface="Mangal Pro" panose="020B0502040204020203" pitchFamily="2" charset="0"/>
              </a:rPr>
              <a:t>Promoting Healthy Relationships with Tender</a:t>
            </a:r>
          </a:p>
          <a:p>
            <a:pPr>
              <a:buNone/>
            </a:pPr>
            <a:endParaRPr lang="en-US" sz="22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Tender: </a:t>
            </a:r>
          </a:p>
          <a:p>
            <a:pPr>
              <a:buNone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A charity that supports children in understanding                                                   what healthy, respectful relationships look like. </a:t>
            </a:r>
          </a:p>
          <a:p>
            <a:pPr>
              <a:buNone/>
            </a:pP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b="1">
                <a:latin typeface="Letter-join Basic 40" panose="02000505000000020003" pitchFamily="2" charset="0"/>
              </a:rPr>
              <a:t>September 2020: </a:t>
            </a:r>
            <a:r>
              <a:rPr lang="en-GB" sz="2200">
                <a:latin typeface="Letter-join Basic 40" panose="02000505000000020003" pitchFamily="2" charset="0"/>
              </a:rPr>
              <a:t>Statutory for all schools to teach relationships education.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Links with </a:t>
            </a: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Relationships and Sex Education (RSE) &amp; PSHE curriculum</a:t>
            </a:r>
            <a:endParaRPr lang="en-GB" sz="2200">
              <a:latin typeface="Letter-join Basic 40" panose="020005050000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Provides children with the skills to identify and maintain healthy relationships.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Skills learnt can support children in transitioning into adulthood. </a:t>
            </a:r>
          </a:p>
          <a:p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>
              <a:buNone/>
            </a:pPr>
            <a:r>
              <a:rPr lang="en-US" sz="2200" b="1">
                <a:latin typeface="Letter-join Basic 40" panose="02000505000000020003" pitchFamily="2" charset="0"/>
                <a:cs typeface="Mangal Pro" panose="020B0502040204020203" pitchFamily="2" charset="0"/>
              </a:rPr>
              <a:t>How you can help: </a:t>
            </a:r>
          </a:p>
          <a:p>
            <a:pPr>
              <a:buNone/>
            </a:pPr>
            <a:endParaRPr lang="en-US" sz="1000" b="1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Talk about their friendships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>
                <a:latin typeface="Letter-join Basic 40" panose="02000505000000020003" pitchFamily="2" charset="0"/>
              </a:rPr>
              <a:t>Talk about their emotions (recognise what makes them feel good and bad in their friendships at school and in life).</a:t>
            </a:r>
            <a:endParaRPr lang="en-US" sz="22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Encourage the use of the ‘Healthy Relationships Toolkit’ created by our school council. </a:t>
            </a:r>
          </a:p>
          <a:p>
            <a:endParaRPr lang="en-US" sz="800">
              <a:latin typeface="Letter-join Basic 40" panose="02000505000000020003" pitchFamily="2" charset="0"/>
              <a:cs typeface="Mangal Pro" panose="020B0502040204020203" pitchFamily="2" charset="0"/>
            </a:endParaRPr>
          </a:p>
          <a:p>
            <a:r>
              <a:rPr lang="en-US" sz="2200">
                <a:latin typeface="Letter-join Basic 40" panose="02000505000000020003" pitchFamily="2" charset="0"/>
                <a:cs typeface="Mangal Pro" panose="020B0502040204020203" pitchFamily="2" charset="0"/>
              </a:rPr>
              <a:t>  </a:t>
            </a:r>
            <a:r>
              <a:rPr lang="en-US" sz="2200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Mangal Pro" panose="020B0502040204020203" pitchFamily="2" charset="0"/>
              </a:rPr>
              <a:t>“</a:t>
            </a:r>
            <a:r>
              <a:rPr lang="en-GB" sz="2200" b="1" i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Stop it, I don’t like it,”</a:t>
            </a:r>
            <a:r>
              <a:rPr lang="en-GB" sz="2200" b="1">
                <a:solidFill>
                  <a:schemeClr val="accent2">
                    <a:lumMod val="75000"/>
                  </a:schemeClr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    </a:t>
            </a:r>
            <a:r>
              <a:rPr lang="en-GB" sz="2200" b="1">
                <a:solidFill>
                  <a:srgbClr val="7030A0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Breathing exercises’    </a:t>
            </a:r>
            <a:r>
              <a:rPr lang="en-GB" sz="2200" b="1">
                <a:solidFill>
                  <a:schemeClr val="accent6"/>
                </a:solidFill>
                <a:latin typeface="Letter-join Basic 40" panose="02000505000000020003" pitchFamily="2" charset="0"/>
                <a:cs typeface="Iskoola Pota" panose="020F0502020204030204" pitchFamily="34" charset="0"/>
              </a:rPr>
              <a:t>‘ Top tips from children’</a:t>
            </a:r>
            <a:endParaRPr lang="en-US" sz="2200">
              <a:solidFill>
                <a:schemeClr val="accent6"/>
              </a:solidFill>
              <a:latin typeface="Letter-join Basic 40" panose="02000505000000020003" pitchFamily="2" charset="0"/>
              <a:cs typeface="Mangal Pro" panose="020B0502040204020203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5C3ED2-BEBF-85D4-BBC5-C2B44F6CB5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56606" y="80821"/>
            <a:ext cx="1483710" cy="2225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770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569" y="4284857"/>
            <a:ext cx="8180863" cy="2573143"/>
            <a:chOff x="0" y="0"/>
            <a:chExt cx="2831344" cy="89054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344" cy="890548"/>
            </a:xfrm>
            <a:custGeom>
              <a:avLst/>
              <a:gdLst/>
              <a:ahLst/>
              <a:cxnLst/>
              <a:rect l="l" t="t" r="r" b="b"/>
              <a:pathLst>
                <a:path w="2831344" h="890548">
                  <a:moveTo>
                    <a:pt x="0" y="0"/>
                  </a:moveTo>
                  <a:lnTo>
                    <a:pt x="2831344" y="0"/>
                  </a:lnTo>
                  <a:lnTo>
                    <a:pt x="2831344" y="890548"/>
                  </a:lnTo>
                  <a:lnTo>
                    <a:pt x="0" y="8905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2831344" cy="928648"/>
            </a:xfrm>
            <a:prstGeom prst="rect">
              <a:avLst/>
            </a:prstGeom>
          </p:spPr>
          <p:txBody>
            <a:bodyPr lIns="38658" tIns="38658" rIns="38658" bIns="38658" rtlCol="0" anchor="ctr"/>
            <a:lstStyle/>
            <a:p>
              <a:pPr marL="0" marR="0" lvl="0" indent="0" algn="ctr" defTabSz="914400" rtl="0" eaLnBrk="1" fontAlgn="auto" latinLnBrk="0" hangingPunct="1">
                <a:lnSpc>
                  <a:spcPts val="2024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45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" name="Freeform 6"/>
          <p:cNvSpPr/>
          <p:nvPr/>
        </p:nvSpPr>
        <p:spPr>
          <a:xfrm>
            <a:off x="3457600" y="5027329"/>
            <a:ext cx="4176717" cy="1518806"/>
          </a:xfrm>
          <a:custGeom>
            <a:avLst/>
            <a:gdLst/>
            <a:ahLst/>
            <a:cxnLst/>
            <a:rect l="l" t="t" r="r" b="b"/>
            <a:pathLst>
              <a:path w="4571185" h="1662249">
                <a:moveTo>
                  <a:pt x="0" y="0"/>
                </a:moveTo>
                <a:lnTo>
                  <a:pt x="4571185" y="0"/>
                </a:lnTo>
                <a:lnTo>
                  <a:pt x="4571185" y="1662249"/>
                </a:lnTo>
                <a:lnTo>
                  <a:pt x="0" y="16622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7696054" y="2858222"/>
            <a:ext cx="4072397" cy="4118732"/>
          </a:xfrm>
          <a:custGeom>
            <a:avLst/>
            <a:gdLst/>
            <a:ahLst/>
            <a:cxnLst/>
            <a:rect l="l" t="t" r="r" b="b"/>
            <a:pathLst>
              <a:path w="4457012" h="4507723">
                <a:moveTo>
                  <a:pt x="0" y="0"/>
                </a:moveTo>
                <a:lnTo>
                  <a:pt x="4457011" y="0"/>
                </a:lnTo>
                <a:lnTo>
                  <a:pt x="4457011" y="4507723"/>
                </a:lnTo>
                <a:lnTo>
                  <a:pt x="0" y="45077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 8"/>
          <p:cNvSpPr/>
          <p:nvPr/>
        </p:nvSpPr>
        <p:spPr>
          <a:xfrm>
            <a:off x="257810" y="2169175"/>
            <a:ext cx="3232047" cy="2743200"/>
          </a:xfrm>
          <a:custGeom>
            <a:avLst/>
            <a:gdLst/>
            <a:ahLst/>
            <a:cxnLst/>
            <a:rect l="l" t="t" r="r" b="b"/>
            <a:pathLst>
              <a:path w="3537296" h="3002280">
                <a:moveTo>
                  <a:pt x="0" y="0"/>
                </a:moveTo>
                <a:lnTo>
                  <a:pt x="3537296" y="0"/>
                </a:lnTo>
                <a:lnTo>
                  <a:pt x="3537296" y="3002280"/>
                </a:lnTo>
                <a:lnTo>
                  <a:pt x="0" y="300228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45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90618" y="265736"/>
            <a:ext cx="6558755" cy="17697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FRIENDS OF </a:t>
            </a:r>
          </a:p>
          <a:p>
            <a:pPr marL="0" marR="0" lvl="0" indent="0" algn="l" defTabSz="914400" rtl="0" eaLnBrk="1" fontAlgn="auto" latinLnBrk="0" hangingPunct="1">
              <a:lnSpc>
                <a:spcPts val="687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873" b="1" i="0" u="none" strike="noStrike" kern="1200" cap="none" spc="0" normalizeH="0" baseline="0" noProof="0">
                <a:ln>
                  <a:noFill/>
                </a:ln>
                <a:solidFill>
                  <a:srgbClr val="94268F"/>
                </a:solidFill>
                <a:effectLst/>
                <a:uLnTx/>
                <a:uFillTx/>
                <a:latin typeface="Big Shoulders Display Bold"/>
                <a:ea typeface="Big Shoulders Display Bold"/>
                <a:cs typeface="Big Shoulders Display Bold"/>
                <a:sym typeface="Big Shoulders Display Bold"/>
              </a:rPr>
              <a:t>WOODPECKER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883525" y="2503029"/>
            <a:ext cx="3503757" cy="167725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CALLING ALL PARENTS &amp; CARERS! </a:t>
            </a:r>
          </a:p>
          <a:p>
            <a:pPr marL="0" marR="0" lvl="0" indent="0" algn="ctr" defTabSz="914400" rtl="0" eaLnBrk="1" fontAlgn="auto" latinLnBrk="0" hangingPunct="1">
              <a:lnSpc>
                <a:spcPts val="2558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WE NEED YOUR HELP</a:t>
            </a:r>
            <a:r>
              <a:rPr kumimoji="0" lang="en-US" sz="1827" b="1" i="0" u="none" strike="noStrike" kern="1200" cap="none" spc="0" normalizeH="0" baseline="0" noProof="0">
                <a:ln>
                  <a:noFill/>
                </a:ln>
                <a:solidFill>
                  <a:srgbClr val="ED1C24"/>
                </a:solidFill>
                <a:effectLst/>
                <a:uLnTx/>
                <a:uFillTx/>
                <a:latin typeface="Poppins Bold"/>
                <a:ea typeface="Poppins Bold"/>
                <a:cs typeface="Poppins Bold"/>
                <a:sym typeface="Poppins Bold"/>
              </a:rPr>
              <a:t>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06732" y="3473359"/>
            <a:ext cx="2934202" cy="113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16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55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Are you interested in becoming a Class Rep?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033384" y="3851279"/>
            <a:ext cx="3265195" cy="27535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51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We need you to help spread the word and drum up support for the events run by our Parent Teacher Association  throughout the year. </a:t>
            </a: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defTabSz="914400" rtl="0" eaLnBrk="1" fontAlgn="auto" latinLnBrk="0" hangingPunct="1">
              <a:lnSpc>
                <a:spcPts val="2732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951" b="0" i="0" u="none" strike="noStrike" kern="1200" cap="none" spc="0" normalizeH="0" baseline="0" noProof="0">
              <a:ln>
                <a:noFill/>
              </a:ln>
              <a:solidFill>
                <a:srgbClr val="2A2E30"/>
              </a:solidFill>
              <a:effectLst/>
              <a:uLnTx/>
              <a:uFillTx/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3829463" y="5163099"/>
            <a:ext cx="3557819" cy="12472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254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324" b="0" i="0" u="none" strike="noStrike" kern="1200" cap="none" spc="0" normalizeH="0" baseline="0" noProof="0">
                <a:ln>
                  <a:noFill/>
                </a:ln>
                <a:solidFill>
                  <a:srgbClr val="2A2E30"/>
                </a:solidFill>
                <a:effectLst/>
                <a:uLnTx/>
                <a:uFillTx/>
                <a:latin typeface="Poppins"/>
                <a:ea typeface="Poppins"/>
                <a:cs typeface="Poppins"/>
                <a:sym typeface="Poppins"/>
              </a:rPr>
              <a:t>Let your class teacher know if you would like to volunteer!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87B0F82-0A8A-3DE5-3679-6DE1AF72C7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2186" y="115277"/>
            <a:ext cx="2900131" cy="290013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2B5B06-ED0A-5FA2-D1CF-4E2FA90EA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0662" y="4267832"/>
            <a:ext cx="4805996" cy="129711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Any questions</a:t>
            </a:r>
          </a:p>
        </p:txBody>
      </p:sp>
      <p:pic>
        <p:nvPicPr>
          <p:cNvPr id="7" name="Graphic 6" descr="Help">
            <a:extLst>
              <a:ext uri="{FF2B5EF4-FFF2-40B4-BE49-F238E27FC236}">
                <a16:creationId xmlns:a16="http://schemas.microsoft.com/office/drawing/2014/main" id="{25C3DC4D-54C4-8969-131A-6F19FA2FCA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736680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DEBA2EB4D77AF458D0D9FE8E00DA4F4" ma:contentTypeVersion="13" ma:contentTypeDescription="Create a new document." ma:contentTypeScope="" ma:versionID="fa2823fabc7054c6c3ab23380d50ad6f">
  <xsd:schema xmlns:xsd="http://www.w3.org/2001/XMLSchema" xmlns:xs="http://www.w3.org/2001/XMLSchema" xmlns:p="http://schemas.microsoft.com/office/2006/metadata/properties" xmlns:ns2="cd7f7c8a-c8d0-4a3a-89b8-482271a8509b" xmlns:ns3="822bd001-b475-4de8-9e6b-fe2612c29544" targetNamespace="http://schemas.microsoft.com/office/2006/metadata/properties" ma:root="true" ma:fieldsID="fab054db6fe2c7b428de8ac22753f4e3" ns2:_="" ns3:_="">
    <xsd:import namespace="cd7f7c8a-c8d0-4a3a-89b8-482271a8509b"/>
    <xsd:import namespace="822bd001-b475-4de8-9e6b-fe2612c2954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7f7c8a-c8d0-4a3a-89b8-482271a8509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ca80854f-31e5-450a-bf70-f72869c723b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2bd001-b475-4de8-9e6b-fe2612c2954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8c439b2c-5b81-40b0-9de4-77621dbefbf2}" ma:internalName="TaxCatchAll" ma:showField="CatchAllData" ma:web="822bd001-b475-4de8-9e6b-fe2612c2954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22bd001-b475-4de8-9e6b-fe2612c29544" xsi:nil="true"/>
    <lcf76f155ced4ddcb4097134ff3c332f xmlns="cd7f7c8a-c8d0-4a3a-89b8-482271a8509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3BAB0F3-D04C-4D0B-B745-235671D1B124}">
  <ds:schemaRefs>
    <ds:schemaRef ds:uri="822bd001-b475-4de8-9e6b-fe2612c29544"/>
    <ds:schemaRef ds:uri="cd7f7c8a-c8d0-4a3a-89b8-482271a8509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C4319E2-CE64-47AB-951A-36255A49D7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10A0F8-3E48-41CD-B02F-EFC4B91E6B61}">
  <ds:schemaRefs>
    <ds:schemaRef ds:uri="822bd001-b475-4de8-9e6b-fe2612c29544"/>
    <ds:schemaRef ds:uri="cd7f7c8a-c8d0-4a3a-89b8-482271a8509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728</Words>
  <Application>Microsoft Office PowerPoint</Application>
  <PresentationFormat>Widescreen</PresentationFormat>
  <Paragraphs>147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31" baseType="lpstr">
      <vt:lpstr>Abadi</vt:lpstr>
      <vt:lpstr>Abadi Extra Light</vt:lpstr>
      <vt:lpstr>Aptos</vt:lpstr>
      <vt:lpstr>Arial</vt:lpstr>
      <vt:lpstr>Big Shoulders Display Bold</vt:lpstr>
      <vt:lpstr>Calibri</vt:lpstr>
      <vt:lpstr>Calibri Light</vt:lpstr>
      <vt:lpstr>Century Gothic</vt:lpstr>
      <vt:lpstr>Comic Sans MS</vt:lpstr>
      <vt:lpstr>KG Red Hands Outline</vt:lpstr>
      <vt:lpstr>KG What A Time</vt:lpstr>
      <vt:lpstr>Letter-join Basic 40</vt:lpstr>
      <vt:lpstr>Poppins</vt:lpstr>
      <vt:lpstr>Poppins Bold</vt:lpstr>
      <vt:lpstr>Wingdings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Marino - Creative Link</dc:creator>
  <cp:lastModifiedBy>Tino Hernandez</cp:lastModifiedBy>
  <cp:revision>2</cp:revision>
  <cp:lastPrinted>2023-09-07T12:04:53Z</cp:lastPrinted>
  <dcterms:created xsi:type="dcterms:W3CDTF">2021-05-26T17:13:06Z</dcterms:created>
  <dcterms:modified xsi:type="dcterms:W3CDTF">2025-09-28T15:07:28Z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0x0101001DEBA2EB4D77AF458D0D9FE8E00DA4F4</vt:lpwstr>
  </property>
  <property fmtid="{D5CDD505-2E9C-101B-9397-08002B2CF9AE}" pid="3" name="MediaServiceImageTags">
    <vt:lpwstr/>
  </property>
</Properties>
</file>