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8" r:id="rId5"/>
    <p:sldId id="259" r:id="rId6"/>
    <p:sldId id="277" r:id="rId7"/>
    <p:sldId id="260" r:id="rId8"/>
    <p:sldId id="271" r:id="rId9"/>
    <p:sldId id="268" r:id="rId10"/>
    <p:sldId id="267" r:id="rId11"/>
    <p:sldId id="262" r:id="rId12"/>
    <p:sldId id="266" r:id="rId13"/>
    <p:sldId id="270" r:id="rId14"/>
    <p:sldId id="265" r:id="rId15"/>
    <p:sldId id="256" r:id="rId16"/>
    <p:sldId id="279" r:id="rId17"/>
    <p:sldId id="27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808080"/>
    <a:srgbClr val="A8189D"/>
    <a:srgbClr val="9817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DBE70-17B5-4949-BDF0-40C647146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9896F1-32A1-364E-9DB2-B8A3A03678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60DF9-E072-404B-9B8A-976B3B430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750F2B-3F29-5C4F-B67F-1F7766814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998806-D9D8-754D-96A4-E75BFE1BF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365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CA0ED-9A22-DD4A-9A4C-99248EDC4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66E7D-507A-AB43-ADC9-B8520EE95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D0EB65-CF18-8646-949E-BA2074825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0636BE-2BBB-CB4C-8E07-C6DAD4FB8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B6FB23-2961-FD43-AB35-4A7127519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973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7ACE4-7BED-1D40-8B40-67CA084EF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A0C366-8CD9-FE4C-AA02-F40FF92826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4DD214-AD7C-1B4B-9893-EC30C7E16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B8282D-00C0-2E4F-BEAC-7DB3BDE7B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FFE3C-5C77-F14D-ACD5-ECD30D010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360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5AA40-3F56-334C-9D5E-A5041D684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EF574-750E-E04C-819A-141EC9616B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DC9A3-CAF3-7B44-A05B-01B555404D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04602A-0DB4-4946-96BE-97E99D51B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43EDD6-47FE-4740-BAF3-638A6107B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60B37C-254E-EF43-95D5-869820AC2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41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849CD-C777-1241-8AE7-743C5813D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5DFDF4-1B84-C54B-B361-8134A92FDA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6DAD62-B709-204D-8FF5-C75C8FEA2A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EF2AEF-BE62-DE46-9CFE-C457A693B1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809120-6473-A840-8984-699E9E9AD5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C2EF06-7562-F241-9C7B-6AEA84EE5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3D92E2-9272-5942-BFED-6A48B2CDB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5C674B-3FDD-AF4C-A567-E5C07868B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93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EDB99-30AA-DB4B-9253-8A61F5C8F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DBDABE-02AE-9349-9E0B-74D828E56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16E9FC-7DD3-754D-8B7A-D82D9B539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E176E2-AC21-F349-965D-56D1E3B2C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938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3436E3-5126-154A-B5DF-8C686EBA5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EE89DC-4EEE-4343-9E68-B2836DADE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10FD62-6923-B748-B448-9AC0D8007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834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F61C3-B120-5E4D-9C90-BCBCB60F1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CABD9-DC62-BE4F-BC0E-EF34E663B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D75E84-7D2F-8244-8E7E-1C52C67273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8A61EC-4643-5646-83BD-745A54FB4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C5A896-9D50-D440-9651-6F699C158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DB62C7-45BA-EF4C-A5B5-86CACAFD8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150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F844A6-F716-5B41-82FA-0E5BFAAB0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BF2BFA-C09C-9147-BDBB-9B9B280B2F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515CC4-73E6-C04A-8507-479AC70FE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33D700-1742-CB49-9213-25D7BC886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D8436A-27CC-7E49-9B74-844867FDE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FB7F47-BAFB-DA40-8CC1-95241CC71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84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F8957-9CE6-C943-A32D-F7FE5D0B8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CE09DC-A93C-ED49-97F2-538B9AE09E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00EAE0-A337-334B-B971-E9AFEB7F9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0E1F7-789A-6840-801E-75B2BA48E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27B-146B-DF45-9832-40F494341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425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0D43EB-F77A-5340-BE14-1328F31E88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216568-F36C-C84D-A824-124800DEBD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D47C96-E804-3D42-B6A1-3DF756DCC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484934-412C-A94C-BD4B-D87F3E588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7A664-5B95-4C44-9F6C-FB4137CA2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587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Title</a:t>
            </a:r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679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4355C1-F7BC-0943-B0F5-99CAC302F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86DFF2-C7D8-034D-9F3B-0E7200A67E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A57DC0-B9AF-A047-AD69-0A2D1761BE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EBAAAA-FBE3-8B4C-87F0-0F12087842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312B85-073F-C442-8AC1-F2022CE257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43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1.jpeg"/><Relationship Id="rId5" Type="http://schemas.openxmlformats.org/officeDocument/2006/relationships/image" Target="../media/image6.png"/><Relationship Id="rId10" Type="http://schemas.microsoft.com/office/2007/relationships/hdphoto" Target="../media/hdphoto1.wdp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microsoft.com/office/2007/relationships/hdphoto" Target="../media/hdphoto2.wdp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4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A9A544CC-411D-4546-BFB9-577777FE4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750" y="5730301"/>
            <a:ext cx="1877198" cy="89309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243D84C-B9AC-AC44-BF8A-0CC29FFBCD53}"/>
              </a:ext>
            </a:extLst>
          </p:cNvPr>
          <p:cNvSpPr/>
          <p:nvPr/>
        </p:nvSpPr>
        <p:spPr>
          <a:xfrm>
            <a:off x="0" y="-1"/>
            <a:ext cx="12192000" cy="563548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22FBEC99-C7E1-AB41-9FA9-EAEF61B10209}"/>
              </a:ext>
            </a:extLst>
          </p:cNvPr>
          <p:cNvSpPr txBox="1">
            <a:spLocks/>
          </p:cNvSpPr>
          <p:nvPr/>
        </p:nvSpPr>
        <p:spPr>
          <a:xfrm>
            <a:off x="2508250" y="546100"/>
            <a:ext cx="9144000" cy="2387600"/>
          </a:xfrm>
          <a:prstGeom prst="rect">
            <a:avLst/>
          </a:prstGeom>
        </p:spPr>
        <p:txBody>
          <a:bodyPr anchor="b"/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/>
              <a:t>Meet the Team</a:t>
            </a:r>
            <a:endParaRPr lang="en-US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98F226FF-B4FB-914E-91CD-A7E2B3C792AF}"/>
              </a:ext>
            </a:extLst>
          </p:cNvPr>
          <p:cNvSpPr txBox="1">
            <a:spLocks/>
          </p:cNvSpPr>
          <p:nvPr/>
        </p:nvSpPr>
        <p:spPr>
          <a:xfrm>
            <a:off x="2508250" y="3025775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/>
              <a:t>Year 4</a:t>
            </a:r>
            <a:endParaRPr lang="en-US"/>
          </a:p>
        </p:txBody>
      </p:sp>
      <p:sp>
        <p:nvSpPr>
          <p:cNvPr id="14" name="5-point Star 13">
            <a:extLst>
              <a:ext uri="{FF2B5EF4-FFF2-40B4-BE49-F238E27FC236}">
                <a16:creationId xmlns:a16="http://schemas.microsoft.com/office/drawing/2014/main" id="{987ADACD-A6F0-FC44-BC8A-259B5F5F1606}"/>
              </a:ext>
            </a:extLst>
          </p:cNvPr>
          <p:cNvSpPr/>
          <p:nvPr/>
        </p:nvSpPr>
        <p:spPr>
          <a:xfrm rot="20557617">
            <a:off x="917775" y="2249071"/>
            <a:ext cx="2625535" cy="2625535"/>
          </a:xfrm>
          <a:prstGeom prst="star5">
            <a:avLst/>
          </a:prstGeom>
          <a:noFill/>
          <a:ln w="3810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DB33CE8D-26F0-6643-9E3A-A15AD08369D2}"/>
              </a:ext>
            </a:extLst>
          </p:cNvPr>
          <p:cNvSpPr/>
          <p:nvPr/>
        </p:nvSpPr>
        <p:spPr>
          <a:xfrm rot="1213509">
            <a:off x="879280" y="2389295"/>
            <a:ext cx="700139" cy="700139"/>
          </a:xfrm>
          <a:prstGeom prst="star5">
            <a:avLst/>
          </a:prstGeom>
          <a:noFill/>
          <a:ln w="762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6681E509-39E6-6741-8598-FAEBC89518C0}"/>
              </a:ext>
            </a:extLst>
          </p:cNvPr>
          <p:cNvSpPr/>
          <p:nvPr/>
        </p:nvSpPr>
        <p:spPr>
          <a:xfrm rot="20533826">
            <a:off x="3662202" y="3598717"/>
            <a:ext cx="923680" cy="923680"/>
          </a:xfrm>
          <a:prstGeom prst="star5">
            <a:avLst/>
          </a:prstGeom>
          <a:noFill/>
          <a:ln w="1270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CA7DEEB6-41A1-0640-B9AA-E2B8B4432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5849" y="5992042"/>
            <a:ext cx="2936401" cy="639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359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2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5225" y="244728"/>
            <a:ext cx="2936401" cy="639716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456B823A-3546-9EDE-B612-8EB3868082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3117" y="125333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XCCW Joined 1a" panose="03050602040000000000" pitchFamily="66" charset="0"/>
              </a:rPr>
              <a:t>Miss Hawthorne (4O)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XCCW Joined 1a" panose="03050602040000000000" pitchFamily="66" charset="0"/>
              </a:rPr>
              <a:t>Miss Cacioppo (4E)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XCCW Joined 1a" panose="03050602040000000000" pitchFamily="66" charset="0"/>
              </a:rPr>
              <a:t>Mr Delfini (4B)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XCCW Joined 1a" panose="03050602040000000000" pitchFamily="66" charset="0"/>
              </a:rPr>
              <a:t>Miss Osman (Teaching assistant)</a:t>
            </a:r>
          </a:p>
        </p:txBody>
      </p:sp>
    </p:spTree>
    <p:extLst>
      <p:ext uri="{BB962C8B-B14F-4D97-AF65-F5344CB8AC3E}">
        <p14:creationId xmlns:p14="http://schemas.microsoft.com/office/powerpoint/2010/main" val="3967055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826347" y="960165"/>
            <a:ext cx="6433534" cy="46166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defTabSz="896112">
              <a:lnSpc>
                <a:spcPts val="3646"/>
              </a:lnSpc>
            </a:pPr>
            <a:r>
              <a:rPr lang="en-GB" sz="3100">
                <a:solidFill>
                  <a:srgbClr val="EB3D9F"/>
                </a:solidFill>
                <a:latin typeface="LNGMSB+TrebuchetMS"/>
              </a:rPr>
              <a:t>Average day at Woodpecker Hall</a:t>
            </a:r>
            <a:endParaRPr lang="en-US"/>
          </a:p>
        </p:txBody>
      </p:sp>
      <p:pic>
        <p:nvPicPr>
          <p:cNvPr id="6" name="Picture 5" descr="A picture containing icon&#10;&#10;Description automatically generated">
            <a:extLst>
              <a:ext uri="{FF2B5EF4-FFF2-40B4-BE49-F238E27FC236}">
                <a16:creationId xmlns:a16="http://schemas.microsoft.com/office/drawing/2014/main" id="{6EAD8385-0B0A-78BD-824F-9C37692D03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3327" y="876312"/>
            <a:ext cx="2813525" cy="61294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F42ACED-C124-563C-6569-22A7EB0ABA21}"/>
              </a:ext>
            </a:extLst>
          </p:cNvPr>
          <p:cNvSpPr txBox="1"/>
          <p:nvPr/>
        </p:nvSpPr>
        <p:spPr>
          <a:xfrm>
            <a:off x="826347" y="1515763"/>
            <a:ext cx="666627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8.45-55 Registration task </a:t>
            </a:r>
          </a:p>
          <a:p>
            <a:r>
              <a:rPr lang="en-GB" sz="2500" dirty="0"/>
              <a:t>9.00- 9:40 Whole Class Reading</a:t>
            </a:r>
          </a:p>
          <a:p>
            <a:r>
              <a:rPr lang="en-GB" sz="2500" dirty="0"/>
              <a:t>9:45 – 10:45 English</a:t>
            </a:r>
          </a:p>
          <a:p>
            <a:r>
              <a:rPr lang="en-GB" sz="2500" dirty="0"/>
              <a:t>10:45 – 11:00 Break</a:t>
            </a:r>
          </a:p>
          <a:p>
            <a:r>
              <a:rPr lang="en-GB" sz="2500" dirty="0"/>
              <a:t>11:00 – 12:00 	Maths</a:t>
            </a:r>
          </a:p>
          <a:p>
            <a:r>
              <a:rPr lang="en-GB" sz="2500" dirty="0"/>
              <a:t>12:00 – 12:15 Times Tables practise </a:t>
            </a:r>
          </a:p>
          <a:p>
            <a:r>
              <a:rPr lang="en-GB" sz="2500" dirty="0"/>
              <a:t>12:15 – 13:15 Lunch </a:t>
            </a:r>
          </a:p>
          <a:p>
            <a:r>
              <a:rPr lang="en-GB" sz="2500" dirty="0"/>
              <a:t>13:15 – 15:10 Learning Journey x 2</a:t>
            </a:r>
          </a:p>
          <a:p>
            <a:r>
              <a:rPr lang="en-GB" sz="2500" dirty="0"/>
              <a:t>15:10 – 15:20 Story</a:t>
            </a:r>
          </a:p>
          <a:p>
            <a:r>
              <a:rPr lang="en-GB" sz="2500" dirty="0"/>
              <a:t>15:25 – Home time</a:t>
            </a:r>
          </a:p>
          <a:p>
            <a:endParaRPr lang="en-GB" sz="2500" dirty="0"/>
          </a:p>
          <a:p>
            <a:r>
              <a:rPr lang="en-GB" sz="2500"/>
              <a:t>Assembly is </a:t>
            </a:r>
            <a:r>
              <a:rPr lang="en-GB" sz="2500" dirty="0"/>
              <a:t>on Friday.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B9F3BCE-E78D-F47C-3CA8-5AF7A443E9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5410" y="2053647"/>
            <a:ext cx="2813525" cy="28135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084443" cy="848967"/>
          </a:xfrm>
        </p:spPr>
        <p:txBody>
          <a:bodyPr/>
          <a:lstStyle/>
          <a:p>
            <a:r>
              <a:rPr lang="en-US">
                <a:latin typeface="XCCW Joined 1a" panose="03050602040000000000" pitchFamily="66" charset="0"/>
              </a:rPr>
              <a:t>PE Days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4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4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graphicFrame>
        <p:nvGraphicFramePr>
          <p:cNvPr id="6" name="Table 8">
            <a:extLst>
              <a:ext uri="{FF2B5EF4-FFF2-40B4-BE49-F238E27FC236}">
                <a16:creationId xmlns:a16="http://schemas.microsoft.com/office/drawing/2014/main" id="{06AB70BD-43A2-9C5C-2545-7FC47A05C9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7799424"/>
              </p:ext>
            </p:extLst>
          </p:nvPr>
        </p:nvGraphicFramePr>
        <p:xfrm>
          <a:off x="400879" y="1411860"/>
          <a:ext cx="6636024" cy="4304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2008">
                  <a:extLst>
                    <a:ext uri="{9D8B030D-6E8A-4147-A177-3AD203B41FA5}">
                      <a16:colId xmlns:a16="http://schemas.microsoft.com/office/drawing/2014/main" val="3322355865"/>
                    </a:ext>
                  </a:extLst>
                </a:gridCol>
                <a:gridCol w="2212008">
                  <a:extLst>
                    <a:ext uri="{9D8B030D-6E8A-4147-A177-3AD203B41FA5}">
                      <a16:colId xmlns:a16="http://schemas.microsoft.com/office/drawing/2014/main" val="4086597434"/>
                    </a:ext>
                  </a:extLst>
                </a:gridCol>
                <a:gridCol w="2212008">
                  <a:extLst>
                    <a:ext uri="{9D8B030D-6E8A-4147-A177-3AD203B41FA5}">
                      <a16:colId xmlns:a16="http://schemas.microsoft.com/office/drawing/2014/main" val="1624724995"/>
                    </a:ext>
                  </a:extLst>
                </a:gridCol>
              </a:tblGrid>
              <a:tr h="1605870"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Class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INDOOR </a:t>
                      </a:r>
                    </a:p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PE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OUTDOOR </a:t>
                      </a:r>
                    </a:p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PE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1569095"/>
                  </a:ext>
                </a:extLst>
              </a:tr>
              <a:tr h="892150">
                <a:tc>
                  <a:txBody>
                    <a:bodyPr/>
                    <a:lstStyle/>
                    <a:p>
                      <a:pPr algn="ctr"/>
                      <a:r>
                        <a:rPr lang="en-GB" sz="4400">
                          <a:latin typeface="XCCW Joined 1a" panose="03050602040000000000" pitchFamily="66" charset="0"/>
                        </a:rPr>
                        <a:t>4O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b="1" dirty="0">
                          <a:latin typeface="XCCW Joined 1a" panose="03050602040000000000" pitchFamily="66" charset="0"/>
                        </a:rPr>
                        <a:t>Friday</a:t>
                      </a:r>
                    </a:p>
                    <a:p>
                      <a:pPr algn="ctr"/>
                      <a:endParaRPr lang="en-GB" b="1" dirty="0"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b="1">
                          <a:latin typeface="XCCW Joined 1a" panose="03050602040000000000" pitchFamily="66" charset="0"/>
                        </a:rPr>
                        <a:t>Tuesday</a:t>
                      </a:r>
                    </a:p>
                    <a:p>
                      <a:pPr algn="ctr"/>
                      <a:endParaRPr lang="en-GB" b="1"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1358030"/>
                  </a:ext>
                </a:extLst>
              </a:tr>
              <a:tr h="892150">
                <a:tc>
                  <a:txBody>
                    <a:bodyPr/>
                    <a:lstStyle/>
                    <a:p>
                      <a:pPr algn="ctr"/>
                      <a:r>
                        <a:rPr lang="en-GB" sz="4400">
                          <a:latin typeface="XCCW Joined 1a" panose="03050602040000000000" pitchFamily="66" charset="0"/>
                        </a:rPr>
                        <a:t>4B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b="1" dirty="0">
                          <a:latin typeface="XCCW Joined 1a" panose="03050602040000000000" pitchFamily="66" charset="0"/>
                        </a:rPr>
                        <a:t>Friday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b="1" dirty="0">
                          <a:latin typeface="XCCW Joined 1a" panose="03050602040000000000" pitchFamily="66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020329"/>
                  </a:ext>
                </a:extLst>
              </a:tr>
              <a:tr h="892150">
                <a:tc>
                  <a:txBody>
                    <a:bodyPr/>
                    <a:lstStyle/>
                    <a:p>
                      <a:pPr algn="ctr"/>
                      <a:r>
                        <a:rPr lang="en-GB" sz="4400">
                          <a:latin typeface="XCCW Joined 1a" panose="03050602040000000000" pitchFamily="66" charset="0"/>
                        </a:rPr>
                        <a:t>4E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b="1" dirty="0">
                          <a:latin typeface="XCCW Joined 1a" panose="03050602040000000000" pitchFamily="66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b="1" dirty="0">
                          <a:latin typeface="XCCW Joined 1a" panose="03050602040000000000" pitchFamily="66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1834175"/>
                  </a:ext>
                </a:extLst>
              </a:tr>
            </a:tbl>
          </a:graphicData>
        </a:graphic>
      </p:graphicFrame>
      <p:pic>
        <p:nvPicPr>
          <p:cNvPr id="1026" name="Picture 2" descr="Plain White Polo Shirt">
            <a:extLst>
              <a:ext uri="{FF2B5EF4-FFF2-40B4-BE49-F238E27FC236}">
                <a16:creationId xmlns:a16="http://schemas.microsoft.com/office/drawing/2014/main" id="{B0BA9D81-731C-C13A-AF41-49D5BFDDE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391" y="853873"/>
            <a:ext cx="2472359" cy="2472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avy Blue Relaxed Fit Joggers (3-16yrs)">
            <a:extLst>
              <a:ext uri="{FF2B5EF4-FFF2-40B4-BE49-F238E27FC236}">
                <a16:creationId xmlns:a16="http://schemas.microsoft.com/office/drawing/2014/main" id="{423A063A-10DF-E115-5B35-0F394FB3D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132" y="2759128"/>
            <a:ext cx="1852820" cy="277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didas Trainers Kids XPLR Core Black | Landau Store">
            <a:extLst>
              <a:ext uri="{FF2B5EF4-FFF2-40B4-BE49-F238E27FC236}">
                <a16:creationId xmlns:a16="http://schemas.microsoft.com/office/drawing/2014/main" id="{0BDB3072-7511-4629-B9E3-B079C9CEB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6903" y="4513158"/>
            <a:ext cx="1100151" cy="85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Navy Blue Cotton Rich Zip Through Football Hoodie (3-16yrs)">
            <a:extLst>
              <a:ext uri="{FF2B5EF4-FFF2-40B4-BE49-F238E27FC236}">
                <a16:creationId xmlns:a16="http://schemas.microsoft.com/office/drawing/2014/main" id="{7CB32C12-41E4-683B-5B47-0AB81AF711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7919" y="628205"/>
            <a:ext cx="1852820" cy="277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Kids Essentials Boys Girls PE Shorts School Games Gym Football Shadow Stripe Many Colours">
            <a:extLst>
              <a:ext uri="{FF2B5EF4-FFF2-40B4-BE49-F238E27FC236}">
                <a16:creationId xmlns:a16="http://schemas.microsoft.com/office/drawing/2014/main" id="{3077C82B-21E0-E5FD-3AC9-9FFFF8C5D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4368" y="3545681"/>
            <a:ext cx="1409874" cy="1624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Woodpecker Hall Tie | Smiths Schoolwear">
            <a:extLst>
              <a:ext uri="{FF2B5EF4-FFF2-40B4-BE49-F238E27FC236}">
                <a16:creationId xmlns:a16="http://schemas.microsoft.com/office/drawing/2014/main" id="{EB923595-539B-CD89-04D6-93C06E2BE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5770" y="474978"/>
            <a:ext cx="1593160" cy="159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Transparent Handdrawn Doodle Red X Close Icon | Citypng">
            <a:extLst>
              <a:ext uri="{FF2B5EF4-FFF2-40B4-BE49-F238E27FC236}">
                <a16:creationId xmlns:a16="http://schemas.microsoft.com/office/drawing/2014/main" id="{02C92529-8318-EDAD-9431-1339673C9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232" y="665833"/>
            <a:ext cx="1221028" cy="1221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Stainless Steel Water Flasks - The Barn Owl Trust">
            <a:extLst>
              <a:ext uri="{FF2B5EF4-FFF2-40B4-BE49-F238E27FC236}">
                <a16:creationId xmlns:a16="http://schemas.microsoft.com/office/drawing/2014/main" id="{94CAA358-F704-DF99-52C4-3368457D9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846" y="2469012"/>
            <a:ext cx="1957754" cy="191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5010CC7-4A66-FA97-7D16-A131D8EF80FE}"/>
              </a:ext>
            </a:extLst>
          </p:cNvPr>
          <p:cNvSpPr txBox="1"/>
          <p:nvPr/>
        </p:nvSpPr>
        <p:spPr>
          <a:xfrm>
            <a:off x="7641671" y="5491131"/>
            <a:ext cx="3352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Navy blue shorts or joggers.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White t-shirt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Navy hoodie/jumper.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Trainers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539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72763" y="606668"/>
            <a:ext cx="8889022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School Uniform</a:t>
            </a:r>
            <a:endParaRPr lang="en-US" sz="6000" b="0" cap="none" spc="0">
              <a:ln w="0"/>
              <a:solidFill>
                <a:srgbClr val="CC00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99461" y="1520791"/>
            <a:ext cx="4388829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Children must come to school dressed in their full uniform on all days other than PE days.</a:t>
            </a:r>
          </a:p>
          <a:p>
            <a:pPr algn="ctr"/>
            <a:r>
              <a:rPr lang="en-US" sz="1400" b="0" u="sng" cap="none" spc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School jumpers MUST have schoo</a:t>
            </a:r>
            <a:r>
              <a:rPr lang="en-US" sz="1400" u="sng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 logo.</a:t>
            </a:r>
          </a:p>
          <a:p>
            <a:r>
              <a:rPr lang="en-GB" sz="18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White </a:t>
            </a:r>
            <a:r>
              <a:rPr lang="en-GB" sz="18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shirt</a:t>
            </a:r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(long or short sleeved)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School tie 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V-neck purple jumper or cardigan (school logo)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skirt 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trousers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Shorts 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pinafore 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White socks 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White, grey or black tights/ socks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trousers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Purple gingham dress (Summer)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Black shoes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/>
            <a:endParaRPr lang="en-US" sz="1400" b="0" u="sng" cap="none" spc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7865" y="17585"/>
            <a:ext cx="2492619" cy="668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788" y="4232543"/>
            <a:ext cx="1325060" cy="1782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2640" y="2754086"/>
            <a:ext cx="1084763" cy="14760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0015" y="4126919"/>
            <a:ext cx="1266825" cy="18881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42953" y="4560832"/>
            <a:ext cx="1351287" cy="1557223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09641" y="4560832"/>
            <a:ext cx="1385089" cy="1557223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55508" y="2818386"/>
            <a:ext cx="1207752" cy="1592211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17198" y="2804643"/>
            <a:ext cx="1262227" cy="160262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49726" y="4560832"/>
            <a:ext cx="1209383" cy="1557223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71703" y="2702365"/>
            <a:ext cx="1135873" cy="1502630"/>
          </a:xfrm>
          <a:prstGeom prst="rect">
            <a:avLst/>
          </a:prstGeom>
        </p:spPr>
      </p:pic>
      <p:pic>
        <p:nvPicPr>
          <p:cNvPr id="4098" name="Picture 2" descr="Kickers Girls Kick Patent T-bar School Shoes - Black | very.co.uk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1829" b="88836" l="946" r="100000">
                        <a14:foregroundMark x1="50355" y1="71734" x2="50355" y2="71734"/>
                        <a14:foregroundMark x1="29078" y1="60333" x2="29078" y2="60333"/>
                        <a14:foregroundMark x1="75650" y1="57482" x2="75650" y2="57482"/>
                        <a14:foregroundMark x1="74232" y1="60808" x2="74232" y2="622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561" b="10073"/>
          <a:stretch/>
        </p:blipFill>
        <p:spPr bwMode="auto">
          <a:xfrm>
            <a:off x="1056385" y="1413647"/>
            <a:ext cx="1249419" cy="123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larks REFLECT ACE INFANT BOYS SCHOOL SHOE - Boys Footwear from WJ French  and Son UK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782" y="1499173"/>
            <a:ext cx="1150444" cy="1150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424648" y="3577227"/>
            <a:ext cx="876795" cy="2090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360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808080"/>
                </a:solidFill>
                <a:latin typeface="XCCW Joined 1a" panose="03050602040000000000" pitchFamily="66" charset="0"/>
              </a:rPr>
              <a:t>Swimming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6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6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173034-42CE-826D-F338-9D28ED03BC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8321" y="1352550"/>
            <a:ext cx="3070694" cy="217900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51176AA-4C9E-6BA2-78C7-47F79601F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006" y="1473549"/>
            <a:ext cx="8031315" cy="11846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Year 4 will take part in the London Borough of Enfield Swimming Programme as part of their Physical Education entitlement. </a:t>
            </a:r>
          </a:p>
          <a:p>
            <a:pPr marL="0" indent="0">
              <a:buNone/>
            </a:pPr>
            <a:endParaRPr lang="en-GB" sz="200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US" sz="2000">
              <a:latin typeface="XCCW Joined 1a" panose="03050602040000000000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9829A4-8819-9B66-20E6-F114DE040CEB}"/>
              </a:ext>
            </a:extLst>
          </p:cNvPr>
          <p:cNvSpPr txBox="1"/>
          <p:nvPr/>
        </p:nvSpPr>
        <p:spPr>
          <a:xfrm>
            <a:off x="558248" y="5767368"/>
            <a:ext cx="1107550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Goggles</a:t>
            </a:r>
            <a:r>
              <a:rPr lang="en-GB" sz="14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 may be worn only if a letter has been sent by parent/guardian</a:t>
            </a:r>
            <a:br>
              <a:rPr lang="en-GB" sz="14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</a:br>
            <a:endParaRPr lang="en-GB" sz="1400">
              <a:solidFill>
                <a:srgbClr val="000000"/>
              </a:solidFill>
              <a:effectLst/>
              <a:latin typeface="XCCW Joined 1a" panose="03050602040000000000" pitchFamily="66" charset="0"/>
            </a:endParaRPr>
          </a:p>
          <a:p>
            <a:r>
              <a:rPr lang="en-GB" sz="14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Children will be split into differentiated groups and are taught by trained members of staff</a:t>
            </a:r>
            <a:endParaRPr lang="en-GB" sz="1400">
              <a:latin typeface="XCCW Joined 1a" panose="03050602040000000000" pitchFamily="66" charset="0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E0179919-4E54-B451-65F1-6CC322047451}"/>
              </a:ext>
            </a:extLst>
          </p:cNvPr>
          <p:cNvSpPr txBox="1">
            <a:spLocks/>
          </p:cNvSpPr>
          <p:nvPr/>
        </p:nvSpPr>
        <p:spPr>
          <a:xfrm>
            <a:off x="717006" y="2628996"/>
            <a:ext cx="11075504" cy="29229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000">
                <a:solidFill>
                  <a:srgbClr val="000000"/>
                </a:solidFill>
                <a:latin typeface="XCCW Joined 1a" panose="03050602040000000000" pitchFamily="66" charset="0"/>
              </a:rPr>
              <a:t>Location: </a:t>
            </a:r>
            <a:r>
              <a:rPr lang="en-GB" sz="2000" b="1">
                <a:solidFill>
                  <a:srgbClr val="000000"/>
                </a:solidFill>
                <a:latin typeface="XCCW Joined 1a" panose="03050602040000000000" pitchFamily="66" charset="0"/>
              </a:rPr>
              <a:t>Waverly School (Travel by minibus)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000">
                <a:solidFill>
                  <a:srgbClr val="000000"/>
                </a:solidFill>
                <a:latin typeface="XCCW Joined 1a" panose="03050602040000000000" pitchFamily="66" charset="0"/>
              </a:rPr>
              <a:t>Date: TBC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000">
                <a:solidFill>
                  <a:srgbClr val="000000"/>
                </a:solidFill>
                <a:latin typeface="XCCW Joined 1a" panose="03050602040000000000" pitchFamily="66" charset="0"/>
              </a:rPr>
              <a:t>Duration: 12 weeks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00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000">
                <a:solidFill>
                  <a:srgbClr val="000000"/>
                </a:solidFill>
                <a:latin typeface="XCCW Joined 1a" panose="03050602040000000000" pitchFamily="66" charset="0"/>
              </a:rPr>
              <a:t>A letter will be sent when it is your child’s class's turn (on the website)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0989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808080"/>
                </a:solidFill>
              </a:rPr>
              <a:t>Reading Expectations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25BD3-2145-9243-9CD2-052983E48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095" y="1812230"/>
            <a:ext cx="10515600" cy="466725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Read for 30 minutes </a:t>
            </a:r>
            <a:r>
              <a:rPr lang="en-US" sz="2400" u="sng">
                <a:latin typeface="XCCW Joined 1a" panose="03050602040000000000" pitchFamily="66" charset="0"/>
              </a:rPr>
              <a:t>everyday.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Bring Reading Records to school everyday.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Sign their Reading Records (see prompts)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Keep safe! It has all the passwords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you’ll need.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Children’s responsibility to change books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regularly.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>
              <a:latin typeface="XCCW Joined 1a" panose="03050602040000000000" pitchFamily="66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7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7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8C22672-CFCE-7468-01BA-DBA29CFEF7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80517">
            <a:off x="9160797" y="1243212"/>
            <a:ext cx="1664376" cy="23290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C15BC36-61A4-A688-77E2-788D2F026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80899">
            <a:off x="10257299" y="1229771"/>
            <a:ext cx="1664376" cy="23290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C4B26FF-6577-E3AE-CBC4-6984C0AE55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1652" y="3880929"/>
            <a:ext cx="1824567" cy="204293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5EA22DB-3C16-C549-FF88-79CB0C0BA92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1138"/>
          <a:stretch/>
        </p:blipFill>
        <p:spPr>
          <a:xfrm>
            <a:off x="8579222" y="3889018"/>
            <a:ext cx="1492430" cy="2067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867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843" y="52486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808080"/>
                </a:solidFill>
              </a:rPr>
              <a:t>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25BD3-2145-9243-9CD2-052983E48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2276" y="4615551"/>
            <a:ext cx="3892545" cy="2022659"/>
          </a:xfrm>
        </p:spPr>
        <p:txBody>
          <a:bodyPr/>
          <a:lstStyle/>
          <a:p>
            <a:pPr marL="0" indent="0">
              <a:buNone/>
            </a:pPr>
            <a:r>
              <a:rPr lang="en-GB" sz="18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Mr </a:t>
            </a:r>
            <a:r>
              <a:rPr lang="en-GB" sz="1800" err="1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Demaio</a:t>
            </a:r>
            <a:r>
              <a:rPr lang="en-GB" sz="18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 timetable songs </a:t>
            </a:r>
          </a:p>
          <a:p>
            <a:pPr marL="0" indent="0">
              <a:buNone/>
            </a:pPr>
            <a:r>
              <a:rPr lang="en-GB" sz="18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Hit the button </a:t>
            </a:r>
          </a:p>
          <a:p>
            <a:pPr marL="0" indent="0">
              <a:buNone/>
            </a:pPr>
            <a:r>
              <a:rPr lang="en-GB" sz="18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Timetables chart</a:t>
            </a:r>
            <a:endParaRPr lang="en-US" sz="180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US" sz="18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TTRS- log</a:t>
            </a:r>
            <a:r>
              <a:rPr lang="en-US" sz="1800">
                <a:solidFill>
                  <a:srgbClr val="000000"/>
                </a:solidFill>
                <a:latin typeface="XCCW Joined 1a" panose="03050602040000000000" pitchFamily="66" charset="0"/>
              </a:rPr>
              <a:t>in in RR</a:t>
            </a:r>
            <a:endParaRPr lang="en-GB" sz="1800">
              <a:solidFill>
                <a:srgbClr val="000000"/>
              </a:solidFill>
              <a:effectLst/>
              <a:latin typeface="XCCW Joined 1a" panose="03050602040000000000" pitchFamily="66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8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8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7DD50E-B54E-576F-1238-1F9B9D3486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98595">
            <a:off x="9921896" y="1042614"/>
            <a:ext cx="1921967" cy="28216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DBC4467-4275-7745-C48C-1B7E5A6D1A1A}"/>
              </a:ext>
            </a:extLst>
          </p:cNvPr>
          <p:cNvSpPr txBox="1"/>
          <p:nvPr/>
        </p:nvSpPr>
        <p:spPr>
          <a:xfrm>
            <a:off x="37899" y="1058189"/>
            <a:ext cx="4595525" cy="42126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>
                <a:effectLst/>
                <a:latin typeface="XCCW Joined 1a" panose="03050602040000000000" pitchFamily="66" charset="0"/>
              </a:rPr>
              <a:t>The key areas we will be covering this year:</a:t>
            </a:r>
            <a:r>
              <a:rPr lang="en-GB">
                <a:effectLst/>
                <a:latin typeface="XCCW Joined 1a" panose="03050602040000000000" pitchFamily="66" charset="0"/>
              </a:rPr>
              <a:t> </a:t>
            </a:r>
          </a:p>
          <a:p>
            <a:pPr>
              <a:lnSpc>
                <a:spcPct val="150000"/>
              </a:lnSpc>
            </a:pPr>
            <a:endParaRPr lang="en-GB">
              <a:effectLst/>
              <a:latin typeface="XCCW Joined 1a" panose="03050602040000000000" pitchFamily="66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>
                <a:effectLst/>
                <a:latin typeface="XCCW Joined 1a" panose="03050602040000000000" pitchFamily="66" charset="0"/>
              </a:rPr>
              <a:t>Number &amp; Place Value</a:t>
            </a:r>
            <a:endParaRPr lang="en-GB" b="1">
              <a:effectLst/>
              <a:latin typeface="XCCW Joined 1a" panose="03050602040000000000" pitchFamily="66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effectLst/>
                <a:latin typeface="XCCW Joined 1a" panose="03050602040000000000" pitchFamily="66" charset="0"/>
              </a:rPr>
              <a:t>The 4 mathematical operations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effectLst/>
                <a:latin typeface="XCCW Joined 1a" panose="03050602040000000000" pitchFamily="66" charset="0"/>
              </a:rPr>
              <a:t>Fractions (including decimals)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effectLst/>
                <a:latin typeface="XCCW Joined 1a" panose="03050602040000000000" pitchFamily="66" charset="0"/>
              </a:rPr>
              <a:t>Measurement 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effectLst/>
                <a:latin typeface="XCCW Joined 1a" panose="03050602040000000000" pitchFamily="66" charset="0"/>
              </a:rPr>
              <a:t>Properties of shapes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effectLst/>
                <a:latin typeface="XCCW Joined 1a" panose="03050602040000000000" pitchFamily="66" charset="0"/>
              </a:rPr>
              <a:t>Position &amp; Direction</a:t>
            </a:r>
          </a:p>
          <a:p>
            <a:pPr>
              <a:lnSpc>
                <a:spcPct val="150000"/>
              </a:lnSpc>
            </a:pPr>
            <a:r>
              <a:rPr lang="en-GB">
                <a:effectLst/>
                <a:latin typeface="XCCW Joined 1a" panose="03050602040000000000" pitchFamily="66" charset="0"/>
              </a:rPr>
              <a:t>Statistics</a:t>
            </a:r>
            <a:endParaRPr lang="en-GB">
              <a:latin typeface="XCCW Joined 1a" panose="03050602040000000000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730A1E-D700-141B-E753-16258E841ED2}"/>
              </a:ext>
            </a:extLst>
          </p:cNvPr>
          <p:cNvSpPr txBox="1"/>
          <p:nvPr/>
        </p:nvSpPr>
        <p:spPr>
          <a:xfrm>
            <a:off x="37899" y="5270881"/>
            <a:ext cx="5393635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>
                <a:effectLst/>
                <a:latin typeface="XCCW Joined 1a" panose="03050602040000000000" pitchFamily="66" charset="0"/>
              </a:rPr>
              <a:t>-By the end of year 4, pupils should know their times tables up to 12 x 12.</a:t>
            </a:r>
          </a:p>
          <a:p>
            <a:pPr>
              <a:lnSpc>
                <a:spcPct val="150000"/>
              </a:lnSpc>
            </a:pPr>
            <a:r>
              <a:rPr lang="en-GB" sz="1600">
                <a:latin typeface="XCCW Joined 1a" panose="03050602040000000000" pitchFamily="66" charset="0"/>
              </a:rPr>
              <a:t>Government </a:t>
            </a:r>
            <a:r>
              <a:rPr lang="en-GB" sz="1600">
                <a:effectLst/>
                <a:latin typeface="XCCW Joined 1a" panose="03050602040000000000" pitchFamily="66" charset="0"/>
              </a:rPr>
              <a:t>Timetables test at the end of year 4- June. No pass mark</a:t>
            </a:r>
            <a:endParaRPr lang="en-GB" sz="1600">
              <a:latin typeface="XCCW Joined 1a" panose="03050602040000000000" pitchFamily="66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0AEF406-FF67-84C4-03A7-E1CAB7798B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0043" y="74022"/>
            <a:ext cx="3455687" cy="2022659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1EA661A-2081-340A-8150-2E5CCC1E6D32}"/>
              </a:ext>
            </a:extLst>
          </p:cNvPr>
          <p:cNvSpPr txBox="1">
            <a:spLocks/>
          </p:cNvSpPr>
          <p:nvPr/>
        </p:nvSpPr>
        <p:spPr>
          <a:xfrm>
            <a:off x="9922515" y="3970069"/>
            <a:ext cx="2239387" cy="3988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>
                <a:solidFill>
                  <a:srgbClr val="000000"/>
                </a:solidFill>
                <a:latin typeface="XCCW Joined 1a" panose="03050602040000000000" pitchFamily="66" charset="0"/>
              </a:rPr>
              <a:t>Practise books</a:t>
            </a:r>
          </a:p>
        </p:txBody>
      </p:sp>
      <p:pic>
        <p:nvPicPr>
          <p:cNvPr id="5122" name="Picture 2" descr="Hit the Button Maths – Apps on Google Play">
            <a:extLst>
              <a:ext uri="{FF2B5EF4-FFF2-40B4-BE49-F238E27FC236}">
                <a16:creationId xmlns:a16="http://schemas.microsoft.com/office/drawing/2014/main" id="{EEF2B821-6549-7758-2C68-49A0FF56BC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316" y="2772293"/>
            <a:ext cx="1313414" cy="1313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All Times tables Chart - Print for free (many colors) | Memozor">
            <a:extLst>
              <a:ext uri="{FF2B5EF4-FFF2-40B4-BE49-F238E27FC236}">
                <a16:creationId xmlns:a16="http://schemas.microsoft.com/office/drawing/2014/main" id="{D5953003-9529-D0D1-5B8E-A6266594B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269" y="4368947"/>
            <a:ext cx="2717201" cy="2323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3011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62" y="192847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808080"/>
                </a:solidFill>
              </a:rPr>
              <a:t>Curriculum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9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9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71278"/>
            <a:ext cx="2936401" cy="639716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66C0A6F-EDAC-A107-C60D-BC4979F0F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04915" y="851127"/>
            <a:ext cx="6089859" cy="5687785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dirty="0">
                <a:latin typeface="XCCW Joined 1a" panose="03050602040000000000" pitchFamily="66" charset="0"/>
              </a:rPr>
              <a:t>Autumn: Romans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XCCW Joined 1a" panose="03050602040000000000" pitchFamily="66" charset="0"/>
              </a:rPr>
              <a:t>- History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XCCW Joined 1a" panose="03050602040000000000" pitchFamily="66" charset="0"/>
              </a:rPr>
              <a:t>- Geography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XCCW Joined 1a" panose="03050602040000000000" pitchFamily="66" charset="0"/>
              </a:rPr>
              <a:t>- Art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XCCW Joined 1a" panose="03050602040000000000" pitchFamily="66" charset="0"/>
              </a:rPr>
              <a:t>- RE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b="1" dirty="0">
                <a:latin typeface="XCCW Joined 1a" panose="03050602040000000000" pitchFamily="66" charset="0"/>
              </a:rPr>
              <a:t>Trips</a:t>
            </a:r>
            <a:r>
              <a:rPr lang="en-US" sz="2400" dirty="0">
                <a:latin typeface="XCCW Joined 1a" panose="03050602040000000000" pitchFamily="66" charset="0"/>
              </a:rPr>
              <a:t>: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XCCW Joined 1a" panose="03050602040000000000" pitchFamily="66" charset="0"/>
              </a:rPr>
              <a:t>Local visit around our area – </a:t>
            </a:r>
            <a:r>
              <a:rPr lang="en-US" sz="2400" dirty="0">
                <a:solidFill>
                  <a:srgbClr val="FF0000"/>
                </a:solidFill>
                <a:latin typeface="XCCW Joined 1a" panose="03050602040000000000" pitchFamily="66" charset="0"/>
              </a:rPr>
              <a:t>24/09/25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XCCW Joined 1a" panose="03050602040000000000" pitchFamily="66" charset="0"/>
              </a:rPr>
              <a:t>Local visit to Tesco – </a:t>
            </a:r>
            <a:r>
              <a:rPr lang="en-US" sz="2400" dirty="0">
                <a:solidFill>
                  <a:srgbClr val="FF0000"/>
                </a:solidFill>
                <a:latin typeface="XCCW Joined 1a" panose="03050602040000000000" pitchFamily="66" charset="0"/>
              </a:rPr>
              <a:t>01/10/25</a:t>
            </a:r>
            <a:endParaRPr lang="en-US" sz="2400" dirty="0">
              <a:latin typeface="XCCW Joined 1a" panose="03050602040000000000" pitchFamily="66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XCCW Joined 1a" panose="03050602040000000000" pitchFamily="66" charset="0"/>
              </a:rPr>
              <a:t>Verulamium museum – </a:t>
            </a:r>
            <a:r>
              <a:rPr lang="en-US" sz="2400" dirty="0">
                <a:solidFill>
                  <a:srgbClr val="FF0000"/>
                </a:solidFill>
                <a:latin typeface="XCCW Joined 1a" panose="03050602040000000000" pitchFamily="66" charset="0"/>
              </a:rPr>
              <a:t>9</a:t>
            </a:r>
            <a:r>
              <a:rPr lang="en-US" sz="2400" baseline="30000" dirty="0">
                <a:solidFill>
                  <a:srgbClr val="FF0000"/>
                </a:solidFill>
                <a:latin typeface="XCCW Joined 1a" panose="03050602040000000000" pitchFamily="66" charset="0"/>
              </a:rPr>
              <a:t>th</a:t>
            </a:r>
            <a:r>
              <a:rPr lang="en-US" sz="2400" dirty="0">
                <a:solidFill>
                  <a:srgbClr val="FF0000"/>
                </a:solidFill>
                <a:latin typeface="XCCW Joined 1a" panose="03050602040000000000" pitchFamily="66" charset="0"/>
              </a:rPr>
              <a:t>/ 21</a:t>
            </a:r>
            <a:r>
              <a:rPr lang="en-US" sz="2400" baseline="30000" dirty="0">
                <a:solidFill>
                  <a:srgbClr val="FF0000"/>
                </a:solidFill>
                <a:latin typeface="XCCW Joined 1a" panose="03050602040000000000" pitchFamily="66" charset="0"/>
              </a:rPr>
              <a:t>st</a:t>
            </a:r>
            <a:r>
              <a:rPr lang="en-US" sz="2400" dirty="0">
                <a:solidFill>
                  <a:srgbClr val="FF0000"/>
                </a:solidFill>
                <a:latin typeface="XCCW Joined 1a" panose="03050602040000000000" pitchFamily="66" charset="0"/>
              </a:rPr>
              <a:t>/23 October</a:t>
            </a:r>
            <a:r>
              <a:rPr lang="en-US" sz="2400" dirty="0">
                <a:latin typeface="XCCW Joined 1a" panose="03050602040000000000" pitchFamily="66" charset="0"/>
              </a:rPr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XCCW Joined 1a" panose="03050602040000000000" pitchFamily="66" charset="0"/>
              </a:rPr>
              <a:t>Parent volunteers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4A3087-4D84-AFA9-7801-EA20ECB7BE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682" y="1421949"/>
            <a:ext cx="7467518" cy="423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982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62" y="192847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808080"/>
                </a:solidFill>
              </a:rPr>
              <a:t>Arbor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10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10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66C0A6F-EDAC-A107-C60D-BC4979F0F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1774" y="1400037"/>
            <a:ext cx="5751444" cy="4956313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XCCW Joined 1a" panose="03050602040000000000" pitchFamily="66" charset="0"/>
              </a:rPr>
              <a:t>Download the Arbor App!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200" b="1" dirty="0">
                <a:latin typeface="Letter-join Basic 40" panose="02000505000000020003" pitchFamily="2" charset="0"/>
              </a:rPr>
              <a:t>Check your emails for your username, this will have a link to click on. </a:t>
            </a:r>
            <a:endParaRPr lang="en-US" sz="3200" b="1" dirty="0">
              <a:latin typeface="XCCW Joined 1a" panose="03050602040000000000" pitchFamily="66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XCCW Joined 1a" panose="03050602040000000000" pitchFamily="66" charset="0"/>
              </a:rPr>
              <a:t>Best way to receive communication from the school.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XCCW Joined 1a" panose="03050602040000000000" pitchFamily="66" charset="0"/>
              </a:rPr>
              <a:t>Trips, Clubs, Closures etc.</a:t>
            </a:r>
            <a:endParaRPr lang="en-US" sz="1200" dirty="0">
              <a:latin typeface="XCCW Joined 1a" panose="03050602040000000000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D51DB1-363E-9BFA-D63A-2EDB2D78A7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358" y="2426804"/>
            <a:ext cx="4040101" cy="2004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926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808080"/>
                </a:solidFill>
              </a:rPr>
              <a:t>Home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25BD3-2145-9243-9CD2-052983E48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697" y="1303709"/>
            <a:ext cx="8259097" cy="484636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800" b="1" u="sng" dirty="0">
                <a:latin typeface="XCCW Joined 1a" panose="03050602040000000000" pitchFamily="66" charset="0"/>
              </a:rPr>
              <a:t>Daily: </a:t>
            </a:r>
            <a:r>
              <a:rPr lang="en-US" sz="1800" dirty="0">
                <a:latin typeface="XCCW Joined 1a" panose="03050602040000000000" pitchFamily="66" charset="0"/>
              </a:rPr>
              <a:t>Reading for at least 30 minutes. Playing times table rockstars for at </a:t>
            </a:r>
            <a:r>
              <a:rPr lang="en-US" sz="1800">
                <a:latin typeface="XCCW Joined 1a" panose="03050602040000000000" pitchFamily="66" charset="0"/>
              </a:rPr>
              <a:t>least 20 </a:t>
            </a:r>
            <a:r>
              <a:rPr lang="en-US" sz="1800" dirty="0">
                <a:latin typeface="XCCW Joined 1a" panose="03050602040000000000" pitchFamily="66" charset="0"/>
              </a:rPr>
              <a:t>minutes. </a:t>
            </a:r>
            <a:endParaRPr lang="en-US" sz="1800" b="1" u="sng" dirty="0">
              <a:latin typeface="XCCW Joined 1a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en-US" sz="1800" b="1" u="sng" dirty="0">
                <a:latin typeface="XCCW Joined 1a" panose="03050602040000000000" pitchFamily="66" charset="0"/>
              </a:rPr>
              <a:t>Weekly: </a:t>
            </a:r>
            <a:r>
              <a:rPr lang="en-US" sz="1800" dirty="0" err="1">
                <a:latin typeface="XCCW Joined 1a" panose="03050602040000000000" pitchFamily="66" charset="0"/>
              </a:rPr>
              <a:t>Maths</a:t>
            </a:r>
            <a:r>
              <a:rPr lang="en-US" sz="1800" dirty="0">
                <a:latin typeface="XCCW Joined 1a" panose="03050602040000000000" pitchFamily="66" charset="0"/>
              </a:rPr>
              <a:t> OR English will be set on a Friday and due on Tuesday.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XCCW Joined 1a" panose="03050602040000000000" pitchFamily="66" charset="0"/>
              </a:rPr>
              <a:t>Weekly Spellings and Timetables practice.</a:t>
            </a:r>
          </a:p>
          <a:p>
            <a:pPr>
              <a:lnSpc>
                <a:spcPct val="150000"/>
              </a:lnSpc>
            </a:pPr>
            <a:r>
              <a:rPr lang="en-US" sz="1800" b="1" u="sng" dirty="0">
                <a:latin typeface="XCCW Joined 1a" panose="03050602040000000000" pitchFamily="66" charset="0"/>
              </a:rPr>
              <a:t>Half- termly: </a:t>
            </a:r>
            <a:r>
              <a:rPr lang="en-US" sz="1800" dirty="0">
                <a:latin typeface="XCCW Joined 1a" panose="03050602040000000000" pitchFamily="66" charset="0"/>
              </a:rPr>
              <a:t>project work will be set at the beginning of every half term and due by the end of the half term.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Home learning is designed to be enjoyable, and each task should not take any </a:t>
            </a:r>
            <a:r>
              <a:rPr lang="en-GB" sz="1800" dirty="0">
                <a:latin typeface="XCCW Joined 1a" panose="03050602040000000000" pitchFamily="66" charset="0"/>
              </a:rPr>
              <a:t>l</a:t>
            </a:r>
            <a:r>
              <a:rPr lang="en-GB" sz="1800" dirty="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onger than 30-40 minutes.</a:t>
            </a:r>
            <a:endParaRPr lang="en-US" sz="1800" u="sng" dirty="0">
              <a:latin typeface="XCCW Joined 1a" panose="03050602040000000000" pitchFamily="66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11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11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3074" name="Picture 2" descr="Google Classroom Refresh – St. Anthony's High School">
            <a:extLst>
              <a:ext uri="{FF2B5EF4-FFF2-40B4-BE49-F238E27FC236}">
                <a16:creationId xmlns:a16="http://schemas.microsoft.com/office/drawing/2014/main" id="{0D1CCD28-CFE4-5BB7-0587-FBB6BFC6CB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5814" y="1303708"/>
            <a:ext cx="2743201" cy="2125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9873AEE-28C2-79E5-4923-953D865DDC6C}"/>
              </a:ext>
            </a:extLst>
          </p:cNvPr>
          <p:cNvSpPr txBox="1"/>
          <p:nvPr/>
        </p:nvSpPr>
        <p:spPr>
          <a:xfrm>
            <a:off x="9075815" y="4224909"/>
            <a:ext cx="2743200" cy="2535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>
                <a:latin typeface="XCCW Joined 1a" panose="03050602040000000000" pitchFamily="66" charset="0"/>
              </a:rPr>
              <a:t>Chrome books, headphones and internet dongles are available from the school office.</a:t>
            </a:r>
          </a:p>
          <a:p>
            <a:pPr>
              <a:lnSpc>
                <a:spcPct val="150000"/>
              </a:lnSpc>
            </a:pPr>
            <a:endParaRPr lang="en-GB" sz="900">
              <a:latin typeface="XCCW Joined 1a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1400" i="1">
                <a:latin typeface="XCCW Joined 1a" panose="03050602040000000000" pitchFamily="66" charset="0"/>
              </a:rPr>
              <a:t>No paper homework will be available.</a:t>
            </a:r>
          </a:p>
        </p:txBody>
      </p:sp>
    </p:spTree>
    <p:extLst>
      <p:ext uri="{BB962C8B-B14F-4D97-AF65-F5344CB8AC3E}">
        <p14:creationId xmlns:p14="http://schemas.microsoft.com/office/powerpoint/2010/main" val="19239002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3B5F7B3-E482-4461-22C8-5A37CBD569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79" r="82539" b="1870"/>
          <a:stretch>
            <a:fillRect/>
          </a:stretch>
        </p:blipFill>
        <p:spPr>
          <a:xfrm>
            <a:off x="128978" y="6027704"/>
            <a:ext cx="1269366" cy="6579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7533C7-1C38-F9D5-19D1-A0CF0AC7A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8703" y="6111704"/>
            <a:ext cx="1197396" cy="65791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09B6D7A-9A9B-F320-5F52-B166C2CFAB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978" y="172386"/>
            <a:ext cx="2405396" cy="33757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548354F-1E53-D0CA-6BB6-CCD09871E9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908" y="2501304"/>
            <a:ext cx="2095551" cy="329617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F5ED257-C442-4C98-A29F-347C83B88B44}"/>
              </a:ext>
            </a:extLst>
          </p:cNvPr>
          <p:cNvSpPr txBox="1"/>
          <p:nvPr/>
        </p:nvSpPr>
        <p:spPr>
          <a:xfrm>
            <a:off x="2656099" y="98428"/>
            <a:ext cx="9535901" cy="6678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Basic 40" panose="02000505000000020003" pitchFamily="2" charset="0"/>
                <a:cs typeface="Mangal Pro" panose="020B0502040204020203" pitchFamily="2" charset="0"/>
              </a:rPr>
              <a:t>                    </a:t>
            </a:r>
            <a:r>
              <a:rPr lang="en-US" sz="2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Basic 40" panose="02000505000000020003" pitchFamily="2" charset="0"/>
                <a:cs typeface="Mangal Pro" panose="020B0502040204020203" pitchFamily="2" charset="0"/>
              </a:rPr>
              <a:t>Promoting Healthy Relationships with Tender</a:t>
            </a:r>
          </a:p>
          <a:p>
            <a:pPr>
              <a:buNone/>
            </a:pPr>
            <a:endParaRPr lang="en-US" sz="2200" b="1" dirty="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>
              <a:buNone/>
            </a:pPr>
            <a:r>
              <a:rPr lang="en-US" sz="2200" b="1" dirty="0">
                <a:latin typeface="Letter-join Basic 40" panose="02000505000000020003" pitchFamily="2" charset="0"/>
                <a:cs typeface="Mangal Pro" panose="020B0502040204020203" pitchFamily="2" charset="0"/>
              </a:rPr>
              <a:t>Tender: </a:t>
            </a:r>
          </a:p>
          <a:p>
            <a:pPr>
              <a:buNone/>
            </a:pPr>
            <a:r>
              <a:rPr lang="en-US" sz="2200" dirty="0">
                <a:latin typeface="Letter-join Basic 40" panose="02000505000000020003" pitchFamily="2" charset="0"/>
                <a:cs typeface="Mangal Pro" panose="020B0502040204020203" pitchFamily="2" charset="0"/>
              </a:rPr>
              <a:t>A charity that supports children in understanding                                                   what healthy, respectful relationships look like. </a:t>
            </a:r>
          </a:p>
          <a:p>
            <a:pPr>
              <a:buNone/>
            </a:pPr>
            <a:endParaRPr lang="en-US" sz="2200" dirty="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b="1" dirty="0">
                <a:latin typeface="Letter-join Basic 40" panose="02000505000000020003" pitchFamily="2" charset="0"/>
              </a:rPr>
              <a:t>September 2020: </a:t>
            </a:r>
            <a:r>
              <a:rPr lang="en-GB" sz="2200" dirty="0">
                <a:latin typeface="Letter-join Basic 40" panose="02000505000000020003" pitchFamily="2" charset="0"/>
              </a:rPr>
              <a:t>Statutory for all schools to teach relationships education.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Letter-join Basic 40" panose="02000505000000020003" pitchFamily="2" charset="0"/>
              </a:rPr>
              <a:t>Links with </a:t>
            </a:r>
            <a:r>
              <a:rPr lang="en-US" sz="2200" dirty="0">
                <a:latin typeface="Letter-join Basic 40" panose="02000505000000020003" pitchFamily="2" charset="0"/>
                <a:cs typeface="Mangal Pro" panose="020B0502040204020203" pitchFamily="2" charset="0"/>
              </a:rPr>
              <a:t>Relationships and Sex Education (RSE) &amp; PSHE curriculum</a:t>
            </a:r>
            <a:endParaRPr lang="en-GB" sz="2200" dirty="0">
              <a:latin typeface="Letter-join Basic 40" panose="0200050500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Letter-join Basic 40" panose="02000505000000020003" pitchFamily="2" charset="0"/>
              </a:rPr>
              <a:t>Provides children with the skills to identify and maintain healthy relationships.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Letter-join Basic 40" panose="02000505000000020003" pitchFamily="2" charset="0"/>
              </a:rPr>
              <a:t>Skills learnt can support children in transitioning into adulthood. </a:t>
            </a:r>
          </a:p>
          <a:p>
            <a:endParaRPr lang="en-US" sz="2200" dirty="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>
              <a:buNone/>
            </a:pPr>
            <a:r>
              <a:rPr lang="en-US" sz="2200" b="1" dirty="0">
                <a:latin typeface="Letter-join Basic 40" panose="02000505000000020003" pitchFamily="2" charset="0"/>
                <a:cs typeface="Mangal Pro" panose="020B0502040204020203" pitchFamily="2" charset="0"/>
              </a:rPr>
              <a:t>How you can help: </a:t>
            </a:r>
          </a:p>
          <a:p>
            <a:pPr>
              <a:buNone/>
            </a:pPr>
            <a:endParaRPr lang="en-US" sz="1000" b="1" dirty="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Letter-join Basic 40" panose="02000505000000020003" pitchFamily="2" charset="0"/>
                <a:cs typeface="Mangal Pro" panose="020B0502040204020203" pitchFamily="2" charset="0"/>
              </a:rPr>
              <a:t>Talk about their friendships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Letter-join Basic 40" panose="02000505000000020003" pitchFamily="2" charset="0"/>
              </a:rPr>
              <a:t>Talk about their emotions (recognise what makes them feel good and bad in their friendships at school and in life).</a:t>
            </a:r>
            <a:endParaRPr lang="en-US" sz="2200" dirty="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Letter-join Basic 40" panose="02000505000000020003" pitchFamily="2" charset="0"/>
                <a:cs typeface="Mangal Pro" panose="020B0502040204020203" pitchFamily="2" charset="0"/>
              </a:rPr>
              <a:t>Encourage the use of the ‘Healthy Relationships Toolkit’ created by our school council. </a:t>
            </a:r>
          </a:p>
          <a:p>
            <a:endParaRPr lang="en-US" sz="800" dirty="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r>
              <a:rPr lang="en-US" sz="2200" dirty="0">
                <a:latin typeface="Letter-join Basic 40" panose="02000505000000020003" pitchFamily="2" charset="0"/>
                <a:cs typeface="Mangal Pro" panose="020B0502040204020203" pitchFamily="2" charset="0"/>
              </a:rPr>
              <a:t> 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latin typeface="Letter-join Basic 40" panose="02000505000000020003" pitchFamily="2" charset="0"/>
                <a:cs typeface="Mangal Pro" panose="020B0502040204020203" pitchFamily="2" charset="0"/>
              </a:rPr>
              <a:t>“</a:t>
            </a:r>
            <a:r>
              <a:rPr lang="en-GB" sz="2200" b="1" i="1" dirty="0">
                <a:solidFill>
                  <a:schemeClr val="accent2">
                    <a:lumMod val="75000"/>
                  </a:schemeClr>
                </a:solidFill>
                <a:latin typeface="Letter-join Basic 40" panose="02000505000000020003" pitchFamily="2" charset="0"/>
                <a:cs typeface="Iskoola Pota" panose="020F0502020204030204" pitchFamily="34" charset="0"/>
              </a:rPr>
              <a:t>Stop it, I don’t like it,”</a:t>
            </a:r>
            <a:r>
              <a:rPr lang="en-GB" sz="2200" b="1" dirty="0">
                <a:solidFill>
                  <a:schemeClr val="accent2">
                    <a:lumMod val="75000"/>
                  </a:schemeClr>
                </a:solidFill>
                <a:latin typeface="Letter-join Basic 40" panose="02000505000000020003" pitchFamily="2" charset="0"/>
                <a:cs typeface="Iskoola Pota" panose="020F0502020204030204" pitchFamily="34" charset="0"/>
              </a:rPr>
              <a:t>    </a:t>
            </a:r>
            <a:r>
              <a:rPr lang="en-GB" sz="2200" b="1" dirty="0">
                <a:solidFill>
                  <a:srgbClr val="7030A0"/>
                </a:solidFill>
                <a:latin typeface="Letter-join Basic 40" panose="02000505000000020003" pitchFamily="2" charset="0"/>
                <a:cs typeface="Iskoola Pota" panose="020F0502020204030204" pitchFamily="34" charset="0"/>
              </a:rPr>
              <a:t>‘ Breathing exercises’    </a:t>
            </a:r>
            <a:r>
              <a:rPr lang="en-GB" sz="2200" b="1" dirty="0">
                <a:solidFill>
                  <a:schemeClr val="accent6"/>
                </a:solidFill>
                <a:latin typeface="Letter-join Basic 40" panose="02000505000000020003" pitchFamily="2" charset="0"/>
                <a:cs typeface="Iskoola Pota" panose="020F0502020204030204" pitchFamily="34" charset="0"/>
              </a:rPr>
              <a:t>‘ Top tips from children’</a:t>
            </a:r>
            <a:endParaRPr lang="en-US" sz="2200" dirty="0">
              <a:solidFill>
                <a:schemeClr val="accent6"/>
              </a:solidFill>
              <a:latin typeface="Letter-join Basic 40" panose="02000505000000020003" pitchFamily="2" charset="0"/>
              <a:cs typeface="Mangal Pro" panose="020B0502040204020203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A5C3ED2-BEBF-85D4-BBC5-C2B44F6CB5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56606" y="80821"/>
            <a:ext cx="1483710" cy="22255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97700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5BD6C7E-EB1E-FAC5-575F-6F8457523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48" y="421508"/>
            <a:ext cx="4308784" cy="610624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6D9571-5929-412A-01CC-D272837AA9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4232" y="366998"/>
            <a:ext cx="7379911" cy="6215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230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CC8B72F-328D-4A70-2189-0D283CAF13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8382" y="309634"/>
            <a:ext cx="5882765" cy="5386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127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2bd001-b475-4de8-9e6b-fe2612c29544" xsi:nil="true"/>
    <lcf76f155ced4ddcb4097134ff3c332f xmlns="cd7f7c8a-c8d0-4a3a-89b8-482271a8509b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EBA2EB4D77AF458D0D9FE8E00DA4F4" ma:contentTypeVersion="13" ma:contentTypeDescription="Create a new document." ma:contentTypeScope="" ma:versionID="fa2823fabc7054c6c3ab23380d50ad6f">
  <xsd:schema xmlns:xsd="http://www.w3.org/2001/XMLSchema" xmlns:xs="http://www.w3.org/2001/XMLSchema" xmlns:p="http://schemas.microsoft.com/office/2006/metadata/properties" xmlns:ns2="cd7f7c8a-c8d0-4a3a-89b8-482271a8509b" xmlns:ns3="822bd001-b475-4de8-9e6b-fe2612c29544" targetNamespace="http://schemas.microsoft.com/office/2006/metadata/properties" ma:root="true" ma:fieldsID="fab054db6fe2c7b428de8ac22753f4e3" ns2:_="" ns3:_="">
    <xsd:import namespace="cd7f7c8a-c8d0-4a3a-89b8-482271a8509b"/>
    <xsd:import namespace="822bd001-b475-4de8-9e6b-fe2612c2954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7f7c8a-c8d0-4a3a-89b8-482271a850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ca80854f-31e5-450a-bf70-f72869c723b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2bd001-b475-4de8-9e6b-fe2612c2954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8c439b2c-5b81-40b0-9de4-77621dbefbf2}" ma:internalName="TaxCatchAll" ma:showField="CatchAllData" ma:web="822bd001-b475-4de8-9e6b-fe2612c2954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6EACDA4-5869-4F19-949C-3F219014F757}">
  <ds:schemaRefs>
    <ds:schemaRef ds:uri="822bd001-b475-4de8-9e6b-fe2612c29544"/>
    <ds:schemaRef ds:uri="http://purl.org/dc/elements/1.1/"/>
    <ds:schemaRef ds:uri="http://schemas.microsoft.com/office/2006/metadata/properties"/>
    <ds:schemaRef ds:uri="http://purl.org/dc/terms/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cd7f7c8a-c8d0-4a3a-89b8-482271a8509b"/>
  </ds:schemaRefs>
</ds:datastoreItem>
</file>

<file path=customXml/itemProps2.xml><?xml version="1.0" encoding="utf-8"?>
<ds:datastoreItem xmlns:ds="http://schemas.openxmlformats.org/officeDocument/2006/customXml" ds:itemID="{A6C6140D-1FE7-480E-B865-CEAD477D93D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D5A996-E970-4466-B1DA-AFA4394AA190}">
  <ds:schemaRefs>
    <ds:schemaRef ds:uri="822bd001-b475-4de8-9e6b-fe2612c29544"/>
    <ds:schemaRef ds:uri="cd7f7c8a-c8d0-4a3a-89b8-482271a8509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731</Words>
  <Application>Microsoft Office PowerPoint</Application>
  <PresentationFormat>Widescreen</PresentationFormat>
  <Paragraphs>157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KG Red Hands Outline</vt:lpstr>
      <vt:lpstr>Letter-join Basic 40</vt:lpstr>
      <vt:lpstr>LNGMSB+TrebuchetMS</vt:lpstr>
      <vt:lpstr>XCCW Joined 1a</vt:lpstr>
      <vt:lpstr>Office Theme</vt:lpstr>
      <vt:lpstr>PowerPoint Presentation</vt:lpstr>
      <vt:lpstr>PowerPoint Presentation</vt:lpstr>
      <vt:lpstr>PowerPoint Presentation</vt:lpstr>
      <vt:lpstr>PE Days</vt:lpstr>
      <vt:lpstr>PowerPoint Presentation</vt:lpstr>
      <vt:lpstr>Swimming</vt:lpstr>
      <vt:lpstr>Reading Expectations </vt:lpstr>
      <vt:lpstr>Maths</vt:lpstr>
      <vt:lpstr>Curriculum </vt:lpstr>
      <vt:lpstr>Arbor </vt:lpstr>
      <vt:lpstr>Home Learning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Marino - Creative Link</dc:creator>
  <cp:lastModifiedBy>Tino Hernandez</cp:lastModifiedBy>
  <cp:revision>3</cp:revision>
  <dcterms:created xsi:type="dcterms:W3CDTF">2021-05-26T17:13:06Z</dcterms:created>
  <dcterms:modified xsi:type="dcterms:W3CDTF">2025-09-28T15:07:52Z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0x0101001DEBA2EB4D77AF458D0D9FE8E00DA4F4</vt:lpwstr>
  </property>
  <property fmtid="{D5CDD505-2E9C-101B-9397-08002B2CF9AE}" pid="3" name="MediaServiceImageTags">
    <vt:lpwstr/>
  </property>
</Properties>
</file>