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26"/>
  </p:notesMasterIdLst>
  <p:sldIdLst>
    <p:sldId id="256" r:id="rId5"/>
    <p:sldId id="259" r:id="rId6"/>
    <p:sldId id="260" r:id="rId7"/>
    <p:sldId id="279" r:id="rId8"/>
    <p:sldId id="285" r:id="rId9"/>
    <p:sldId id="264" r:id="rId10"/>
    <p:sldId id="283" r:id="rId11"/>
    <p:sldId id="270" r:id="rId12"/>
    <p:sldId id="265" r:id="rId13"/>
    <p:sldId id="266" r:id="rId14"/>
    <p:sldId id="267" r:id="rId15"/>
    <p:sldId id="262" r:id="rId16"/>
    <p:sldId id="263" r:id="rId17"/>
    <p:sldId id="269" r:id="rId18"/>
    <p:sldId id="268" r:id="rId19"/>
    <p:sldId id="272" r:id="rId20"/>
    <p:sldId id="284" r:id="rId21"/>
    <p:sldId id="282" r:id="rId22"/>
    <p:sldId id="274" r:id="rId23"/>
    <p:sldId id="281" r:id="rId24"/>
    <p:sldId id="275" r:id="rId25"/>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8178D"/>
    <a:srgbClr val="CCCCFF"/>
    <a:srgbClr val="9999FF"/>
    <a:srgbClr val="A8189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258"/>
    <p:restoredTop sz="96327"/>
  </p:normalViewPr>
  <p:slideViewPr>
    <p:cSldViewPr snapToGrid="0" snapToObjects="1">
      <p:cViewPr varScale="1">
        <p:scale>
          <a:sx n="79" d="100"/>
          <a:sy n="79" d="100"/>
        </p:scale>
        <p:origin x="653" y="77"/>
      </p:cViewPr>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111FBA47-F3E4-4C2E-9E61-983FEE07FA16}" type="datetimeFigureOut">
              <a:rPr lang="en-GB" smtClean="0"/>
              <a:t>28/09/2025</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4EE18821-0FB1-4ABB-8C3D-198DE5887C90}" type="slidenum">
              <a:rPr lang="en-GB" smtClean="0"/>
              <a:t>‹#›</a:t>
            </a:fld>
            <a:endParaRPr lang="en-GB"/>
          </a:p>
        </p:txBody>
      </p:sp>
    </p:spTree>
    <p:extLst>
      <p:ext uri="{BB962C8B-B14F-4D97-AF65-F5344CB8AC3E}">
        <p14:creationId xmlns:p14="http://schemas.microsoft.com/office/powerpoint/2010/main" val="15808061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6">
          <a:extLst>
            <a:ext uri="{FF2B5EF4-FFF2-40B4-BE49-F238E27FC236}">
              <a16:creationId xmlns:a16="http://schemas.microsoft.com/office/drawing/2014/main" id="{8D0FC189-D77C-C5B0-BC1F-4CAEAAA26C85}"/>
            </a:ext>
          </a:extLst>
        </p:cNvPr>
        <p:cNvGrpSpPr/>
        <p:nvPr/>
      </p:nvGrpSpPr>
      <p:grpSpPr>
        <a:xfrm>
          <a:off x="0" y="0"/>
          <a:ext cx="0" cy="0"/>
          <a:chOff x="0" y="0"/>
          <a:chExt cx="0" cy="0"/>
        </a:xfrm>
      </p:grpSpPr>
      <p:sp>
        <p:nvSpPr>
          <p:cNvPr id="227" name="Google Shape;227;p16:notes">
            <a:extLst>
              <a:ext uri="{FF2B5EF4-FFF2-40B4-BE49-F238E27FC236}">
                <a16:creationId xmlns:a16="http://schemas.microsoft.com/office/drawing/2014/main" id="{EA98003D-F7F7-239A-EA12-8AFD59958A9D}"/>
              </a:ext>
            </a:extLst>
          </p:cNvPr>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28" name="Google Shape;228;p16:notes">
            <a:extLst>
              <a:ext uri="{FF2B5EF4-FFF2-40B4-BE49-F238E27FC236}">
                <a16:creationId xmlns:a16="http://schemas.microsoft.com/office/drawing/2014/main" id="{FC8D2ECC-085F-4D41-AEDF-DADC186F6A85}"/>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19178782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9DBE70-17B5-4949-BDF0-40C647146347}"/>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329896F1-32A1-364E-9DB2-B8A3A03678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92C60DF9-E072-404B-9B8A-976B3B4307FF}"/>
              </a:ext>
            </a:extLst>
          </p:cNvPr>
          <p:cNvSpPr>
            <a:spLocks noGrp="1"/>
          </p:cNvSpPr>
          <p:nvPr>
            <p:ph type="dt" sz="half" idx="10"/>
          </p:nvPr>
        </p:nvSpPr>
        <p:spPr/>
        <p:txBody>
          <a:bodyPr/>
          <a:lstStyle/>
          <a:p>
            <a:fld id="{B096A23F-174C-574C-81AB-2182E3C5DF4F}" type="datetimeFigureOut">
              <a:rPr lang="en-US" smtClean="0"/>
              <a:t>9/28/2025</a:t>
            </a:fld>
            <a:endParaRPr lang="en-US"/>
          </a:p>
        </p:txBody>
      </p:sp>
      <p:sp>
        <p:nvSpPr>
          <p:cNvPr id="5" name="Footer Placeholder 4">
            <a:extLst>
              <a:ext uri="{FF2B5EF4-FFF2-40B4-BE49-F238E27FC236}">
                <a16:creationId xmlns:a16="http://schemas.microsoft.com/office/drawing/2014/main" id="{19750F2B-3F29-5C4F-B67F-1F77668141A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5998806-D9D8-754D-96A4-E75BFE1BFF17}"/>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199236591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FCA0ED-9A22-DD4A-9A4C-99248EDC4DA0}"/>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00C66E7D-507A-AB43-ADC9-B8520EE952DD}"/>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72D0EB65-CF18-8646-949E-BA207482545E}"/>
              </a:ext>
            </a:extLst>
          </p:cNvPr>
          <p:cNvSpPr>
            <a:spLocks noGrp="1"/>
          </p:cNvSpPr>
          <p:nvPr>
            <p:ph type="dt" sz="half" idx="10"/>
          </p:nvPr>
        </p:nvSpPr>
        <p:spPr/>
        <p:txBody>
          <a:bodyPr/>
          <a:lstStyle/>
          <a:p>
            <a:fld id="{B096A23F-174C-574C-81AB-2182E3C5DF4F}" type="datetimeFigureOut">
              <a:rPr lang="en-US" smtClean="0"/>
              <a:t>9/28/2025</a:t>
            </a:fld>
            <a:endParaRPr lang="en-US"/>
          </a:p>
        </p:txBody>
      </p:sp>
      <p:sp>
        <p:nvSpPr>
          <p:cNvPr id="5" name="Footer Placeholder 4">
            <a:extLst>
              <a:ext uri="{FF2B5EF4-FFF2-40B4-BE49-F238E27FC236}">
                <a16:creationId xmlns:a16="http://schemas.microsoft.com/office/drawing/2014/main" id="{6E0636BE-2BBB-CB4C-8E07-C6DAD4FB855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8B6FB23-2961-FD43-AB35-4A71275197F7}"/>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25689730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C7ACE4-7BED-1D40-8B40-67CA084EFA75}"/>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1BA0C366-8CD9-FE4C-AA02-F40FF928262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944DD214-AD7C-1B4B-9893-EC30C7E1672E}"/>
              </a:ext>
            </a:extLst>
          </p:cNvPr>
          <p:cNvSpPr>
            <a:spLocks noGrp="1"/>
          </p:cNvSpPr>
          <p:nvPr>
            <p:ph type="dt" sz="half" idx="10"/>
          </p:nvPr>
        </p:nvSpPr>
        <p:spPr/>
        <p:txBody>
          <a:bodyPr/>
          <a:lstStyle/>
          <a:p>
            <a:fld id="{B096A23F-174C-574C-81AB-2182E3C5DF4F}" type="datetimeFigureOut">
              <a:rPr lang="en-US" smtClean="0"/>
              <a:t>9/28/2025</a:t>
            </a:fld>
            <a:endParaRPr lang="en-US"/>
          </a:p>
        </p:txBody>
      </p:sp>
      <p:sp>
        <p:nvSpPr>
          <p:cNvPr id="5" name="Footer Placeholder 4">
            <a:extLst>
              <a:ext uri="{FF2B5EF4-FFF2-40B4-BE49-F238E27FC236}">
                <a16:creationId xmlns:a16="http://schemas.microsoft.com/office/drawing/2014/main" id="{29B8282D-00C0-2E4F-BEAC-7DB3BDE7B68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76FFE3C-5C77-F14D-ACD5-ECD30D010975}"/>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35323607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F5AA40-3F56-334C-9D5E-A5041D684F4D}"/>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732EF574-750E-E04C-819A-141EC9616B45}"/>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AC9DC9A3-CAF3-7B44-A05B-01B555404D54}"/>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E404602A-0DB4-4946-96BE-97E99D51B80D}"/>
              </a:ext>
            </a:extLst>
          </p:cNvPr>
          <p:cNvSpPr>
            <a:spLocks noGrp="1"/>
          </p:cNvSpPr>
          <p:nvPr>
            <p:ph type="dt" sz="half" idx="10"/>
          </p:nvPr>
        </p:nvSpPr>
        <p:spPr/>
        <p:txBody>
          <a:bodyPr/>
          <a:lstStyle/>
          <a:p>
            <a:fld id="{B096A23F-174C-574C-81AB-2182E3C5DF4F}" type="datetimeFigureOut">
              <a:rPr lang="en-US" smtClean="0"/>
              <a:t>9/28/2025</a:t>
            </a:fld>
            <a:endParaRPr lang="en-US"/>
          </a:p>
        </p:txBody>
      </p:sp>
      <p:sp>
        <p:nvSpPr>
          <p:cNvPr id="6" name="Footer Placeholder 5">
            <a:extLst>
              <a:ext uri="{FF2B5EF4-FFF2-40B4-BE49-F238E27FC236}">
                <a16:creationId xmlns:a16="http://schemas.microsoft.com/office/drawing/2014/main" id="{7743EDD6-47FE-4740-BAF3-638A6107B58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F60B37C-254E-EF43-95D5-869820AC2CB9}"/>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31362417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8849CD-C777-1241-8AE7-743C5813D6E9}"/>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505DFDF4-1B84-C54B-B361-8134A92FDA1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8C6DAD62-B709-204D-8FF5-C75C8FEA2A26}"/>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B3EF2AEF-BE62-DE46-9CFE-C457A693B1F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3B809120-6473-A840-8984-699E9E9AD592}"/>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EDC2EF06-7562-F241-9C7B-6AEA84EE5DB0}"/>
              </a:ext>
            </a:extLst>
          </p:cNvPr>
          <p:cNvSpPr>
            <a:spLocks noGrp="1"/>
          </p:cNvSpPr>
          <p:nvPr>
            <p:ph type="dt" sz="half" idx="10"/>
          </p:nvPr>
        </p:nvSpPr>
        <p:spPr/>
        <p:txBody>
          <a:bodyPr/>
          <a:lstStyle/>
          <a:p>
            <a:fld id="{B096A23F-174C-574C-81AB-2182E3C5DF4F}" type="datetimeFigureOut">
              <a:rPr lang="en-US" smtClean="0"/>
              <a:t>9/28/2025</a:t>
            </a:fld>
            <a:endParaRPr lang="en-US"/>
          </a:p>
        </p:txBody>
      </p:sp>
      <p:sp>
        <p:nvSpPr>
          <p:cNvPr id="8" name="Footer Placeholder 7">
            <a:extLst>
              <a:ext uri="{FF2B5EF4-FFF2-40B4-BE49-F238E27FC236}">
                <a16:creationId xmlns:a16="http://schemas.microsoft.com/office/drawing/2014/main" id="{F63D92E2-9272-5942-BFED-6A48B2CDB88D}"/>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D85C674B-3FDD-AF4C-A567-E5C07868BBEA}"/>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1753935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AEDB99-30AA-DB4B-9253-8A61F5C8F35B}"/>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72DBDABE-02AE-9349-9E0B-74D828E56F06}"/>
              </a:ext>
            </a:extLst>
          </p:cNvPr>
          <p:cNvSpPr>
            <a:spLocks noGrp="1"/>
          </p:cNvSpPr>
          <p:nvPr>
            <p:ph type="dt" sz="half" idx="10"/>
          </p:nvPr>
        </p:nvSpPr>
        <p:spPr/>
        <p:txBody>
          <a:bodyPr/>
          <a:lstStyle/>
          <a:p>
            <a:fld id="{B096A23F-174C-574C-81AB-2182E3C5DF4F}" type="datetimeFigureOut">
              <a:rPr lang="en-US" smtClean="0"/>
              <a:t>9/28/2025</a:t>
            </a:fld>
            <a:endParaRPr lang="en-US"/>
          </a:p>
        </p:txBody>
      </p:sp>
      <p:sp>
        <p:nvSpPr>
          <p:cNvPr id="4" name="Footer Placeholder 3">
            <a:extLst>
              <a:ext uri="{FF2B5EF4-FFF2-40B4-BE49-F238E27FC236}">
                <a16:creationId xmlns:a16="http://schemas.microsoft.com/office/drawing/2014/main" id="{0D16E9FC-7DD3-754D-8B7A-D82D9B5394B2}"/>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9BE176E2-AC21-F349-965D-56D1E3B2C0CB}"/>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31459384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A3436E3-5126-154A-B5DF-8C686EBA500F}"/>
              </a:ext>
            </a:extLst>
          </p:cNvPr>
          <p:cNvSpPr>
            <a:spLocks noGrp="1"/>
          </p:cNvSpPr>
          <p:nvPr>
            <p:ph type="dt" sz="half" idx="10"/>
          </p:nvPr>
        </p:nvSpPr>
        <p:spPr/>
        <p:txBody>
          <a:bodyPr/>
          <a:lstStyle/>
          <a:p>
            <a:fld id="{B096A23F-174C-574C-81AB-2182E3C5DF4F}" type="datetimeFigureOut">
              <a:rPr lang="en-US" smtClean="0"/>
              <a:t>9/28/2025</a:t>
            </a:fld>
            <a:endParaRPr lang="en-US"/>
          </a:p>
        </p:txBody>
      </p:sp>
      <p:sp>
        <p:nvSpPr>
          <p:cNvPr id="3" name="Footer Placeholder 2">
            <a:extLst>
              <a:ext uri="{FF2B5EF4-FFF2-40B4-BE49-F238E27FC236}">
                <a16:creationId xmlns:a16="http://schemas.microsoft.com/office/drawing/2014/main" id="{A7EE89DC-4EEE-4343-9E68-B2836DADE73E}"/>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7D10FD62-6923-B748-B448-9AC0D8007D19}"/>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36108340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5F61C3-B120-5E4D-9C90-BCBCB60F1705}"/>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07FCABD9-DC62-BE4F-BC0E-EF34E663B22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ECD75E84-7D2F-8244-8E7E-1C52C67273C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C58A61EC-4643-5646-83BD-745A54FB4EDB}"/>
              </a:ext>
            </a:extLst>
          </p:cNvPr>
          <p:cNvSpPr>
            <a:spLocks noGrp="1"/>
          </p:cNvSpPr>
          <p:nvPr>
            <p:ph type="dt" sz="half" idx="10"/>
          </p:nvPr>
        </p:nvSpPr>
        <p:spPr/>
        <p:txBody>
          <a:bodyPr/>
          <a:lstStyle/>
          <a:p>
            <a:fld id="{B096A23F-174C-574C-81AB-2182E3C5DF4F}" type="datetimeFigureOut">
              <a:rPr lang="en-US" smtClean="0"/>
              <a:t>9/28/2025</a:t>
            </a:fld>
            <a:endParaRPr lang="en-US"/>
          </a:p>
        </p:txBody>
      </p:sp>
      <p:sp>
        <p:nvSpPr>
          <p:cNvPr id="6" name="Footer Placeholder 5">
            <a:extLst>
              <a:ext uri="{FF2B5EF4-FFF2-40B4-BE49-F238E27FC236}">
                <a16:creationId xmlns:a16="http://schemas.microsoft.com/office/drawing/2014/main" id="{BEC5A896-9D50-D440-9651-6F699C1583D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4DB62C7-45BA-EF4C-A5B5-86CACAFD8DD4}"/>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35401509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F844A6-F716-5B41-82FA-0E5BFAAB04E4}"/>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FDBF2BFA-C09C-9147-BDBB-9B9B280B2FD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9D515CC4-73E6-C04A-8507-479AC70FE57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1833D700-1742-CB49-9213-25D7BC886834}"/>
              </a:ext>
            </a:extLst>
          </p:cNvPr>
          <p:cNvSpPr>
            <a:spLocks noGrp="1"/>
          </p:cNvSpPr>
          <p:nvPr>
            <p:ph type="dt" sz="half" idx="10"/>
          </p:nvPr>
        </p:nvSpPr>
        <p:spPr/>
        <p:txBody>
          <a:bodyPr/>
          <a:lstStyle/>
          <a:p>
            <a:fld id="{B096A23F-174C-574C-81AB-2182E3C5DF4F}" type="datetimeFigureOut">
              <a:rPr lang="en-US" smtClean="0"/>
              <a:t>9/28/2025</a:t>
            </a:fld>
            <a:endParaRPr lang="en-US"/>
          </a:p>
        </p:txBody>
      </p:sp>
      <p:sp>
        <p:nvSpPr>
          <p:cNvPr id="6" name="Footer Placeholder 5">
            <a:extLst>
              <a:ext uri="{FF2B5EF4-FFF2-40B4-BE49-F238E27FC236}">
                <a16:creationId xmlns:a16="http://schemas.microsoft.com/office/drawing/2014/main" id="{23D8436A-27CC-7E49-9B74-844867FDE67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EFB7F47-BAFB-DA40-8CC1-95241CC713FE}"/>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548840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3F8957-9CE6-C943-A32D-F7FE5D0B83B9}"/>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06CE09DC-A93C-ED49-97F2-538B9AE09E9B}"/>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1400EAE0-A337-334B-B971-E9AFEB7F90CA}"/>
              </a:ext>
            </a:extLst>
          </p:cNvPr>
          <p:cNvSpPr>
            <a:spLocks noGrp="1"/>
          </p:cNvSpPr>
          <p:nvPr>
            <p:ph type="dt" sz="half" idx="10"/>
          </p:nvPr>
        </p:nvSpPr>
        <p:spPr/>
        <p:txBody>
          <a:bodyPr/>
          <a:lstStyle/>
          <a:p>
            <a:fld id="{B096A23F-174C-574C-81AB-2182E3C5DF4F}" type="datetimeFigureOut">
              <a:rPr lang="en-US" smtClean="0"/>
              <a:t>9/28/2025</a:t>
            </a:fld>
            <a:endParaRPr lang="en-US"/>
          </a:p>
        </p:txBody>
      </p:sp>
      <p:sp>
        <p:nvSpPr>
          <p:cNvPr id="5" name="Footer Placeholder 4">
            <a:extLst>
              <a:ext uri="{FF2B5EF4-FFF2-40B4-BE49-F238E27FC236}">
                <a16:creationId xmlns:a16="http://schemas.microsoft.com/office/drawing/2014/main" id="{38B0E1F7-789A-6840-801E-75B2BA48E3D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25D727B-146B-DF45-9832-40F4943410D8}"/>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27104259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80D43EB-F77A-5340-BE14-1328F31E88FC}"/>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30216568-F36C-C84D-A824-124800DEBDA6}"/>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19D47C96-E804-3D42-B6A1-3DF756DCC48B}"/>
              </a:ext>
            </a:extLst>
          </p:cNvPr>
          <p:cNvSpPr>
            <a:spLocks noGrp="1"/>
          </p:cNvSpPr>
          <p:nvPr>
            <p:ph type="dt" sz="half" idx="10"/>
          </p:nvPr>
        </p:nvSpPr>
        <p:spPr/>
        <p:txBody>
          <a:bodyPr/>
          <a:lstStyle/>
          <a:p>
            <a:fld id="{B096A23F-174C-574C-81AB-2182E3C5DF4F}" type="datetimeFigureOut">
              <a:rPr lang="en-US" smtClean="0"/>
              <a:t>9/28/2025</a:t>
            </a:fld>
            <a:endParaRPr lang="en-US"/>
          </a:p>
        </p:txBody>
      </p:sp>
      <p:sp>
        <p:nvSpPr>
          <p:cNvPr id="5" name="Footer Placeholder 4">
            <a:extLst>
              <a:ext uri="{FF2B5EF4-FFF2-40B4-BE49-F238E27FC236}">
                <a16:creationId xmlns:a16="http://schemas.microsoft.com/office/drawing/2014/main" id="{FB484934-412C-A94C-BD4B-D87F3E58875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7A7A664-5B95-4C44-9F6C-FB4137CA2BA9}"/>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36785876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74355C1-F7BC-0943-B0F5-99CAC302F88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4386DFF2-C7D8-034D-9F3B-0E7200A67EB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1DA57DC0-B9AF-A047-AD69-0A2D1761BE8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096A23F-174C-574C-81AB-2182E3C5DF4F}" type="datetimeFigureOut">
              <a:rPr lang="en-US" smtClean="0"/>
              <a:t>9/28/2025</a:t>
            </a:fld>
            <a:endParaRPr lang="en-US"/>
          </a:p>
        </p:txBody>
      </p:sp>
      <p:sp>
        <p:nvSpPr>
          <p:cNvPr id="5" name="Footer Placeholder 4">
            <a:extLst>
              <a:ext uri="{FF2B5EF4-FFF2-40B4-BE49-F238E27FC236}">
                <a16:creationId xmlns:a16="http://schemas.microsoft.com/office/drawing/2014/main" id="{18EBAAAA-FBE3-8B4C-87F0-0F12087842F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7312B85-073F-C442-8AC1-F2022CE2576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FB247A3-AA37-D348-BAE2-134A88ED4A47}" type="slidenum">
              <a:rPr lang="en-US" smtClean="0"/>
              <a:t>‹#›</a:t>
            </a:fld>
            <a:endParaRPr lang="en-US"/>
          </a:p>
        </p:txBody>
      </p:sp>
    </p:spTree>
    <p:extLst>
      <p:ext uri="{BB962C8B-B14F-4D97-AF65-F5344CB8AC3E}">
        <p14:creationId xmlns:p14="http://schemas.microsoft.com/office/powerpoint/2010/main" val="22974336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8" Type="http://schemas.openxmlformats.org/officeDocument/2006/relationships/image" Target="../media/image9.jpeg"/><Relationship Id="rId13" Type="http://schemas.openxmlformats.org/officeDocument/2006/relationships/image" Target="../media/image14.png"/><Relationship Id="rId3" Type="http://schemas.openxmlformats.org/officeDocument/2006/relationships/image" Target="../media/image4.emf"/><Relationship Id="rId7" Type="http://schemas.openxmlformats.org/officeDocument/2006/relationships/image" Target="../media/image8.jpg"/><Relationship Id="rId12" Type="http://schemas.openxmlformats.org/officeDocument/2006/relationships/image" Target="../media/image13.pn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7.jpg"/><Relationship Id="rId11" Type="http://schemas.openxmlformats.org/officeDocument/2006/relationships/image" Target="../media/image12.png"/><Relationship Id="rId5" Type="http://schemas.openxmlformats.org/officeDocument/2006/relationships/image" Target="../media/image6.jpg"/><Relationship Id="rId15" Type="http://schemas.openxmlformats.org/officeDocument/2006/relationships/image" Target="../media/image16.jpeg"/><Relationship Id="rId10" Type="http://schemas.openxmlformats.org/officeDocument/2006/relationships/image" Target="../media/image11.png"/><Relationship Id="rId4" Type="http://schemas.openxmlformats.org/officeDocument/2006/relationships/image" Target="../media/image5.emf"/><Relationship Id="rId9" Type="http://schemas.openxmlformats.org/officeDocument/2006/relationships/image" Target="../media/image10.jpeg"/><Relationship Id="rId14" Type="http://schemas.openxmlformats.org/officeDocument/2006/relationships/image" Target="../media/image15.jpe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20.jpg"/><Relationship Id="rId2" Type="http://schemas.openxmlformats.org/officeDocument/2006/relationships/image" Target="../media/image1.jpg"/><Relationship Id="rId1" Type="http://schemas.openxmlformats.org/officeDocument/2006/relationships/slideLayout" Target="../slideLayouts/slideLayout2.xml"/><Relationship Id="rId6" Type="http://schemas.openxmlformats.org/officeDocument/2006/relationships/image" Target="../media/image19.jpg"/><Relationship Id="rId5" Type="http://schemas.openxmlformats.org/officeDocument/2006/relationships/image" Target="../media/image18.jpg"/><Relationship Id="rId4" Type="http://schemas.openxmlformats.org/officeDocument/2006/relationships/image" Target="../media/image17.jp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2.xml"/><Relationship Id="rId6" Type="http://schemas.openxmlformats.org/officeDocument/2006/relationships/image" Target="../media/image23.jpeg"/><Relationship Id="rId5" Type="http://schemas.openxmlformats.org/officeDocument/2006/relationships/image" Target="../media/image22.jpg"/><Relationship Id="rId4" Type="http://schemas.openxmlformats.org/officeDocument/2006/relationships/image" Target="../media/image21.jp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2.xml"/><Relationship Id="rId6" Type="http://schemas.openxmlformats.org/officeDocument/2006/relationships/hyperlink" Target="http://www.ruthmiskin.com/" TargetMode="External"/><Relationship Id="rId5" Type="http://schemas.openxmlformats.org/officeDocument/2006/relationships/image" Target="cid:88EAE310-9BC3-4E8B-BDA0-E652BB34532F" TargetMode="External"/><Relationship Id="rId4" Type="http://schemas.openxmlformats.org/officeDocument/2006/relationships/image" Target="../media/image25.jpe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6.tiff"/><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2.xml"/><Relationship Id="rId4" Type="http://schemas.openxmlformats.org/officeDocument/2006/relationships/image" Target="../media/image27.jpg"/></Relationships>
</file>

<file path=ppt/slides/_rels/slide1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30.png"/><Relationship Id="rId4" Type="http://schemas.openxmlformats.org/officeDocument/2006/relationships/image" Target="../media/image29.jpeg"/></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Logo, company name&#10;&#10;Description automatically generated">
            <a:extLst>
              <a:ext uri="{FF2B5EF4-FFF2-40B4-BE49-F238E27FC236}">
                <a16:creationId xmlns:a16="http://schemas.microsoft.com/office/drawing/2014/main" id="{A9A544CC-411D-4546-BFB9-577777FE48AA}"/>
              </a:ext>
            </a:extLst>
          </p:cNvPr>
          <p:cNvPicPr>
            <a:picLocks noChangeAspect="1"/>
          </p:cNvPicPr>
          <p:nvPr/>
        </p:nvPicPr>
        <p:blipFill>
          <a:blip r:embed="rId2"/>
          <a:stretch>
            <a:fillRect/>
          </a:stretch>
        </p:blipFill>
        <p:spPr>
          <a:xfrm>
            <a:off x="290750" y="5730301"/>
            <a:ext cx="1877198" cy="893091"/>
          </a:xfrm>
          <a:prstGeom prst="rect">
            <a:avLst/>
          </a:prstGeom>
        </p:spPr>
      </p:pic>
      <p:sp>
        <p:nvSpPr>
          <p:cNvPr id="10" name="Rectangle 9">
            <a:extLst>
              <a:ext uri="{FF2B5EF4-FFF2-40B4-BE49-F238E27FC236}">
                <a16:creationId xmlns:a16="http://schemas.microsoft.com/office/drawing/2014/main" id="{C243D84C-B9AC-AC44-BF8A-0CC29FFBCD53}"/>
              </a:ext>
            </a:extLst>
          </p:cNvPr>
          <p:cNvSpPr/>
          <p:nvPr/>
        </p:nvSpPr>
        <p:spPr>
          <a:xfrm>
            <a:off x="0" y="-1"/>
            <a:ext cx="12192000" cy="5635487"/>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itle 1">
            <a:extLst>
              <a:ext uri="{FF2B5EF4-FFF2-40B4-BE49-F238E27FC236}">
                <a16:creationId xmlns:a16="http://schemas.microsoft.com/office/drawing/2014/main" id="{22FBEC99-C7E1-AB41-9FA9-EAEF61B10209}"/>
              </a:ext>
            </a:extLst>
          </p:cNvPr>
          <p:cNvSpPr txBox="1">
            <a:spLocks/>
          </p:cNvSpPr>
          <p:nvPr/>
        </p:nvSpPr>
        <p:spPr>
          <a:xfrm>
            <a:off x="2508250" y="546100"/>
            <a:ext cx="9144000" cy="2387600"/>
          </a:xfrm>
          <a:prstGeom prst="rect">
            <a:avLst/>
          </a:prstGeom>
        </p:spPr>
        <p:txBody>
          <a:bodyPr anchor="b"/>
          <a:lstStyle>
            <a:lvl1pPr algn="r" defTabSz="914400" rtl="0" eaLnBrk="1" latinLnBrk="0" hangingPunct="1">
              <a:lnSpc>
                <a:spcPct val="90000"/>
              </a:lnSpc>
              <a:spcBef>
                <a:spcPct val="0"/>
              </a:spcBef>
              <a:buNone/>
              <a:defRPr sz="6000" kern="1200">
                <a:solidFill>
                  <a:schemeClr val="bg1"/>
                </a:solidFill>
                <a:latin typeface="+mj-lt"/>
                <a:ea typeface="+mj-ea"/>
                <a:cs typeface="+mj-cs"/>
              </a:defRPr>
            </a:lvl1pPr>
          </a:lstStyle>
          <a:p>
            <a:pPr fontAlgn="auto">
              <a:spcAft>
                <a:spcPts val="0"/>
              </a:spcAft>
              <a:defRPr/>
            </a:pPr>
            <a:endParaRPr lang="en-US" dirty="0"/>
          </a:p>
        </p:txBody>
      </p:sp>
      <p:sp>
        <p:nvSpPr>
          <p:cNvPr id="13" name="Subtitle 2">
            <a:extLst>
              <a:ext uri="{FF2B5EF4-FFF2-40B4-BE49-F238E27FC236}">
                <a16:creationId xmlns:a16="http://schemas.microsoft.com/office/drawing/2014/main" id="{98F226FF-B4FB-914E-91CD-A7E2B3C792AF}"/>
              </a:ext>
            </a:extLst>
          </p:cNvPr>
          <p:cNvSpPr txBox="1">
            <a:spLocks/>
          </p:cNvSpPr>
          <p:nvPr/>
        </p:nvSpPr>
        <p:spPr>
          <a:xfrm>
            <a:off x="2508250" y="3025775"/>
            <a:ext cx="9144000" cy="1655763"/>
          </a:xfrm>
          <a:prstGeom prst="rect">
            <a:avLst/>
          </a:prstGeom>
        </p:spPr>
        <p:txBody>
          <a:bodyPr/>
          <a:lstStyle>
            <a:lvl1pPr marL="0" indent="0" algn="r" defTabSz="914400" rtl="0" eaLnBrk="1" latinLnBrk="0" hangingPunct="1">
              <a:lnSpc>
                <a:spcPct val="90000"/>
              </a:lnSpc>
              <a:spcBef>
                <a:spcPts val="1000"/>
              </a:spcBef>
              <a:buFont typeface="Arial" panose="020B0604020202020204" pitchFamily="34" charset="0"/>
              <a:buNone/>
              <a:defRPr sz="2400" kern="1200">
                <a:solidFill>
                  <a:schemeClr val="bg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fontAlgn="auto">
              <a:spcAft>
                <a:spcPts val="0"/>
              </a:spcAft>
              <a:defRPr/>
            </a:pPr>
            <a:endParaRPr lang="en-US" dirty="0"/>
          </a:p>
        </p:txBody>
      </p:sp>
      <p:sp>
        <p:nvSpPr>
          <p:cNvPr id="14" name="5-point Star 13">
            <a:extLst>
              <a:ext uri="{FF2B5EF4-FFF2-40B4-BE49-F238E27FC236}">
                <a16:creationId xmlns:a16="http://schemas.microsoft.com/office/drawing/2014/main" id="{987ADACD-A6F0-FC44-BC8A-259B5F5F1606}"/>
              </a:ext>
            </a:extLst>
          </p:cNvPr>
          <p:cNvSpPr/>
          <p:nvPr/>
        </p:nvSpPr>
        <p:spPr>
          <a:xfrm rot="20557617">
            <a:off x="917775" y="2249071"/>
            <a:ext cx="2625535" cy="2625535"/>
          </a:xfrm>
          <a:prstGeom prst="star5">
            <a:avLst/>
          </a:prstGeom>
          <a:noFill/>
          <a:ln w="381000">
            <a:solidFill>
              <a:schemeClr val="bg1">
                <a:alpha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5-point Star 14">
            <a:extLst>
              <a:ext uri="{FF2B5EF4-FFF2-40B4-BE49-F238E27FC236}">
                <a16:creationId xmlns:a16="http://schemas.microsoft.com/office/drawing/2014/main" id="{DB33CE8D-26F0-6643-9E3A-A15AD08369D2}"/>
              </a:ext>
            </a:extLst>
          </p:cNvPr>
          <p:cNvSpPr/>
          <p:nvPr/>
        </p:nvSpPr>
        <p:spPr>
          <a:xfrm rot="1213509">
            <a:off x="879280" y="2389295"/>
            <a:ext cx="700139" cy="700139"/>
          </a:xfrm>
          <a:prstGeom prst="star5">
            <a:avLst/>
          </a:prstGeom>
          <a:noFill/>
          <a:ln w="76200">
            <a:solidFill>
              <a:schemeClr val="bg1">
                <a:alpha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5-point Star 15">
            <a:extLst>
              <a:ext uri="{FF2B5EF4-FFF2-40B4-BE49-F238E27FC236}">
                <a16:creationId xmlns:a16="http://schemas.microsoft.com/office/drawing/2014/main" id="{6681E509-39E6-6741-8598-FAEBC89518C0}"/>
              </a:ext>
            </a:extLst>
          </p:cNvPr>
          <p:cNvSpPr/>
          <p:nvPr/>
        </p:nvSpPr>
        <p:spPr>
          <a:xfrm rot="20533826">
            <a:off x="3662202" y="3598717"/>
            <a:ext cx="923680" cy="923680"/>
          </a:xfrm>
          <a:prstGeom prst="star5">
            <a:avLst/>
          </a:prstGeom>
          <a:noFill/>
          <a:ln w="127000">
            <a:solidFill>
              <a:schemeClr val="bg1">
                <a:alpha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A picture containing icon&#10;&#10;Description automatically generated">
            <a:extLst>
              <a:ext uri="{FF2B5EF4-FFF2-40B4-BE49-F238E27FC236}">
                <a16:creationId xmlns:a16="http://schemas.microsoft.com/office/drawing/2014/main" id="{CA7DEEB6-41A1-0640-B9AA-E2B8B443286B}"/>
              </a:ext>
            </a:extLst>
          </p:cNvPr>
          <p:cNvPicPr>
            <a:picLocks noChangeAspect="1"/>
          </p:cNvPicPr>
          <p:nvPr/>
        </p:nvPicPr>
        <p:blipFill>
          <a:blip r:embed="rId3"/>
          <a:stretch>
            <a:fillRect/>
          </a:stretch>
        </p:blipFill>
        <p:spPr>
          <a:xfrm>
            <a:off x="8715849" y="5992042"/>
            <a:ext cx="2936401" cy="639716"/>
          </a:xfrm>
          <a:prstGeom prst="rect">
            <a:avLst/>
          </a:prstGeom>
        </p:spPr>
      </p:pic>
      <p:sp>
        <p:nvSpPr>
          <p:cNvPr id="2" name="TextBox 1">
            <a:extLst>
              <a:ext uri="{FF2B5EF4-FFF2-40B4-BE49-F238E27FC236}">
                <a16:creationId xmlns:a16="http://schemas.microsoft.com/office/drawing/2014/main" id="{670C78F5-6658-DCB0-4D79-4B8FE0ADBF42}"/>
              </a:ext>
            </a:extLst>
          </p:cNvPr>
          <p:cNvSpPr txBox="1"/>
          <p:nvPr/>
        </p:nvSpPr>
        <p:spPr>
          <a:xfrm>
            <a:off x="4009938" y="1686117"/>
            <a:ext cx="7912187" cy="2585323"/>
          </a:xfrm>
          <a:prstGeom prst="rect">
            <a:avLst/>
          </a:prstGeom>
          <a:noFill/>
        </p:spPr>
        <p:txBody>
          <a:bodyPr wrap="square" rtlCol="0">
            <a:spAutoFit/>
          </a:bodyPr>
          <a:lstStyle/>
          <a:p>
            <a:pPr marL="0" marR="0" lvl="0" indent="0" algn="r" rtl="0">
              <a:lnSpc>
                <a:spcPct val="90000"/>
              </a:lnSpc>
              <a:spcBef>
                <a:spcPts val="0"/>
              </a:spcBef>
              <a:spcAft>
                <a:spcPts val="0"/>
              </a:spcAft>
              <a:buClr>
                <a:srgbClr val="FF0000"/>
              </a:buClr>
              <a:buSzPts val="6000"/>
              <a:buFont typeface="Overlock"/>
              <a:buNone/>
            </a:pPr>
            <a:r>
              <a:rPr lang="en-GB" sz="6000" b="0" i="0" u="none" strike="noStrike" cap="none" dirty="0">
                <a:latin typeface="Overlock"/>
                <a:ea typeface="Overlock"/>
                <a:cs typeface="Overlock"/>
                <a:sym typeface="Overlock"/>
              </a:rPr>
              <a:t>Welcome to</a:t>
            </a:r>
            <a:br>
              <a:rPr lang="en-GB" sz="6000" b="0" i="0" u="none" strike="noStrike" cap="none" dirty="0">
                <a:latin typeface="Overlock"/>
                <a:ea typeface="Overlock"/>
                <a:cs typeface="Overlock"/>
                <a:sym typeface="Overlock"/>
              </a:rPr>
            </a:br>
            <a:r>
              <a:rPr lang="en-GB" sz="6000" b="0" i="0" u="none" strike="noStrike" cap="none" dirty="0">
                <a:latin typeface="Overlock"/>
                <a:ea typeface="Overlock"/>
                <a:cs typeface="Overlock"/>
                <a:sym typeface="Overlock"/>
              </a:rPr>
              <a:t>Reception </a:t>
            </a:r>
            <a:endParaRPr lang="en-GB" sz="6000" dirty="0"/>
          </a:p>
          <a:p>
            <a:pPr marL="0" marR="0" lvl="0" indent="0" algn="r" rtl="0">
              <a:lnSpc>
                <a:spcPct val="90000"/>
              </a:lnSpc>
              <a:spcBef>
                <a:spcPts val="0"/>
              </a:spcBef>
              <a:spcAft>
                <a:spcPts val="0"/>
              </a:spcAft>
              <a:buClr>
                <a:srgbClr val="FF0000"/>
              </a:buClr>
              <a:buSzPts val="6000"/>
              <a:buFont typeface="Overlock"/>
              <a:buNone/>
            </a:pPr>
            <a:r>
              <a:rPr lang="en-GB" sz="6000" b="0" i="0" u="none" strike="noStrike" cap="none" dirty="0">
                <a:latin typeface="Overlock"/>
                <a:ea typeface="Overlock"/>
                <a:cs typeface="Overlock"/>
                <a:sym typeface="Overlock"/>
              </a:rPr>
              <a:t>2025/26</a:t>
            </a:r>
            <a:endParaRPr lang="en-GB" sz="6000" b="0" i="0" u="none" strike="noStrike" cap="none" dirty="0">
              <a:latin typeface="Calibri"/>
              <a:ea typeface="Calibri"/>
              <a:cs typeface="Calibri"/>
              <a:sym typeface="Calibri"/>
            </a:endParaRPr>
          </a:p>
        </p:txBody>
      </p:sp>
    </p:spTree>
    <p:extLst>
      <p:ext uri="{BB962C8B-B14F-4D97-AF65-F5344CB8AC3E}">
        <p14:creationId xmlns:p14="http://schemas.microsoft.com/office/powerpoint/2010/main" val="372226421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5A9523FB-191C-3E44-96B2-B60784ADFC5E}"/>
              </a:ext>
            </a:extLst>
          </p:cNvPr>
          <p:cNvSpPr>
            <a:spLocks noGrp="1"/>
          </p:cNvSpPr>
          <p:nvPr>
            <p:ph type="sldNum" sz="quarter" idx="12"/>
          </p:nvPr>
        </p:nvSpPr>
        <p:spPr>
          <a:xfrm>
            <a:off x="9075815" y="6356350"/>
            <a:ext cx="2743200" cy="365125"/>
          </a:xfrm>
        </p:spPr>
        <p:txBody>
          <a:bodyPr/>
          <a:lstStyle/>
          <a:p>
            <a:fld id="{CFB247A3-AA37-D348-BAE2-134A88ED4A47}" type="slidenum">
              <a:rPr lang="en-US" smtClean="0"/>
              <a:t>2</a:t>
            </a:fld>
            <a:endParaRPr lang="en-US" dirty="0"/>
          </a:p>
        </p:txBody>
      </p:sp>
      <p:pic>
        <p:nvPicPr>
          <p:cNvPr id="5" name="Picture 4" descr="Logo, company name&#10;&#10;Description automatically generated">
            <a:extLst>
              <a:ext uri="{FF2B5EF4-FFF2-40B4-BE49-F238E27FC236}">
                <a16:creationId xmlns:a16="http://schemas.microsoft.com/office/drawing/2014/main" id="{31871E49-2CEE-C440-AE4F-1C774D7045D0}"/>
              </a:ext>
            </a:extLst>
          </p:cNvPr>
          <p:cNvPicPr>
            <a:picLocks noChangeAspect="1"/>
          </p:cNvPicPr>
          <p:nvPr/>
        </p:nvPicPr>
        <p:blipFill>
          <a:blip r:embed="rId2"/>
          <a:stretch>
            <a:fillRect/>
          </a:stretch>
        </p:blipFill>
        <p:spPr>
          <a:xfrm>
            <a:off x="154324" y="5991155"/>
            <a:ext cx="1535068" cy="730320"/>
          </a:xfrm>
          <a:prstGeom prst="rect">
            <a:avLst/>
          </a:prstGeom>
        </p:spPr>
      </p:pic>
      <p:sp>
        <p:nvSpPr>
          <p:cNvPr id="7" name="Slide Number Placeholder 1">
            <a:extLst>
              <a:ext uri="{FF2B5EF4-FFF2-40B4-BE49-F238E27FC236}">
                <a16:creationId xmlns:a16="http://schemas.microsoft.com/office/drawing/2014/main" id="{25261A11-9B0D-7D40-96C1-1F796DFF881E}"/>
              </a:ext>
            </a:extLst>
          </p:cNvPr>
          <p:cNvSpPr txBox="1">
            <a:spLocks/>
          </p:cNvSpPr>
          <p:nvPr/>
        </p:nvSpPr>
        <p:spPr>
          <a:xfrm>
            <a:off x="8610600" y="6421597"/>
            <a:ext cx="3208415"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CFB247A3-AA37-D348-BAE2-134A88ED4A47}" type="slidenum">
              <a:rPr lang="en-US" sz="1100" b="1" smtClean="0">
                <a:solidFill>
                  <a:schemeClr val="bg1"/>
                </a:solidFill>
              </a:rPr>
              <a:pPr/>
              <a:t>2</a:t>
            </a:fld>
            <a:endParaRPr lang="en-US" sz="1100" b="1" dirty="0">
              <a:solidFill>
                <a:schemeClr val="bg1"/>
              </a:solidFill>
            </a:endParaRPr>
          </a:p>
        </p:txBody>
      </p:sp>
      <p:pic>
        <p:nvPicPr>
          <p:cNvPr id="8" name="Picture 7" descr="A picture containing icon&#10;&#10;Description automatically generated">
            <a:extLst>
              <a:ext uri="{FF2B5EF4-FFF2-40B4-BE49-F238E27FC236}">
                <a16:creationId xmlns:a16="http://schemas.microsoft.com/office/drawing/2014/main" id="{3EB46F95-3914-8F44-A4D2-87ADF38E6E18}"/>
              </a:ext>
            </a:extLst>
          </p:cNvPr>
          <p:cNvPicPr>
            <a:picLocks noChangeAspect="1"/>
          </p:cNvPicPr>
          <p:nvPr/>
        </p:nvPicPr>
        <p:blipFill>
          <a:blip r:embed="rId3"/>
          <a:stretch>
            <a:fillRect/>
          </a:stretch>
        </p:blipFill>
        <p:spPr>
          <a:xfrm>
            <a:off x="9339943" y="337651"/>
            <a:ext cx="2479072" cy="540084"/>
          </a:xfrm>
          <a:prstGeom prst="rect">
            <a:avLst/>
          </a:prstGeom>
        </p:spPr>
      </p:pic>
      <p:sp>
        <p:nvSpPr>
          <p:cNvPr id="10" name="Google Shape;121;p14">
            <a:extLst>
              <a:ext uri="{FF2B5EF4-FFF2-40B4-BE49-F238E27FC236}">
                <a16:creationId xmlns:a16="http://schemas.microsoft.com/office/drawing/2014/main" id="{8E376517-FA2E-EA4B-8946-9C09B4197AE7}"/>
              </a:ext>
            </a:extLst>
          </p:cNvPr>
          <p:cNvSpPr txBox="1">
            <a:spLocks noGrp="1"/>
          </p:cNvSpPr>
          <p:nvPr>
            <p:ph idx="1"/>
          </p:nvPr>
        </p:nvSpPr>
        <p:spPr>
          <a:xfrm>
            <a:off x="838200" y="1825625"/>
            <a:ext cx="10515600" cy="3919538"/>
          </a:xfrm>
          <a:prstGeom prst="rect">
            <a:avLst/>
          </a:prstGeom>
          <a:noFill/>
          <a:ln>
            <a:noFill/>
          </a:ln>
        </p:spPr>
        <p:txBody>
          <a:bodyPr spcFirstLastPara="1" wrap="square" lIns="91425" tIns="45700" rIns="91425" bIns="45700" anchor="t" anchorCtr="0">
            <a:noAutofit/>
          </a:bodyPr>
          <a:lstStyle/>
          <a:p>
            <a:pPr marL="45720" marR="0" lvl="0" indent="-7619" algn="ctr" rtl="0">
              <a:spcBef>
                <a:spcPts val="0"/>
              </a:spcBef>
              <a:spcAft>
                <a:spcPts val="0"/>
              </a:spcAft>
              <a:buClr>
                <a:srgbClr val="C3260C"/>
              </a:buClr>
              <a:buFont typeface="Georgia"/>
              <a:buNone/>
            </a:pPr>
            <a:endParaRPr sz="3200" b="0" i="0" u="none" strike="noStrike" cap="none" dirty="0">
              <a:solidFill>
                <a:srgbClr val="3F3F3F"/>
              </a:solidFill>
              <a:latin typeface="Arial"/>
              <a:ea typeface="Arial"/>
              <a:cs typeface="Arial"/>
              <a:sym typeface="Arial"/>
            </a:endParaRPr>
          </a:p>
          <a:p>
            <a:pPr marL="45720" lvl="0" indent="-7619" algn="ctr">
              <a:spcBef>
                <a:spcPts val="940"/>
              </a:spcBef>
              <a:buClr>
                <a:srgbClr val="C3260C"/>
              </a:buClr>
              <a:buNone/>
            </a:pPr>
            <a:endParaRPr lang="en-GB" sz="2400" b="1" i="0" u="none" strike="noStrike" cap="none" dirty="0">
              <a:solidFill>
                <a:srgbClr val="7030A0"/>
              </a:solidFill>
              <a:latin typeface="Arial"/>
              <a:ea typeface="Arial"/>
              <a:cs typeface="Arial"/>
              <a:sym typeface="Arial"/>
            </a:endParaRPr>
          </a:p>
          <a:p>
            <a:pPr marL="45720" lvl="0" indent="-7619" algn="ctr">
              <a:spcBef>
                <a:spcPts val="940"/>
              </a:spcBef>
              <a:buClr>
                <a:srgbClr val="C3260C"/>
              </a:buClr>
              <a:buNone/>
            </a:pPr>
            <a:endParaRPr lang="en-GB" sz="2400" b="1" dirty="0">
              <a:solidFill>
                <a:srgbClr val="7030A0"/>
              </a:solidFill>
              <a:latin typeface="Arial"/>
              <a:ea typeface="Arial"/>
              <a:cs typeface="Arial"/>
              <a:sym typeface="Arial"/>
            </a:endParaRPr>
          </a:p>
          <a:p>
            <a:pPr marL="45720" lvl="0" indent="-7619" algn="ctr">
              <a:spcBef>
                <a:spcPts val="940"/>
              </a:spcBef>
              <a:buClr>
                <a:srgbClr val="C3260C"/>
              </a:buClr>
              <a:buNone/>
            </a:pPr>
            <a:endParaRPr lang="en-GB" sz="2400" b="1" i="0" u="none" strike="noStrike" cap="none" dirty="0">
              <a:solidFill>
                <a:srgbClr val="7030A0"/>
              </a:solidFill>
              <a:latin typeface="Arial"/>
              <a:ea typeface="Arial"/>
              <a:cs typeface="Arial"/>
              <a:sym typeface="Arial"/>
            </a:endParaRPr>
          </a:p>
          <a:p>
            <a:pPr marL="45720" lvl="0" indent="-7619" algn="ctr">
              <a:spcBef>
                <a:spcPts val="940"/>
              </a:spcBef>
              <a:buClr>
                <a:srgbClr val="C3260C"/>
              </a:buClr>
              <a:buNone/>
            </a:pPr>
            <a:endParaRPr lang="en-GB" sz="2400" b="1" dirty="0">
              <a:solidFill>
                <a:srgbClr val="7030A0"/>
              </a:solidFill>
              <a:latin typeface="Arial"/>
              <a:ea typeface="Arial"/>
              <a:cs typeface="Arial"/>
              <a:sym typeface="Arial"/>
            </a:endParaRPr>
          </a:p>
          <a:p>
            <a:pPr marL="45720" lvl="0" indent="-7619" algn="ctr">
              <a:spcBef>
                <a:spcPts val="940"/>
              </a:spcBef>
              <a:buClr>
                <a:srgbClr val="C3260C"/>
              </a:buClr>
              <a:buNone/>
            </a:pPr>
            <a:endParaRPr lang="en-GB" sz="2400" b="1" i="0" u="none" strike="noStrike" cap="none" dirty="0">
              <a:solidFill>
                <a:srgbClr val="7030A0"/>
              </a:solidFill>
              <a:latin typeface="Arial"/>
              <a:ea typeface="Arial"/>
              <a:cs typeface="Arial"/>
              <a:sym typeface="Arial"/>
            </a:endParaRPr>
          </a:p>
        </p:txBody>
      </p:sp>
      <p:sp>
        <p:nvSpPr>
          <p:cNvPr id="14" name="Rectangle 2"/>
          <p:cNvSpPr txBox="1">
            <a:spLocks noChangeArrowheads="1"/>
          </p:cNvSpPr>
          <p:nvPr/>
        </p:nvSpPr>
        <p:spPr>
          <a:xfrm>
            <a:off x="565316" y="723946"/>
            <a:ext cx="8243887" cy="94138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4800" b="1" dirty="0">
                <a:solidFill>
                  <a:srgbClr val="7030A0"/>
                </a:solidFill>
                <a:latin typeface="Berlin Sans FB Demi"/>
                <a:ea typeface="Sassoon Infant Rg" panose="02000503030000020003" charset="0"/>
                <a:cs typeface="Sassoon Infant Rg" panose="02000503030000020003" charset="0"/>
              </a:rPr>
              <a:t>Aims of this session:</a:t>
            </a:r>
          </a:p>
        </p:txBody>
      </p:sp>
      <p:pic>
        <p:nvPicPr>
          <p:cNvPr id="3" name="Picture 2"/>
          <p:cNvPicPr>
            <a:picLocks noChangeAspect="1"/>
          </p:cNvPicPr>
          <p:nvPr/>
        </p:nvPicPr>
        <p:blipFill>
          <a:blip r:embed="rId4"/>
          <a:stretch>
            <a:fillRect/>
          </a:stretch>
        </p:blipFill>
        <p:spPr>
          <a:xfrm>
            <a:off x="1296526" y="2025666"/>
            <a:ext cx="9150889" cy="4578493"/>
          </a:xfrm>
          <a:prstGeom prst="rect">
            <a:avLst/>
          </a:prstGeom>
        </p:spPr>
      </p:pic>
    </p:spTree>
    <p:extLst>
      <p:ext uri="{BB962C8B-B14F-4D97-AF65-F5344CB8AC3E}">
        <p14:creationId xmlns:p14="http://schemas.microsoft.com/office/powerpoint/2010/main" val="133081703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5A9523FB-191C-3E44-96B2-B60784ADFC5E}"/>
              </a:ext>
            </a:extLst>
          </p:cNvPr>
          <p:cNvSpPr>
            <a:spLocks noGrp="1"/>
          </p:cNvSpPr>
          <p:nvPr>
            <p:ph type="sldNum" sz="quarter" idx="12"/>
          </p:nvPr>
        </p:nvSpPr>
        <p:spPr>
          <a:xfrm>
            <a:off x="9075815" y="6356350"/>
            <a:ext cx="2743200" cy="365125"/>
          </a:xfrm>
        </p:spPr>
        <p:txBody>
          <a:bodyPr/>
          <a:lstStyle/>
          <a:p>
            <a:fld id="{CFB247A3-AA37-D348-BAE2-134A88ED4A47}" type="slidenum">
              <a:rPr lang="en-US" smtClean="0"/>
              <a:t>3</a:t>
            </a:fld>
            <a:endParaRPr lang="en-US" dirty="0"/>
          </a:p>
        </p:txBody>
      </p:sp>
      <p:pic>
        <p:nvPicPr>
          <p:cNvPr id="5" name="Picture 4" descr="Logo, company name&#10;&#10;Description automatically generated">
            <a:extLst>
              <a:ext uri="{FF2B5EF4-FFF2-40B4-BE49-F238E27FC236}">
                <a16:creationId xmlns:a16="http://schemas.microsoft.com/office/drawing/2014/main" id="{31871E49-2CEE-C440-AE4F-1C774D7045D0}"/>
              </a:ext>
            </a:extLst>
          </p:cNvPr>
          <p:cNvPicPr>
            <a:picLocks noChangeAspect="1"/>
          </p:cNvPicPr>
          <p:nvPr/>
        </p:nvPicPr>
        <p:blipFill>
          <a:blip r:embed="rId2"/>
          <a:stretch>
            <a:fillRect/>
          </a:stretch>
        </p:blipFill>
        <p:spPr>
          <a:xfrm>
            <a:off x="154324" y="5991155"/>
            <a:ext cx="1535068" cy="730320"/>
          </a:xfrm>
          <a:prstGeom prst="rect">
            <a:avLst/>
          </a:prstGeom>
        </p:spPr>
      </p:pic>
      <p:sp>
        <p:nvSpPr>
          <p:cNvPr id="7" name="Slide Number Placeholder 1">
            <a:extLst>
              <a:ext uri="{FF2B5EF4-FFF2-40B4-BE49-F238E27FC236}">
                <a16:creationId xmlns:a16="http://schemas.microsoft.com/office/drawing/2014/main" id="{25261A11-9B0D-7D40-96C1-1F796DFF881E}"/>
              </a:ext>
            </a:extLst>
          </p:cNvPr>
          <p:cNvSpPr txBox="1">
            <a:spLocks/>
          </p:cNvSpPr>
          <p:nvPr/>
        </p:nvSpPr>
        <p:spPr>
          <a:xfrm>
            <a:off x="8610600" y="6421597"/>
            <a:ext cx="3208415"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CFB247A3-AA37-D348-BAE2-134A88ED4A47}" type="slidenum">
              <a:rPr lang="en-US" sz="1100" b="1" smtClean="0">
                <a:solidFill>
                  <a:schemeClr val="bg1"/>
                </a:solidFill>
              </a:rPr>
              <a:pPr/>
              <a:t>3</a:t>
            </a:fld>
            <a:endParaRPr lang="en-US" sz="1100" b="1" dirty="0">
              <a:solidFill>
                <a:schemeClr val="bg1"/>
              </a:solidFill>
            </a:endParaRPr>
          </a:p>
        </p:txBody>
      </p:sp>
      <p:pic>
        <p:nvPicPr>
          <p:cNvPr id="8" name="Picture 7" descr="A picture containing icon&#10;&#10;Description automatically generated">
            <a:extLst>
              <a:ext uri="{FF2B5EF4-FFF2-40B4-BE49-F238E27FC236}">
                <a16:creationId xmlns:a16="http://schemas.microsoft.com/office/drawing/2014/main" id="{3EB46F95-3914-8F44-A4D2-87ADF38E6E18}"/>
              </a:ext>
            </a:extLst>
          </p:cNvPr>
          <p:cNvPicPr>
            <a:picLocks noChangeAspect="1"/>
          </p:cNvPicPr>
          <p:nvPr/>
        </p:nvPicPr>
        <p:blipFill>
          <a:blip r:embed="rId3"/>
          <a:stretch>
            <a:fillRect/>
          </a:stretch>
        </p:blipFill>
        <p:spPr>
          <a:xfrm>
            <a:off x="9339943" y="337651"/>
            <a:ext cx="2479072" cy="540084"/>
          </a:xfrm>
          <a:prstGeom prst="rect">
            <a:avLst/>
          </a:prstGeom>
        </p:spPr>
      </p:pic>
      <p:sp>
        <p:nvSpPr>
          <p:cNvPr id="14" name="Google Shape;130;p15">
            <a:extLst>
              <a:ext uri="{FF2B5EF4-FFF2-40B4-BE49-F238E27FC236}">
                <a16:creationId xmlns:a16="http://schemas.microsoft.com/office/drawing/2014/main" id="{EC7103F3-6980-EC44-854B-A6952906B6D4}"/>
              </a:ext>
            </a:extLst>
          </p:cNvPr>
          <p:cNvSpPr txBox="1"/>
          <p:nvPr/>
        </p:nvSpPr>
        <p:spPr>
          <a:xfrm>
            <a:off x="672315" y="301795"/>
            <a:ext cx="4703249" cy="933442"/>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GB" sz="4800" b="1" i="0" u="none" strike="noStrike" cap="none" dirty="0">
                <a:solidFill>
                  <a:srgbClr val="7030A0"/>
                </a:solidFill>
                <a:latin typeface="Berlin Sans FB"/>
                <a:ea typeface="Arial"/>
                <a:cs typeface="Arial"/>
                <a:sym typeface="Arial"/>
              </a:rPr>
              <a:t>Staff?</a:t>
            </a:r>
            <a:endParaRPr sz="4800" b="1" i="0" u="none" strike="noStrike" cap="none" dirty="0">
              <a:solidFill>
                <a:srgbClr val="7030A0"/>
              </a:solidFill>
              <a:latin typeface="Berlin Sans FB"/>
              <a:ea typeface="Arial"/>
              <a:cs typeface="Arial"/>
              <a:sym typeface="Arial"/>
            </a:endParaRPr>
          </a:p>
        </p:txBody>
      </p:sp>
      <p:sp>
        <p:nvSpPr>
          <p:cNvPr id="2" name="Rectangle 1"/>
          <p:cNvSpPr/>
          <p:nvPr/>
        </p:nvSpPr>
        <p:spPr>
          <a:xfrm>
            <a:off x="154324" y="1494500"/>
            <a:ext cx="6096000" cy="4657685"/>
          </a:xfrm>
          <a:prstGeom prst="rect">
            <a:avLst/>
          </a:prstGeom>
        </p:spPr>
        <p:txBody>
          <a:bodyPr>
            <a:spAutoFit/>
          </a:bodyPr>
          <a:lstStyle/>
          <a:p>
            <a:pPr lvl="0" algn="ctr">
              <a:buClr>
                <a:schemeClr val="dk1"/>
              </a:buClr>
            </a:pPr>
            <a:r>
              <a:rPr lang="en-US" sz="2800" b="1" dirty="0">
                <a:latin typeface="Berlin Sans FB" panose="020E0602020502020306" pitchFamily="34" charset="0"/>
                <a:ea typeface="Arial"/>
                <a:cs typeface="Arial"/>
                <a:sym typeface="Arial"/>
              </a:rPr>
              <a:t>Head Teacher</a:t>
            </a:r>
            <a:r>
              <a:rPr lang="en-US" sz="2800" dirty="0">
                <a:latin typeface="Berlin Sans FB" panose="020E0602020502020306" pitchFamily="34" charset="0"/>
                <a:sym typeface="Arial"/>
              </a:rPr>
              <a:t>: </a:t>
            </a:r>
            <a:r>
              <a:rPr lang="en-US" sz="2800" dirty="0">
                <a:latin typeface="Berlin Sans FB" panose="020E0602020502020306" pitchFamily="34" charset="0"/>
                <a:cs typeface="Arial"/>
                <a:sym typeface="Arial"/>
              </a:rPr>
              <a:t>Nicky Ross</a:t>
            </a:r>
          </a:p>
          <a:p>
            <a:pPr lvl="0" algn="ctr">
              <a:buClr>
                <a:schemeClr val="dk1"/>
              </a:buClr>
            </a:pPr>
            <a:endParaRPr lang="en-US" sz="2800" dirty="0">
              <a:latin typeface="Berlin Sans FB" panose="020E0602020502020306" pitchFamily="34" charset="0"/>
              <a:cs typeface="Arial"/>
              <a:sym typeface="Arial"/>
            </a:endParaRPr>
          </a:p>
          <a:p>
            <a:pPr lvl="0" algn="ctr">
              <a:buClr>
                <a:schemeClr val="dk1"/>
              </a:buClr>
            </a:pPr>
            <a:r>
              <a:rPr lang="en-US" sz="2800" b="1" dirty="0">
                <a:latin typeface="Berlin Sans FB" panose="020E0602020502020306" pitchFamily="34" charset="0"/>
                <a:ea typeface="Arial"/>
                <a:cs typeface="Arial"/>
                <a:sym typeface="Arial"/>
              </a:rPr>
              <a:t>Deputy Head Teachers: </a:t>
            </a:r>
          </a:p>
          <a:p>
            <a:pPr lvl="0" algn="ctr">
              <a:buClr>
                <a:schemeClr val="dk1"/>
              </a:buClr>
            </a:pPr>
            <a:r>
              <a:rPr lang="en-US" sz="2800" dirty="0">
                <a:latin typeface="Berlin Sans FB" panose="020E0602020502020306" pitchFamily="34" charset="0"/>
              </a:rPr>
              <a:t>Rosanna Ojosipe, Amy Donovan, Sharon Monaghan</a:t>
            </a:r>
            <a:endParaRPr lang="en-US" sz="2800" b="1" dirty="0">
              <a:latin typeface="Berlin Sans FB" panose="020E0602020502020306" pitchFamily="34" charset="0"/>
              <a:ea typeface="Arial"/>
              <a:cs typeface="Arial"/>
              <a:sym typeface="Arial"/>
            </a:endParaRPr>
          </a:p>
          <a:p>
            <a:pPr lvl="0">
              <a:buClr>
                <a:schemeClr val="dk1"/>
              </a:buClr>
            </a:pPr>
            <a:endParaRPr lang="en-US" sz="2800" dirty="0">
              <a:solidFill>
                <a:schemeClr val="dk1"/>
              </a:solidFill>
              <a:latin typeface="Berlin Sans FB" panose="020E0602020502020306" pitchFamily="34" charset="0"/>
            </a:endParaRPr>
          </a:p>
          <a:p>
            <a:pPr lvl="0" algn="ctr">
              <a:buClr>
                <a:schemeClr val="dk1"/>
              </a:buClr>
            </a:pPr>
            <a:r>
              <a:rPr lang="en-US" sz="2800" b="1" dirty="0">
                <a:solidFill>
                  <a:schemeClr val="dk1"/>
                </a:solidFill>
                <a:latin typeface="Berlin Sans FB" panose="020E0602020502020306" pitchFamily="34" charset="0"/>
              </a:rPr>
              <a:t>Assistant Head Teacher for EY</a:t>
            </a:r>
            <a:r>
              <a:rPr lang="en-US" sz="2800" dirty="0">
                <a:solidFill>
                  <a:schemeClr val="dk1"/>
                </a:solidFill>
                <a:latin typeface="Berlin Sans FB" panose="020E0602020502020306" pitchFamily="34" charset="0"/>
              </a:rPr>
              <a:t>:  Hatice Mehmet</a:t>
            </a:r>
            <a:endParaRPr lang="en-US" sz="2800" dirty="0">
              <a:latin typeface="Berlin Sans FB" panose="020E0602020502020306" pitchFamily="34" charset="0"/>
            </a:endParaRPr>
          </a:p>
          <a:p>
            <a:pPr lvl="0" algn="ctr">
              <a:spcBef>
                <a:spcPts val="1000"/>
              </a:spcBef>
              <a:buClr>
                <a:schemeClr val="dk1"/>
              </a:buClr>
            </a:pPr>
            <a:r>
              <a:rPr lang="en-US" sz="2800" dirty="0">
                <a:latin typeface="Berlin Sans FB" panose="020E0602020502020306" pitchFamily="34" charset="0"/>
              </a:rPr>
              <a:t> </a:t>
            </a:r>
            <a:r>
              <a:rPr lang="en-US" sz="2800" b="1" dirty="0">
                <a:latin typeface="Berlin Sans FB" panose="020E0602020502020306" pitchFamily="34" charset="0"/>
                <a:ea typeface="Arial"/>
                <a:cs typeface="Arial"/>
                <a:sym typeface="Arial"/>
              </a:rPr>
              <a:t>Reception Team Leader</a:t>
            </a:r>
            <a:r>
              <a:rPr lang="en-US" sz="2800" dirty="0">
                <a:latin typeface="Berlin Sans FB" panose="020E0602020502020306" pitchFamily="34" charset="0"/>
                <a:ea typeface="Arial"/>
                <a:cs typeface="Arial"/>
                <a:sym typeface="Arial"/>
              </a:rPr>
              <a:t>:</a:t>
            </a:r>
            <a:r>
              <a:rPr lang="en-US" sz="2800" b="1" dirty="0">
                <a:latin typeface="Berlin Sans FB" panose="020E0602020502020306" pitchFamily="34" charset="0"/>
                <a:ea typeface="Arial"/>
                <a:cs typeface="Arial"/>
                <a:sym typeface="Arial"/>
              </a:rPr>
              <a:t> </a:t>
            </a:r>
          </a:p>
          <a:p>
            <a:pPr lvl="0" algn="ctr">
              <a:spcBef>
                <a:spcPts val="1000"/>
              </a:spcBef>
              <a:buClr>
                <a:schemeClr val="dk1"/>
              </a:buClr>
            </a:pPr>
            <a:r>
              <a:rPr lang="en-US" sz="2800" dirty="0">
                <a:latin typeface="Berlin Sans FB" panose="020E0602020502020306" pitchFamily="34" charset="0"/>
              </a:rPr>
              <a:t>Polly Janata</a:t>
            </a:r>
          </a:p>
        </p:txBody>
      </p:sp>
      <p:sp>
        <p:nvSpPr>
          <p:cNvPr id="3" name="Rectangle 2"/>
          <p:cNvSpPr/>
          <p:nvPr/>
        </p:nvSpPr>
        <p:spPr>
          <a:xfrm>
            <a:off x="5671457" y="989245"/>
            <a:ext cx="6520543" cy="5386090"/>
          </a:xfrm>
          <a:prstGeom prst="rect">
            <a:avLst/>
          </a:prstGeom>
        </p:spPr>
        <p:txBody>
          <a:bodyPr wrap="square">
            <a:spAutoFit/>
          </a:bodyPr>
          <a:lstStyle/>
          <a:p>
            <a:pPr lvl="0" algn="ctr">
              <a:buClr>
                <a:schemeClr val="dk1"/>
              </a:buClr>
            </a:pPr>
            <a:r>
              <a:rPr lang="en-GB" sz="2800" b="1" u="sng" dirty="0">
                <a:solidFill>
                  <a:schemeClr val="dk1"/>
                </a:solidFill>
                <a:latin typeface="Berlin Sans FB" panose="020E0602020502020306" pitchFamily="34" charset="0"/>
              </a:rPr>
              <a:t>Hazel Class</a:t>
            </a:r>
          </a:p>
          <a:p>
            <a:pPr lvl="0" algn="ctr">
              <a:buClr>
                <a:schemeClr val="dk1"/>
              </a:buClr>
            </a:pPr>
            <a:r>
              <a:rPr lang="en-GB" sz="2800" dirty="0">
                <a:solidFill>
                  <a:schemeClr val="dk1"/>
                </a:solidFill>
                <a:latin typeface="Berlin Sans FB" panose="020E0602020502020306" pitchFamily="34" charset="0"/>
              </a:rPr>
              <a:t>    Class Teacher: </a:t>
            </a:r>
            <a:r>
              <a:rPr lang="en-GB" sz="2800" dirty="0" err="1">
                <a:solidFill>
                  <a:schemeClr val="dk1"/>
                </a:solidFill>
                <a:latin typeface="Berlin Sans FB" panose="020E0602020502020306" pitchFamily="34" charset="0"/>
              </a:rPr>
              <a:t>Rochanne</a:t>
            </a:r>
            <a:r>
              <a:rPr lang="en-GB" sz="2800" dirty="0">
                <a:solidFill>
                  <a:schemeClr val="dk1"/>
                </a:solidFill>
                <a:latin typeface="Berlin Sans FB" panose="020E0602020502020306" pitchFamily="34" charset="0"/>
              </a:rPr>
              <a:t> Davis</a:t>
            </a:r>
          </a:p>
          <a:p>
            <a:pPr lvl="0" algn="ctr">
              <a:buClr>
                <a:schemeClr val="dk1"/>
              </a:buClr>
            </a:pPr>
            <a:r>
              <a:rPr lang="en-GB" sz="2800" dirty="0">
                <a:solidFill>
                  <a:schemeClr val="dk1"/>
                </a:solidFill>
                <a:latin typeface="Berlin Sans FB" panose="020E0602020502020306" pitchFamily="34" charset="0"/>
              </a:rPr>
              <a:t>TA : Becky Cooper</a:t>
            </a:r>
          </a:p>
          <a:p>
            <a:pPr lvl="0" algn="ctr">
              <a:buClr>
                <a:schemeClr val="dk1"/>
              </a:buClr>
            </a:pPr>
            <a:endParaRPr lang="en-GB" sz="2800" dirty="0">
              <a:latin typeface="Berlin Sans FB" panose="020E0602020502020306" pitchFamily="34" charset="0"/>
              <a:ea typeface="Arial"/>
              <a:cs typeface="Arial"/>
              <a:sym typeface="Arial"/>
            </a:endParaRPr>
          </a:p>
          <a:p>
            <a:pPr lvl="0" algn="ctr">
              <a:buClr>
                <a:schemeClr val="dk1"/>
              </a:buClr>
            </a:pPr>
            <a:r>
              <a:rPr lang="en-GB" sz="2800" b="1" u="sng" dirty="0">
                <a:latin typeface="Berlin Sans FB" panose="020E0602020502020306" pitchFamily="34" charset="0"/>
                <a:cs typeface="Arial"/>
                <a:sym typeface="Arial"/>
              </a:rPr>
              <a:t>Holly Class</a:t>
            </a:r>
            <a:endParaRPr lang="en-GB" sz="2800" b="1" dirty="0">
              <a:latin typeface="Berlin Sans FB" panose="020E0602020502020306" pitchFamily="34" charset="0"/>
            </a:endParaRPr>
          </a:p>
          <a:p>
            <a:pPr lvl="0" algn="ctr">
              <a:buClr>
                <a:schemeClr val="dk1"/>
              </a:buClr>
            </a:pPr>
            <a:r>
              <a:rPr lang="en-GB" sz="2800" dirty="0">
                <a:latin typeface="Berlin Sans FB" panose="020E0602020502020306" pitchFamily="34" charset="0"/>
              </a:rPr>
              <a:t>    </a:t>
            </a:r>
            <a:r>
              <a:rPr lang="en-GB" sz="2800" dirty="0">
                <a:latin typeface="Berlin Sans FB" panose="020E0602020502020306" pitchFamily="34" charset="0"/>
                <a:ea typeface="Arial"/>
                <a:cs typeface="Arial"/>
                <a:sym typeface="Arial"/>
              </a:rPr>
              <a:t>Class Teacher: Polly Janata</a:t>
            </a:r>
          </a:p>
          <a:p>
            <a:pPr lvl="0" algn="ctr">
              <a:buClr>
                <a:schemeClr val="dk1"/>
              </a:buClr>
            </a:pPr>
            <a:r>
              <a:rPr lang="en-GB" sz="2800" dirty="0">
                <a:latin typeface="Berlin Sans FB" panose="020E0602020502020306" pitchFamily="34" charset="0"/>
                <a:cs typeface="Arial"/>
                <a:sym typeface="Arial"/>
              </a:rPr>
              <a:t>TA: Saima Ahmed</a:t>
            </a:r>
            <a:endParaRPr lang="en-GB" sz="2800" dirty="0">
              <a:latin typeface="Berlin Sans FB" panose="020E0602020502020306" pitchFamily="34" charset="0"/>
            </a:endParaRPr>
          </a:p>
          <a:p>
            <a:pPr lvl="0" algn="ctr">
              <a:buClr>
                <a:schemeClr val="dk1"/>
              </a:buClr>
            </a:pPr>
            <a:r>
              <a:rPr lang="en-GB" sz="2800" dirty="0">
                <a:latin typeface="Berlin Sans FB" panose="020E0602020502020306" pitchFamily="34" charset="0"/>
              </a:rPr>
              <a:t>    </a:t>
            </a:r>
            <a:endParaRPr lang="en-GB" sz="2800" dirty="0">
              <a:solidFill>
                <a:schemeClr val="dk1"/>
              </a:solidFill>
              <a:latin typeface="Berlin Sans FB" panose="020E0602020502020306" pitchFamily="34" charset="0"/>
            </a:endParaRPr>
          </a:p>
          <a:p>
            <a:pPr lvl="0" algn="ctr">
              <a:buClr>
                <a:schemeClr val="dk1"/>
              </a:buClr>
            </a:pPr>
            <a:r>
              <a:rPr lang="en-GB" sz="2800" b="1" dirty="0">
                <a:solidFill>
                  <a:schemeClr val="dk1"/>
                </a:solidFill>
                <a:latin typeface="Berlin Sans FB" panose="020E0602020502020306" pitchFamily="34" charset="0"/>
              </a:rPr>
              <a:t>    </a:t>
            </a:r>
            <a:r>
              <a:rPr lang="en-GB" sz="2800" b="1" u="sng" dirty="0">
                <a:solidFill>
                  <a:schemeClr val="dk1"/>
                </a:solidFill>
                <a:latin typeface="Berlin Sans FB" panose="020E0602020502020306" pitchFamily="34" charset="0"/>
              </a:rPr>
              <a:t>Willow Class</a:t>
            </a:r>
          </a:p>
          <a:p>
            <a:pPr lvl="0" algn="ctr">
              <a:buClr>
                <a:schemeClr val="dk1"/>
              </a:buClr>
            </a:pPr>
            <a:r>
              <a:rPr lang="en-GB" sz="2800" dirty="0">
                <a:solidFill>
                  <a:schemeClr val="dk1"/>
                </a:solidFill>
                <a:latin typeface="Berlin Sans FB" panose="020E0602020502020306" pitchFamily="34" charset="0"/>
              </a:rPr>
              <a:t>    Class Teacher: Karima Telmoune</a:t>
            </a:r>
          </a:p>
          <a:p>
            <a:pPr lvl="0" algn="ctr">
              <a:buClr>
                <a:schemeClr val="dk1"/>
              </a:buClr>
            </a:pPr>
            <a:r>
              <a:rPr lang="en-GB" sz="2800" dirty="0">
                <a:latin typeface="Berlin Sans FB" panose="020E0602020502020306" pitchFamily="34" charset="0"/>
              </a:rPr>
              <a:t>TA: Elida </a:t>
            </a:r>
            <a:r>
              <a:rPr lang="en-GB" sz="2800" dirty="0" err="1">
                <a:latin typeface="Berlin Sans FB" panose="020E0602020502020306" pitchFamily="34" charset="0"/>
              </a:rPr>
              <a:t>Brucaj</a:t>
            </a:r>
            <a:r>
              <a:rPr lang="en-GB" sz="2800" dirty="0">
                <a:latin typeface="Berlin Sans FB" panose="020E0602020502020306" pitchFamily="34" charset="0"/>
              </a:rPr>
              <a:t>    </a:t>
            </a:r>
            <a:endParaRPr lang="en-GB" sz="2800" dirty="0">
              <a:latin typeface="Berlin Sans FB" panose="020E0602020502020306" pitchFamily="34" charset="0"/>
              <a:ea typeface="Arial"/>
              <a:cs typeface="Arial"/>
              <a:sym typeface="Arial"/>
            </a:endParaRPr>
          </a:p>
          <a:p>
            <a:pPr lvl="0" algn="ctr">
              <a:buClr>
                <a:schemeClr val="dk1"/>
              </a:buClr>
            </a:pPr>
            <a:endParaRPr lang="en-GB" dirty="0">
              <a:latin typeface="Berlin Sans FB" panose="020E0602020502020306" pitchFamily="34" charset="0"/>
            </a:endParaRPr>
          </a:p>
          <a:p>
            <a:pPr lvl="0" algn="ctr">
              <a:buClr>
                <a:schemeClr val="dk1"/>
              </a:buClr>
            </a:pPr>
            <a:r>
              <a:rPr lang="en-GB" dirty="0">
                <a:solidFill>
                  <a:schemeClr val="dk1"/>
                </a:solidFill>
                <a:latin typeface="Berlin Sans FB" panose="020E0602020502020306" pitchFamily="34" charset="0"/>
              </a:rPr>
              <a:t>    </a:t>
            </a:r>
            <a:endParaRPr lang="en-GB" dirty="0"/>
          </a:p>
        </p:txBody>
      </p:sp>
    </p:spTree>
    <p:extLst>
      <p:ext uri="{BB962C8B-B14F-4D97-AF65-F5344CB8AC3E}">
        <p14:creationId xmlns:p14="http://schemas.microsoft.com/office/powerpoint/2010/main" val="380379832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5A9523FB-191C-3E44-96B2-B60784ADFC5E}"/>
              </a:ext>
            </a:extLst>
          </p:cNvPr>
          <p:cNvSpPr>
            <a:spLocks noGrp="1"/>
          </p:cNvSpPr>
          <p:nvPr>
            <p:ph type="sldNum" sz="quarter" idx="12"/>
          </p:nvPr>
        </p:nvSpPr>
        <p:spPr/>
        <p:txBody>
          <a:bodyPr/>
          <a:lstStyle/>
          <a:p>
            <a:fld id="{CFB247A3-AA37-D348-BAE2-134A88ED4A47}" type="slidenum">
              <a:rPr lang="en-US" smtClean="0"/>
              <a:t>4</a:t>
            </a:fld>
            <a:endParaRPr lang="en-US" dirty="0"/>
          </a:p>
        </p:txBody>
      </p:sp>
      <p:sp>
        <p:nvSpPr>
          <p:cNvPr id="7" name="Slide Number Placeholder 1">
            <a:extLst>
              <a:ext uri="{FF2B5EF4-FFF2-40B4-BE49-F238E27FC236}">
                <a16:creationId xmlns:a16="http://schemas.microsoft.com/office/drawing/2014/main" id="{25261A11-9B0D-7D40-96C1-1F796DFF881E}"/>
              </a:ext>
            </a:extLst>
          </p:cNvPr>
          <p:cNvSpPr txBox="1">
            <a:spLocks/>
          </p:cNvSpPr>
          <p:nvPr/>
        </p:nvSpPr>
        <p:spPr>
          <a:xfrm>
            <a:off x="8610600" y="6421597"/>
            <a:ext cx="3208415"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CFB247A3-AA37-D348-BAE2-134A88ED4A47}" type="slidenum">
              <a:rPr lang="en-US" sz="1100" b="1" smtClean="0">
                <a:solidFill>
                  <a:schemeClr val="bg1"/>
                </a:solidFill>
              </a:rPr>
              <a:pPr/>
              <a:t>4</a:t>
            </a:fld>
            <a:endParaRPr lang="en-US" sz="1100" b="1" dirty="0">
              <a:solidFill>
                <a:schemeClr val="bg1"/>
              </a:solidFill>
            </a:endParaRPr>
          </a:p>
        </p:txBody>
      </p:sp>
      <p:pic>
        <p:nvPicPr>
          <p:cNvPr id="8" name="Picture 7" descr="A picture containing icon&#10;&#10;Description automatically generated">
            <a:extLst>
              <a:ext uri="{FF2B5EF4-FFF2-40B4-BE49-F238E27FC236}">
                <a16:creationId xmlns:a16="http://schemas.microsoft.com/office/drawing/2014/main" id="{3EB46F95-3914-8F44-A4D2-87ADF38E6E18}"/>
              </a:ext>
            </a:extLst>
          </p:cNvPr>
          <p:cNvPicPr>
            <a:picLocks noChangeAspect="1"/>
          </p:cNvPicPr>
          <p:nvPr/>
        </p:nvPicPr>
        <p:blipFill>
          <a:blip r:embed="rId2"/>
          <a:stretch>
            <a:fillRect/>
          </a:stretch>
        </p:blipFill>
        <p:spPr>
          <a:xfrm>
            <a:off x="9339943" y="337651"/>
            <a:ext cx="2479072" cy="540084"/>
          </a:xfrm>
          <a:prstGeom prst="rect">
            <a:avLst/>
          </a:prstGeom>
        </p:spPr>
      </p:pic>
      <p:graphicFrame>
        <p:nvGraphicFramePr>
          <p:cNvPr id="15" name="Table 14"/>
          <p:cNvGraphicFramePr>
            <a:graphicFrameLocks noGrp="1"/>
          </p:cNvGraphicFramePr>
          <p:nvPr>
            <p:extLst>
              <p:ext uri="{D42A27DB-BD31-4B8C-83A1-F6EECF244321}">
                <p14:modId xmlns:p14="http://schemas.microsoft.com/office/powerpoint/2010/main" val="4100106239"/>
              </p:ext>
            </p:extLst>
          </p:nvPr>
        </p:nvGraphicFramePr>
        <p:xfrm>
          <a:off x="3603674" y="1375582"/>
          <a:ext cx="115320" cy="187071"/>
        </p:xfrm>
        <a:graphic>
          <a:graphicData uri="http://schemas.openxmlformats.org/drawingml/2006/table">
            <a:tbl>
              <a:tblPr firstRow="1" firstCol="1" bandRow="1">
                <a:solidFill>
                  <a:srgbClr val="9999FF"/>
                </a:solidFill>
                <a:tableStyleId>{5C22544A-7EE6-4342-B048-85BDC9FD1C3A}</a:tableStyleId>
              </a:tblPr>
              <a:tblGrid>
                <a:gridCol w="115320">
                  <a:extLst>
                    <a:ext uri="{9D8B030D-6E8A-4147-A177-3AD203B41FA5}">
                      <a16:colId xmlns:a16="http://schemas.microsoft.com/office/drawing/2014/main" val="4260481723"/>
                    </a:ext>
                  </a:extLst>
                </a:gridCol>
              </a:tblGrid>
              <a:tr h="45720">
                <a:tc>
                  <a:txBody>
                    <a:bodyPr/>
                    <a:lstStyle/>
                    <a:p>
                      <a:pPr>
                        <a:lnSpc>
                          <a:spcPct val="107000"/>
                        </a:lnSpc>
                        <a:spcAft>
                          <a:spcPts val="0"/>
                        </a:spcAft>
                      </a:pPr>
                      <a:endParaRPr lang="en-GB" sz="1200" b="0" dirty="0">
                        <a:solidFill>
                          <a:schemeClr val="tx1"/>
                        </a:solidFill>
                        <a:effectLst/>
                        <a:latin typeface="+mn-lt"/>
                        <a:ea typeface="Calibri" panose="020F0502020204030204" pitchFamily="34" charset="0"/>
                        <a:cs typeface="Times New Roman"/>
                      </a:endParaRPr>
                    </a:p>
                  </a:txBody>
                  <a:tcPr marL="44960" marR="4496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977992451"/>
                  </a:ext>
                </a:extLst>
              </a:tr>
            </a:tbl>
          </a:graphicData>
        </a:graphic>
      </p:graphicFrame>
      <p:sp>
        <p:nvSpPr>
          <p:cNvPr id="17" name="Rectangle 16"/>
          <p:cNvSpPr/>
          <p:nvPr/>
        </p:nvSpPr>
        <p:spPr>
          <a:xfrm>
            <a:off x="783313" y="425569"/>
            <a:ext cx="5257269" cy="830997"/>
          </a:xfrm>
          <a:prstGeom prst="rect">
            <a:avLst/>
          </a:prstGeom>
        </p:spPr>
        <p:txBody>
          <a:bodyPr wrap="square" lIns="91440" tIns="45720" rIns="91440" bIns="45720" anchor="t">
            <a:spAutoFit/>
          </a:bodyPr>
          <a:lstStyle/>
          <a:p>
            <a:r>
              <a:rPr lang="en-US" altLang="en-US" sz="4800" b="1" dirty="0">
                <a:solidFill>
                  <a:srgbClr val="7030A0"/>
                </a:solidFill>
                <a:latin typeface="Berlin Sans FB Demi"/>
                <a:ea typeface="Sassoon Infant Rg" panose="02000503030000020003" charset="0"/>
                <a:cs typeface="Sassoon Infant Rg" panose="02000503030000020003" charset="0"/>
              </a:rPr>
              <a:t>Induction Process:</a:t>
            </a:r>
          </a:p>
        </p:txBody>
      </p:sp>
      <p:graphicFrame>
        <p:nvGraphicFramePr>
          <p:cNvPr id="2" name="Table 1">
            <a:extLst>
              <a:ext uri="{FF2B5EF4-FFF2-40B4-BE49-F238E27FC236}">
                <a16:creationId xmlns:a16="http://schemas.microsoft.com/office/drawing/2014/main" id="{A07607CB-3A5D-13C9-AD01-9B0844D42344}"/>
              </a:ext>
            </a:extLst>
          </p:cNvPr>
          <p:cNvGraphicFramePr>
            <a:graphicFrameLocks noGrp="1"/>
          </p:cNvGraphicFramePr>
          <p:nvPr>
            <p:extLst>
              <p:ext uri="{D42A27DB-BD31-4B8C-83A1-F6EECF244321}">
                <p14:modId xmlns:p14="http://schemas.microsoft.com/office/powerpoint/2010/main" val="3604646904"/>
              </p:ext>
            </p:extLst>
          </p:nvPr>
        </p:nvGraphicFramePr>
        <p:xfrm>
          <a:off x="246338" y="1233971"/>
          <a:ext cx="11364505" cy="5486400"/>
        </p:xfrm>
        <a:graphic>
          <a:graphicData uri="http://schemas.openxmlformats.org/drawingml/2006/table">
            <a:tbl>
              <a:tblPr firstRow="1" firstCol="1" bandRow="1">
                <a:tableStyleId>{5C22544A-7EE6-4342-B048-85BDC9FD1C3A}</a:tableStyleId>
              </a:tblPr>
              <a:tblGrid>
                <a:gridCol w="3366132">
                  <a:extLst>
                    <a:ext uri="{9D8B030D-6E8A-4147-A177-3AD203B41FA5}">
                      <a16:colId xmlns:a16="http://schemas.microsoft.com/office/drawing/2014/main" val="1596179071"/>
                    </a:ext>
                  </a:extLst>
                </a:gridCol>
                <a:gridCol w="7998373">
                  <a:extLst>
                    <a:ext uri="{9D8B030D-6E8A-4147-A177-3AD203B41FA5}">
                      <a16:colId xmlns:a16="http://schemas.microsoft.com/office/drawing/2014/main" val="4165880184"/>
                    </a:ext>
                  </a:extLst>
                </a:gridCol>
              </a:tblGrid>
              <a:tr h="0">
                <a:tc gridSpan="2">
                  <a:txBody>
                    <a:bodyPr/>
                    <a:lstStyle/>
                    <a:p>
                      <a:pPr algn="ctr"/>
                      <a:r>
                        <a:rPr lang="en-GB" sz="2400" b="1" u="sng" dirty="0">
                          <a:solidFill>
                            <a:srgbClr val="98178D"/>
                          </a:solidFill>
                          <a:effectLst/>
                        </a:rPr>
                        <a:t>Key dates and Information for Reception 2025</a:t>
                      </a:r>
                      <a:endParaRPr lang="en-GB" sz="2400" b="1" dirty="0">
                        <a:solidFill>
                          <a:srgbClr val="98178D"/>
                        </a:solidFill>
                        <a:effectLst/>
                        <a:latin typeface="Calibri" panose="020F0502020204030204" pitchFamily="34" charset="0"/>
                        <a:ea typeface="Calibri" panose="020F0502020204030204" pitchFamily="34" charset="0"/>
                        <a:cs typeface="Times New Roman" panose="02020603050405020304" pitchFamily="18" charset="0"/>
                      </a:endParaRPr>
                    </a:p>
                  </a:txBody>
                  <a:tcPr marL="68445" marR="68445" marT="0" marB="0">
                    <a:solidFill>
                      <a:srgbClr val="CCCCFF"/>
                    </a:solidFill>
                  </a:tcPr>
                </a:tc>
                <a:tc hMerge="1">
                  <a:txBody>
                    <a:bodyPr/>
                    <a:lstStyle/>
                    <a:p>
                      <a:endParaRPr lang="en-GB"/>
                    </a:p>
                  </a:txBody>
                  <a:tcPr/>
                </a:tc>
                <a:extLst>
                  <a:ext uri="{0D108BD9-81ED-4DB2-BD59-A6C34878D82A}">
                    <a16:rowId xmlns:a16="http://schemas.microsoft.com/office/drawing/2014/main" val="4216520961"/>
                  </a:ext>
                </a:extLst>
              </a:tr>
              <a:tr h="456301">
                <a:tc>
                  <a:txBody>
                    <a:bodyPr/>
                    <a:lstStyle/>
                    <a:p>
                      <a:pPr algn="l"/>
                      <a:r>
                        <a:rPr lang="en-GB" sz="2400"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Tuesday 8</a:t>
                      </a:r>
                      <a:r>
                        <a:rPr lang="en-GB" sz="2400" b="1" baseline="30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th</a:t>
                      </a:r>
                      <a:r>
                        <a:rPr lang="en-GB" sz="2400"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July 2025</a:t>
                      </a:r>
                    </a:p>
                    <a:p>
                      <a:pPr algn="l"/>
                      <a:r>
                        <a:rPr lang="en-GB" sz="2400" b="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9:00 – 11:00am</a:t>
                      </a:r>
                    </a:p>
                  </a:txBody>
                  <a:tcPr marL="68445" marR="68445" marT="0" marB="0">
                    <a:solidFill>
                      <a:srgbClr val="CCCCFF"/>
                    </a:solidFill>
                  </a:tcPr>
                </a:tc>
                <a:tc>
                  <a:txBody>
                    <a:bodyPr/>
                    <a:lstStyle/>
                    <a:p>
                      <a:pPr algn="l"/>
                      <a:r>
                        <a:rPr lang="en-GB" sz="2400" b="1" dirty="0">
                          <a:effectLst/>
                        </a:rPr>
                        <a:t>Transition from  Nursery </a:t>
                      </a:r>
                      <a:br>
                        <a:rPr lang="en-GB" sz="2400" b="0" dirty="0">
                          <a:effectLst/>
                        </a:rPr>
                      </a:br>
                      <a:r>
                        <a:rPr lang="en-GB" sz="2400" b="0" dirty="0">
                          <a:effectLst/>
                        </a:rPr>
                        <a:t>Children from our Nursery will have Stay and Play (without parents) opportunity during their time at school as part of our transition from Nursery to Reception.</a:t>
                      </a:r>
                    </a:p>
                    <a:p>
                      <a:pPr algn="l"/>
                      <a:endParaRPr lang="en-GB" sz="2400" b="0" dirty="0">
                        <a:effectLst/>
                        <a:latin typeface="Calibri" panose="020F0502020204030204" pitchFamily="34" charset="0"/>
                        <a:ea typeface="Calibri" panose="020F0502020204030204" pitchFamily="34" charset="0"/>
                        <a:cs typeface="Times New Roman" panose="02020603050405020304" pitchFamily="18" charset="0"/>
                      </a:endParaRPr>
                    </a:p>
                  </a:txBody>
                  <a:tcPr marL="68445" marR="68445" marT="0" marB="0">
                    <a:solidFill>
                      <a:srgbClr val="CCCCFF"/>
                    </a:solidFill>
                  </a:tcPr>
                </a:tc>
                <a:extLst>
                  <a:ext uri="{0D108BD9-81ED-4DB2-BD59-A6C34878D82A}">
                    <a16:rowId xmlns:a16="http://schemas.microsoft.com/office/drawing/2014/main" val="1549300444"/>
                  </a:ext>
                </a:extLst>
              </a:tr>
              <a:tr h="807399">
                <a:tc>
                  <a:txBody>
                    <a:bodyPr/>
                    <a:lstStyle/>
                    <a:p>
                      <a:pPr algn="l"/>
                      <a:r>
                        <a:rPr lang="en-GB" sz="2400" b="1" dirty="0">
                          <a:solidFill>
                            <a:schemeClr val="tx1"/>
                          </a:solidFill>
                          <a:effectLst/>
                        </a:rPr>
                        <a:t>Wednesday 9th July 2025</a:t>
                      </a:r>
                    </a:p>
                    <a:p>
                      <a:pPr algn="l"/>
                      <a:r>
                        <a:rPr lang="en-GB" sz="2400" b="0" dirty="0">
                          <a:solidFill>
                            <a:schemeClr val="tx1"/>
                          </a:solidFill>
                          <a:effectLst/>
                        </a:rPr>
                        <a:t>9.15-10am- Holly Class</a:t>
                      </a:r>
                    </a:p>
                    <a:p>
                      <a:pPr algn="l"/>
                      <a:r>
                        <a:rPr lang="en-GB" sz="2400" b="0" dirty="0">
                          <a:solidFill>
                            <a:schemeClr val="tx1"/>
                          </a:solidFill>
                          <a:effectLst/>
                        </a:rPr>
                        <a:t>10.30-11.15am- Willow Class</a:t>
                      </a:r>
                    </a:p>
                    <a:p>
                      <a:pPr algn="l"/>
                      <a:r>
                        <a:rPr lang="en-GB" sz="2400" b="0" dirty="0">
                          <a:solidFill>
                            <a:schemeClr val="tx1"/>
                          </a:solidFill>
                          <a:effectLst/>
                        </a:rPr>
                        <a:t>1.30-2.15pm-Hazel Class</a:t>
                      </a:r>
                    </a:p>
                  </a:txBody>
                  <a:tcPr marL="68445" marR="68445" marT="0" marB="0">
                    <a:solidFill>
                      <a:srgbClr val="CCCCFF"/>
                    </a:solidFill>
                  </a:tcPr>
                </a:tc>
                <a:tc>
                  <a:txBody>
                    <a:bodyPr/>
                    <a:lstStyle/>
                    <a:p>
                      <a:pPr algn="l"/>
                      <a:r>
                        <a:rPr lang="en-GB" sz="2400" b="1" dirty="0">
                          <a:effectLst/>
                        </a:rPr>
                        <a:t>Stay &amp; Play New Children to Woodpecker</a:t>
                      </a:r>
                    </a:p>
                    <a:p>
                      <a:pPr algn="l"/>
                      <a:r>
                        <a:rPr lang="en-GB" sz="2400" b="0" dirty="0">
                          <a:effectLst/>
                        </a:rPr>
                        <a:t>This session is for Reception children who are new to our school and have not attended our Nursery. </a:t>
                      </a:r>
                    </a:p>
                    <a:p>
                      <a:pPr algn="l"/>
                      <a:endParaRPr lang="en-GB" sz="2400" b="0" dirty="0">
                        <a:effectLst/>
                        <a:latin typeface="Calibri" panose="020F0502020204030204" pitchFamily="34" charset="0"/>
                        <a:ea typeface="Calibri" panose="020F0502020204030204" pitchFamily="34" charset="0"/>
                        <a:cs typeface="Times New Roman" panose="02020603050405020304" pitchFamily="18" charset="0"/>
                      </a:endParaRPr>
                    </a:p>
                  </a:txBody>
                  <a:tcPr marL="68445" marR="68445" marT="0" marB="0">
                    <a:solidFill>
                      <a:srgbClr val="CCCCFF"/>
                    </a:solidFill>
                  </a:tcPr>
                </a:tc>
                <a:extLst>
                  <a:ext uri="{0D108BD9-81ED-4DB2-BD59-A6C34878D82A}">
                    <a16:rowId xmlns:a16="http://schemas.microsoft.com/office/drawing/2014/main" val="2573007559"/>
                  </a:ext>
                </a:extLst>
              </a:tr>
              <a:tr h="456301">
                <a:tc>
                  <a:txBody>
                    <a:bodyPr/>
                    <a:lstStyle/>
                    <a:p>
                      <a:pPr algn="l"/>
                      <a:r>
                        <a:rPr lang="en-GB" sz="2400"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Thursday 10</a:t>
                      </a:r>
                      <a:r>
                        <a:rPr lang="en-GB" sz="2400" b="1" baseline="30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th</a:t>
                      </a:r>
                      <a:r>
                        <a:rPr lang="en-GB" sz="2400"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&amp; Friday 11</a:t>
                      </a:r>
                      <a:r>
                        <a:rPr lang="en-GB" sz="2400" b="1" baseline="30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th</a:t>
                      </a:r>
                      <a:r>
                        <a:rPr lang="en-GB" sz="2400"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July 2025</a:t>
                      </a:r>
                    </a:p>
                  </a:txBody>
                  <a:tcPr marL="68445" marR="68445" marT="0" marB="0">
                    <a:solidFill>
                      <a:srgbClr val="CCCCFF"/>
                    </a:solidFill>
                  </a:tcPr>
                </a:tc>
                <a:tc>
                  <a:txBody>
                    <a:bodyPr/>
                    <a:lstStyle/>
                    <a:p>
                      <a:pPr algn="l"/>
                      <a:r>
                        <a:rPr lang="en-GB" sz="2400" b="1" dirty="0">
                          <a:effectLst/>
                        </a:rPr>
                        <a:t>Home Visits (New to Woodpecker)</a:t>
                      </a:r>
                    </a:p>
                    <a:p>
                      <a:pPr algn="l"/>
                      <a:r>
                        <a:rPr lang="en-GB" sz="2400" b="0" dirty="0">
                          <a:effectLst/>
                        </a:rPr>
                        <a:t>This is for Reception children who are new to our school and have not attended our Nursery. </a:t>
                      </a:r>
                    </a:p>
                    <a:p>
                      <a:pPr algn="l"/>
                      <a:endParaRPr lang="en-GB" sz="2400" b="0" dirty="0">
                        <a:effectLst/>
                      </a:endParaRPr>
                    </a:p>
                  </a:txBody>
                  <a:tcPr marL="68445" marR="68445" marT="0" marB="0">
                    <a:solidFill>
                      <a:srgbClr val="CCCCFF"/>
                    </a:solidFill>
                  </a:tcPr>
                </a:tc>
                <a:extLst>
                  <a:ext uri="{0D108BD9-81ED-4DB2-BD59-A6C34878D82A}">
                    <a16:rowId xmlns:a16="http://schemas.microsoft.com/office/drawing/2014/main" val="2450817257"/>
                  </a:ext>
                </a:extLst>
              </a:tr>
            </a:tbl>
          </a:graphicData>
        </a:graphic>
      </p:graphicFrame>
    </p:spTree>
    <p:extLst>
      <p:ext uri="{BB962C8B-B14F-4D97-AF65-F5344CB8AC3E}">
        <p14:creationId xmlns:p14="http://schemas.microsoft.com/office/powerpoint/2010/main" val="23972649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E7A424-2D54-034C-6330-4079F4E3BA63}"/>
            </a:ext>
          </a:extLst>
        </p:cNvPr>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F3100A3A-5ED4-EC11-6345-F2540F294B44}"/>
              </a:ext>
            </a:extLst>
          </p:cNvPr>
          <p:cNvSpPr>
            <a:spLocks noGrp="1"/>
          </p:cNvSpPr>
          <p:nvPr>
            <p:ph type="sldNum" sz="quarter" idx="12"/>
          </p:nvPr>
        </p:nvSpPr>
        <p:spPr/>
        <p:txBody>
          <a:bodyPr/>
          <a:lstStyle/>
          <a:p>
            <a:fld id="{CFB247A3-AA37-D348-BAE2-134A88ED4A47}" type="slidenum">
              <a:rPr lang="en-US" smtClean="0"/>
              <a:t>5</a:t>
            </a:fld>
            <a:endParaRPr lang="en-US" dirty="0"/>
          </a:p>
        </p:txBody>
      </p:sp>
      <p:pic>
        <p:nvPicPr>
          <p:cNvPr id="5" name="Picture 4" descr="Logo, company name&#10;&#10;Description automatically generated">
            <a:extLst>
              <a:ext uri="{FF2B5EF4-FFF2-40B4-BE49-F238E27FC236}">
                <a16:creationId xmlns:a16="http://schemas.microsoft.com/office/drawing/2014/main" id="{17A51C25-EEDF-F302-CF78-C515E1CEECEF}"/>
              </a:ext>
            </a:extLst>
          </p:cNvPr>
          <p:cNvPicPr>
            <a:picLocks noChangeAspect="1"/>
          </p:cNvPicPr>
          <p:nvPr/>
        </p:nvPicPr>
        <p:blipFill>
          <a:blip r:embed="rId2"/>
          <a:stretch>
            <a:fillRect/>
          </a:stretch>
        </p:blipFill>
        <p:spPr>
          <a:xfrm>
            <a:off x="154324" y="5991155"/>
            <a:ext cx="1535068" cy="730320"/>
          </a:xfrm>
          <a:prstGeom prst="rect">
            <a:avLst/>
          </a:prstGeom>
        </p:spPr>
      </p:pic>
      <p:sp>
        <p:nvSpPr>
          <p:cNvPr id="7" name="Slide Number Placeholder 1">
            <a:extLst>
              <a:ext uri="{FF2B5EF4-FFF2-40B4-BE49-F238E27FC236}">
                <a16:creationId xmlns:a16="http://schemas.microsoft.com/office/drawing/2014/main" id="{9E15E3B4-681C-2319-084B-C404A2DFC9CB}"/>
              </a:ext>
            </a:extLst>
          </p:cNvPr>
          <p:cNvSpPr txBox="1">
            <a:spLocks/>
          </p:cNvSpPr>
          <p:nvPr/>
        </p:nvSpPr>
        <p:spPr>
          <a:xfrm>
            <a:off x="8610600" y="6421597"/>
            <a:ext cx="3208415"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CFB247A3-AA37-D348-BAE2-134A88ED4A47}" type="slidenum">
              <a:rPr lang="en-US" sz="1100" b="1" smtClean="0">
                <a:solidFill>
                  <a:schemeClr val="bg1"/>
                </a:solidFill>
              </a:rPr>
              <a:pPr/>
              <a:t>5</a:t>
            </a:fld>
            <a:endParaRPr lang="en-US" sz="1100" b="1" dirty="0">
              <a:solidFill>
                <a:schemeClr val="bg1"/>
              </a:solidFill>
            </a:endParaRPr>
          </a:p>
        </p:txBody>
      </p:sp>
      <p:pic>
        <p:nvPicPr>
          <p:cNvPr id="8" name="Picture 7" descr="A picture containing icon&#10;&#10;Description automatically generated">
            <a:extLst>
              <a:ext uri="{FF2B5EF4-FFF2-40B4-BE49-F238E27FC236}">
                <a16:creationId xmlns:a16="http://schemas.microsoft.com/office/drawing/2014/main" id="{323FF4DC-2329-BA6D-C4DE-90053FC83134}"/>
              </a:ext>
            </a:extLst>
          </p:cNvPr>
          <p:cNvPicPr>
            <a:picLocks noChangeAspect="1"/>
          </p:cNvPicPr>
          <p:nvPr/>
        </p:nvPicPr>
        <p:blipFill>
          <a:blip r:embed="rId3"/>
          <a:stretch>
            <a:fillRect/>
          </a:stretch>
        </p:blipFill>
        <p:spPr>
          <a:xfrm>
            <a:off x="9339943" y="337651"/>
            <a:ext cx="2479072" cy="540084"/>
          </a:xfrm>
          <a:prstGeom prst="rect">
            <a:avLst/>
          </a:prstGeom>
        </p:spPr>
      </p:pic>
      <p:graphicFrame>
        <p:nvGraphicFramePr>
          <p:cNvPr id="15" name="Table 14">
            <a:extLst>
              <a:ext uri="{FF2B5EF4-FFF2-40B4-BE49-F238E27FC236}">
                <a16:creationId xmlns:a16="http://schemas.microsoft.com/office/drawing/2014/main" id="{1B94995F-03D6-3E20-B27C-C241F164E985}"/>
              </a:ext>
            </a:extLst>
          </p:cNvPr>
          <p:cNvGraphicFramePr>
            <a:graphicFrameLocks noGrp="1"/>
          </p:cNvGraphicFramePr>
          <p:nvPr/>
        </p:nvGraphicFramePr>
        <p:xfrm>
          <a:off x="3603674" y="1375582"/>
          <a:ext cx="115320" cy="187071"/>
        </p:xfrm>
        <a:graphic>
          <a:graphicData uri="http://schemas.openxmlformats.org/drawingml/2006/table">
            <a:tbl>
              <a:tblPr firstRow="1" firstCol="1" bandRow="1">
                <a:solidFill>
                  <a:srgbClr val="9999FF"/>
                </a:solidFill>
                <a:tableStyleId>{5C22544A-7EE6-4342-B048-85BDC9FD1C3A}</a:tableStyleId>
              </a:tblPr>
              <a:tblGrid>
                <a:gridCol w="115320">
                  <a:extLst>
                    <a:ext uri="{9D8B030D-6E8A-4147-A177-3AD203B41FA5}">
                      <a16:colId xmlns:a16="http://schemas.microsoft.com/office/drawing/2014/main" val="4260481723"/>
                    </a:ext>
                  </a:extLst>
                </a:gridCol>
              </a:tblGrid>
              <a:tr h="45720">
                <a:tc>
                  <a:txBody>
                    <a:bodyPr/>
                    <a:lstStyle/>
                    <a:p>
                      <a:pPr>
                        <a:lnSpc>
                          <a:spcPct val="107000"/>
                        </a:lnSpc>
                        <a:spcAft>
                          <a:spcPts val="0"/>
                        </a:spcAft>
                      </a:pPr>
                      <a:endParaRPr lang="en-GB" sz="1200" b="0" dirty="0">
                        <a:solidFill>
                          <a:schemeClr val="tx1"/>
                        </a:solidFill>
                        <a:effectLst/>
                        <a:latin typeface="+mn-lt"/>
                        <a:ea typeface="Calibri" panose="020F0502020204030204" pitchFamily="34" charset="0"/>
                        <a:cs typeface="Times New Roman"/>
                      </a:endParaRPr>
                    </a:p>
                  </a:txBody>
                  <a:tcPr marL="44960" marR="4496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977992451"/>
                  </a:ext>
                </a:extLst>
              </a:tr>
            </a:tbl>
          </a:graphicData>
        </a:graphic>
      </p:graphicFrame>
      <p:sp>
        <p:nvSpPr>
          <p:cNvPr id="17" name="Rectangle 16">
            <a:extLst>
              <a:ext uri="{FF2B5EF4-FFF2-40B4-BE49-F238E27FC236}">
                <a16:creationId xmlns:a16="http://schemas.microsoft.com/office/drawing/2014/main" id="{1BC6675B-E305-1A31-8F37-C3658982333B}"/>
              </a:ext>
            </a:extLst>
          </p:cNvPr>
          <p:cNvSpPr/>
          <p:nvPr/>
        </p:nvSpPr>
        <p:spPr>
          <a:xfrm>
            <a:off x="783313" y="425569"/>
            <a:ext cx="5257269" cy="830997"/>
          </a:xfrm>
          <a:prstGeom prst="rect">
            <a:avLst/>
          </a:prstGeom>
        </p:spPr>
        <p:txBody>
          <a:bodyPr wrap="square" lIns="91440" tIns="45720" rIns="91440" bIns="45720" anchor="t">
            <a:spAutoFit/>
          </a:bodyPr>
          <a:lstStyle/>
          <a:p>
            <a:r>
              <a:rPr lang="en-US" altLang="en-US" sz="4800" b="1" dirty="0">
                <a:solidFill>
                  <a:srgbClr val="7030A0"/>
                </a:solidFill>
                <a:latin typeface="Berlin Sans FB Demi"/>
                <a:ea typeface="Sassoon Infant Rg" panose="02000503030000020003" charset="0"/>
                <a:cs typeface="Sassoon Infant Rg" panose="02000503030000020003" charset="0"/>
              </a:rPr>
              <a:t>Induction Process:</a:t>
            </a:r>
          </a:p>
        </p:txBody>
      </p:sp>
      <p:graphicFrame>
        <p:nvGraphicFramePr>
          <p:cNvPr id="2" name="Table 1">
            <a:extLst>
              <a:ext uri="{FF2B5EF4-FFF2-40B4-BE49-F238E27FC236}">
                <a16:creationId xmlns:a16="http://schemas.microsoft.com/office/drawing/2014/main" id="{557F4643-C7A5-D84D-C1E5-277F48707FC2}"/>
              </a:ext>
            </a:extLst>
          </p:cNvPr>
          <p:cNvGraphicFramePr>
            <a:graphicFrameLocks noGrp="1"/>
          </p:cNvGraphicFramePr>
          <p:nvPr>
            <p:extLst>
              <p:ext uri="{D42A27DB-BD31-4B8C-83A1-F6EECF244321}">
                <p14:modId xmlns:p14="http://schemas.microsoft.com/office/powerpoint/2010/main" val="1151608690"/>
              </p:ext>
            </p:extLst>
          </p:nvPr>
        </p:nvGraphicFramePr>
        <p:xfrm>
          <a:off x="220690" y="1375582"/>
          <a:ext cx="11364505" cy="5486400"/>
        </p:xfrm>
        <a:graphic>
          <a:graphicData uri="http://schemas.openxmlformats.org/drawingml/2006/table">
            <a:tbl>
              <a:tblPr firstRow="1" firstCol="1" bandRow="1">
                <a:tableStyleId>{5C22544A-7EE6-4342-B048-85BDC9FD1C3A}</a:tableStyleId>
              </a:tblPr>
              <a:tblGrid>
                <a:gridCol w="3366132">
                  <a:extLst>
                    <a:ext uri="{9D8B030D-6E8A-4147-A177-3AD203B41FA5}">
                      <a16:colId xmlns:a16="http://schemas.microsoft.com/office/drawing/2014/main" val="1596179071"/>
                    </a:ext>
                  </a:extLst>
                </a:gridCol>
                <a:gridCol w="7998373">
                  <a:extLst>
                    <a:ext uri="{9D8B030D-6E8A-4147-A177-3AD203B41FA5}">
                      <a16:colId xmlns:a16="http://schemas.microsoft.com/office/drawing/2014/main" val="4165880184"/>
                    </a:ext>
                  </a:extLst>
                </a:gridCol>
              </a:tblGrid>
              <a:tr h="346771">
                <a:tc gridSpan="2">
                  <a:txBody>
                    <a:bodyPr/>
                    <a:lstStyle/>
                    <a:p>
                      <a:pPr algn="ctr"/>
                      <a:r>
                        <a:rPr lang="en-GB" sz="2400" b="1" u="sng" dirty="0">
                          <a:solidFill>
                            <a:srgbClr val="98178D"/>
                          </a:solidFill>
                          <a:effectLst/>
                        </a:rPr>
                        <a:t>Key dates and Information for Reception 2025</a:t>
                      </a:r>
                      <a:endParaRPr lang="en-GB" sz="2400" b="1" dirty="0">
                        <a:solidFill>
                          <a:srgbClr val="98178D"/>
                        </a:solidFill>
                        <a:effectLst/>
                        <a:latin typeface="Calibri" panose="020F0502020204030204" pitchFamily="34" charset="0"/>
                        <a:ea typeface="Calibri" panose="020F0502020204030204" pitchFamily="34" charset="0"/>
                        <a:cs typeface="Times New Roman" panose="02020603050405020304" pitchFamily="18" charset="0"/>
                      </a:endParaRPr>
                    </a:p>
                  </a:txBody>
                  <a:tcPr marL="68445" marR="68445" marT="0" marB="0">
                    <a:solidFill>
                      <a:srgbClr val="CCCCFF"/>
                    </a:solidFill>
                  </a:tcPr>
                </a:tc>
                <a:tc hMerge="1">
                  <a:txBody>
                    <a:bodyPr/>
                    <a:lstStyle/>
                    <a:p>
                      <a:endParaRPr lang="en-GB"/>
                    </a:p>
                  </a:txBody>
                  <a:tcPr/>
                </a:tc>
                <a:extLst>
                  <a:ext uri="{0D108BD9-81ED-4DB2-BD59-A6C34878D82A}">
                    <a16:rowId xmlns:a16="http://schemas.microsoft.com/office/drawing/2014/main" val="4216520961"/>
                  </a:ext>
                </a:extLst>
              </a:tr>
              <a:tr h="846416">
                <a:tc>
                  <a:txBody>
                    <a:bodyPr/>
                    <a:lstStyle/>
                    <a:p>
                      <a:pPr algn="l"/>
                      <a:r>
                        <a:rPr lang="en-GB" sz="2400" b="1" dirty="0">
                          <a:solidFill>
                            <a:schemeClr val="tx1"/>
                          </a:solidFill>
                          <a:effectLst/>
                        </a:rPr>
                        <a:t>Thursday 4</a:t>
                      </a:r>
                      <a:r>
                        <a:rPr lang="en-GB" sz="2400" b="1" baseline="30000" dirty="0">
                          <a:solidFill>
                            <a:schemeClr val="tx1"/>
                          </a:solidFill>
                          <a:effectLst/>
                        </a:rPr>
                        <a:t>th </a:t>
                      </a:r>
                      <a:r>
                        <a:rPr lang="en-GB" sz="2400" b="1" dirty="0">
                          <a:solidFill>
                            <a:schemeClr val="tx1"/>
                          </a:solidFill>
                          <a:effectLst/>
                        </a:rPr>
                        <a:t>- Monday 8</a:t>
                      </a:r>
                      <a:r>
                        <a:rPr lang="en-GB" sz="2400" b="1" baseline="30000" dirty="0">
                          <a:solidFill>
                            <a:schemeClr val="tx1"/>
                          </a:solidFill>
                          <a:effectLst/>
                        </a:rPr>
                        <a:t>th</a:t>
                      </a:r>
                      <a:r>
                        <a:rPr lang="en-GB" sz="2400" b="1" dirty="0">
                          <a:solidFill>
                            <a:schemeClr val="tx1"/>
                          </a:solidFill>
                          <a:effectLst/>
                        </a:rPr>
                        <a:t> September 2025</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2400" b="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445" marR="68445" marT="0" marB="0">
                    <a:solidFill>
                      <a:srgbClr val="CCCCFF"/>
                    </a:solidFill>
                  </a:tcPr>
                </a:tc>
                <a:tc>
                  <a:txBody>
                    <a:bodyPr/>
                    <a:lstStyle/>
                    <a:p>
                      <a:pPr marL="0" indent="0">
                        <a:buFont typeface="Arial" panose="020B0604020202020204" pitchFamily="34" charset="0"/>
                        <a:buNone/>
                      </a:pPr>
                      <a:r>
                        <a:rPr lang="en-GB" sz="2400" b="1" dirty="0">
                          <a:effectLst/>
                        </a:rPr>
                        <a:t>Settling In Days</a:t>
                      </a:r>
                    </a:p>
                    <a:p>
                      <a:pPr marL="171450" indent="-171450">
                        <a:buFont typeface="Arial" panose="020B0604020202020204" pitchFamily="34" charset="0"/>
                        <a:buChar char="•"/>
                      </a:pPr>
                      <a:r>
                        <a:rPr lang="en-GB" sz="2400" b="0" dirty="0">
                          <a:effectLst/>
                        </a:rPr>
                        <a:t>First day – 8:45-11:15am - No lunch: Parents/carers are NOT expected to attend this session. Children are not staying for lunch.</a:t>
                      </a:r>
                    </a:p>
                    <a:p>
                      <a:pPr marL="171450" indent="-171450">
                        <a:buFont typeface="Arial" panose="020B0604020202020204" pitchFamily="34" charset="0"/>
                        <a:buChar char="•"/>
                      </a:pPr>
                      <a:r>
                        <a:rPr lang="en-GB" sz="2400" b="0" dirty="0">
                          <a:effectLst/>
                        </a:rPr>
                        <a:t>Second day – 8:45-12:30pm - with lunch: Parents/carers are NOT expected to attend this session.  Children are staying for lunch. If your child will NOT be having school dinners, please provide them with a healthy packed lunch.</a:t>
                      </a:r>
                    </a:p>
                    <a:p>
                      <a:pPr marL="171450" indent="-171450">
                        <a:buFont typeface="Arial" panose="020B0604020202020204" pitchFamily="34" charset="0"/>
                        <a:buChar char="•"/>
                      </a:pPr>
                      <a:r>
                        <a:rPr lang="en-GB" sz="2400" b="0" dirty="0">
                          <a:effectLst/>
                        </a:rPr>
                        <a:t>Full day: Your child will be in school full time.  Please ensure your child is in school from 8.45am. Pick-up time is at 3.25pm; please don’t be late.</a:t>
                      </a:r>
                    </a:p>
                  </a:txBody>
                  <a:tcPr marL="68445" marR="68445" marT="0" marB="0">
                    <a:solidFill>
                      <a:srgbClr val="CCCCFF"/>
                    </a:solidFill>
                  </a:tcPr>
                </a:tc>
                <a:extLst>
                  <a:ext uri="{0D108BD9-81ED-4DB2-BD59-A6C34878D82A}">
                    <a16:rowId xmlns:a16="http://schemas.microsoft.com/office/drawing/2014/main" val="2769038310"/>
                  </a:ext>
                </a:extLst>
              </a:tr>
              <a:tr h="304201">
                <a:tc>
                  <a:txBody>
                    <a:bodyPr/>
                    <a:lstStyle/>
                    <a:p>
                      <a:pPr algn="l"/>
                      <a:r>
                        <a:rPr lang="en-GB" sz="2400" b="1" dirty="0">
                          <a:solidFill>
                            <a:schemeClr val="tx1"/>
                          </a:solidFill>
                          <a:effectLst/>
                        </a:rPr>
                        <a:t>Tuesday 9</a:t>
                      </a:r>
                      <a:r>
                        <a:rPr lang="en-GB" sz="2400" b="1" baseline="30000" dirty="0">
                          <a:solidFill>
                            <a:schemeClr val="tx1"/>
                          </a:solidFill>
                          <a:effectLst/>
                        </a:rPr>
                        <a:t>th</a:t>
                      </a:r>
                      <a:r>
                        <a:rPr lang="en-GB" sz="2400" b="1" dirty="0">
                          <a:solidFill>
                            <a:schemeClr val="tx1"/>
                          </a:solidFill>
                          <a:effectLst/>
                        </a:rPr>
                        <a:t> September 2025</a:t>
                      </a:r>
                      <a:endParaRPr lang="en-GB" sz="2400"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445" marR="68445" marT="0" marB="0">
                    <a:solidFill>
                      <a:srgbClr val="CCCCFF"/>
                    </a:solidFill>
                  </a:tcPr>
                </a:tc>
                <a:tc>
                  <a:txBody>
                    <a:bodyPr/>
                    <a:lstStyle/>
                    <a:p>
                      <a:pPr algn="l"/>
                      <a:r>
                        <a:rPr lang="en-GB" sz="2400" b="0" dirty="0">
                          <a:effectLst/>
                        </a:rPr>
                        <a:t>All children will have started Reception full time by this date (*unless extremely unsettled)</a:t>
                      </a:r>
                    </a:p>
                    <a:p>
                      <a:pPr algn="l"/>
                      <a:endParaRPr lang="en-GB" sz="2400" b="0" dirty="0">
                        <a:effectLst/>
                        <a:latin typeface="Calibri" panose="020F0502020204030204" pitchFamily="34" charset="0"/>
                        <a:ea typeface="Calibri" panose="020F0502020204030204" pitchFamily="34" charset="0"/>
                        <a:cs typeface="Times New Roman" panose="02020603050405020304" pitchFamily="18" charset="0"/>
                      </a:endParaRPr>
                    </a:p>
                  </a:txBody>
                  <a:tcPr marL="68445" marR="68445" marT="0" marB="0">
                    <a:solidFill>
                      <a:srgbClr val="CCCCFF"/>
                    </a:solidFill>
                  </a:tcPr>
                </a:tc>
                <a:extLst>
                  <a:ext uri="{0D108BD9-81ED-4DB2-BD59-A6C34878D82A}">
                    <a16:rowId xmlns:a16="http://schemas.microsoft.com/office/drawing/2014/main" val="1703532735"/>
                  </a:ext>
                </a:extLst>
              </a:tr>
            </a:tbl>
          </a:graphicData>
        </a:graphic>
      </p:graphicFrame>
    </p:spTree>
    <p:extLst>
      <p:ext uri="{BB962C8B-B14F-4D97-AF65-F5344CB8AC3E}">
        <p14:creationId xmlns:p14="http://schemas.microsoft.com/office/powerpoint/2010/main" val="2147617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5A9523FB-191C-3E44-96B2-B60784ADFC5E}"/>
              </a:ext>
            </a:extLst>
          </p:cNvPr>
          <p:cNvSpPr>
            <a:spLocks noGrp="1"/>
          </p:cNvSpPr>
          <p:nvPr>
            <p:ph type="sldNum" sz="quarter" idx="12"/>
          </p:nvPr>
        </p:nvSpPr>
        <p:spPr>
          <a:xfrm>
            <a:off x="9075815" y="6356350"/>
            <a:ext cx="2743200" cy="365125"/>
          </a:xfrm>
        </p:spPr>
        <p:txBody>
          <a:bodyPr/>
          <a:lstStyle/>
          <a:p>
            <a:fld id="{CFB247A3-AA37-D348-BAE2-134A88ED4A47}" type="slidenum">
              <a:rPr lang="en-US" smtClean="0"/>
              <a:t>6</a:t>
            </a:fld>
            <a:endParaRPr lang="en-US" dirty="0"/>
          </a:p>
        </p:txBody>
      </p:sp>
      <p:pic>
        <p:nvPicPr>
          <p:cNvPr id="5" name="Picture 4" descr="Logo, company name&#10;&#10;Description automatically generated">
            <a:extLst>
              <a:ext uri="{FF2B5EF4-FFF2-40B4-BE49-F238E27FC236}">
                <a16:creationId xmlns:a16="http://schemas.microsoft.com/office/drawing/2014/main" id="{31871E49-2CEE-C440-AE4F-1C774D7045D0}"/>
              </a:ext>
            </a:extLst>
          </p:cNvPr>
          <p:cNvPicPr>
            <a:picLocks noChangeAspect="1"/>
          </p:cNvPicPr>
          <p:nvPr/>
        </p:nvPicPr>
        <p:blipFill>
          <a:blip r:embed="rId2"/>
          <a:stretch>
            <a:fillRect/>
          </a:stretch>
        </p:blipFill>
        <p:spPr>
          <a:xfrm>
            <a:off x="154324" y="5991155"/>
            <a:ext cx="1535068" cy="730320"/>
          </a:xfrm>
          <a:prstGeom prst="rect">
            <a:avLst/>
          </a:prstGeom>
        </p:spPr>
      </p:pic>
      <p:sp>
        <p:nvSpPr>
          <p:cNvPr id="7" name="Slide Number Placeholder 1">
            <a:extLst>
              <a:ext uri="{FF2B5EF4-FFF2-40B4-BE49-F238E27FC236}">
                <a16:creationId xmlns:a16="http://schemas.microsoft.com/office/drawing/2014/main" id="{25261A11-9B0D-7D40-96C1-1F796DFF881E}"/>
              </a:ext>
            </a:extLst>
          </p:cNvPr>
          <p:cNvSpPr txBox="1">
            <a:spLocks/>
          </p:cNvSpPr>
          <p:nvPr/>
        </p:nvSpPr>
        <p:spPr>
          <a:xfrm>
            <a:off x="8610600" y="6421597"/>
            <a:ext cx="3208415"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CFB247A3-AA37-D348-BAE2-134A88ED4A47}" type="slidenum">
              <a:rPr lang="en-US" sz="1100" b="1" smtClean="0">
                <a:solidFill>
                  <a:schemeClr val="bg1"/>
                </a:solidFill>
              </a:rPr>
              <a:pPr/>
              <a:t>6</a:t>
            </a:fld>
            <a:endParaRPr lang="en-US" sz="1100" b="1" dirty="0">
              <a:solidFill>
                <a:schemeClr val="bg1"/>
              </a:solidFill>
            </a:endParaRPr>
          </a:p>
        </p:txBody>
      </p:sp>
      <p:pic>
        <p:nvPicPr>
          <p:cNvPr id="8" name="Picture 7" descr="A picture containing icon&#10;&#10;Description automatically generated">
            <a:extLst>
              <a:ext uri="{FF2B5EF4-FFF2-40B4-BE49-F238E27FC236}">
                <a16:creationId xmlns:a16="http://schemas.microsoft.com/office/drawing/2014/main" id="{3EB46F95-3914-8F44-A4D2-87ADF38E6E18}"/>
              </a:ext>
            </a:extLst>
          </p:cNvPr>
          <p:cNvPicPr>
            <a:picLocks noChangeAspect="1"/>
          </p:cNvPicPr>
          <p:nvPr/>
        </p:nvPicPr>
        <p:blipFill>
          <a:blip r:embed="rId3"/>
          <a:stretch>
            <a:fillRect/>
          </a:stretch>
        </p:blipFill>
        <p:spPr>
          <a:xfrm>
            <a:off x="9339943" y="337651"/>
            <a:ext cx="2479072" cy="540084"/>
          </a:xfrm>
          <a:prstGeom prst="rect">
            <a:avLst/>
          </a:prstGeom>
        </p:spPr>
      </p:pic>
      <p:sp>
        <p:nvSpPr>
          <p:cNvPr id="2" name="Rectangle 1"/>
          <p:cNvSpPr/>
          <p:nvPr/>
        </p:nvSpPr>
        <p:spPr>
          <a:xfrm>
            <a:off x="840509" y="1258679"/>
            <a:ext cx="10353964" cy="3083921"/>
          </a:xfrm>
          <a:prstGeom prst="rect">
            <a:avLst/>
          </a:prstGeom>
        </p:spPr>
        <p:txBody>
          <a:bodyPr wrap="square">
            <a:spAutoFit/>
          </a:bodyPr>
          <a:lstStyle/>
          <a:p>
            <a:pPr marL="342900" indent="-342900" algn="ctr">
              <a:spcBef>
                <a:spcPct val="20000"/>
              </a:spcBef>
              <a:defRPr/>
            </a:pPr>
            <a:r>
              <a:rPr lang="en-GB" altLang="en-US" sz="2400" kern="0" dirty="0">
                <a:solidFill>
                  <a:srgbClr val="000000"/>
                </a:solidFill>
                <a:latin typeface="Calibri" pitchFamily="34" charset="0"/>
                <a:ea typeface="Sassoon Infant Rg" pitchFamily="50" charset="0"/>
                <a:cs typeface="Calibri" pitchFamily="34" charset="0"/>
              </a:rPr>
              <a:t> </a:t>
            </a:r>
            <a:r>
              <a:rPr lang="en-GB" altLang="en-US" sz="3600" kern="0" dirty="0">
                <a:solidFill>
                  <a:srgbClr val="000000"/>
                </a:solidFill>
                <a:ea typeface="Sassoon Infant Rg" pitchFamily="50" charset="0"/>
                <a:cs typeface="Calibri" pitchFamily="34" charset="0"/>
              </a:rPr>
              <a:t>All children will be </a:t>
            </a:r>
            <a:r>
              <a:rPr lang="en-GB" altLang="en-US" sz="3600" u="sng" kern="0" dirty="0">
                <a:solidFill>
                  <a:srgbClr val="000000"/>
                </a:solidFill>
                <a:ea typeface="Sassoon Infant Rg" pitchFamily="50" charset="0"/>
                <a:cs typeface="Calibri" pitchFamily="34" charset="0"/>
              </a:rPr>
              <a:t>full-time</a:t>
            </a:r>
            <a:r>
              <a:rPr lang="en-GB" altLang="en-US" sz="3600" kern="0" dirty="0">
                <a:solidFill>
                  <a:srgbClr val="000000"/>
                </a:solidFill>
                <a:ea typeface="Sassoon Infant Rg" pitchFamily="50" charset="0"/>
                <a:cs typeface="Calibri" pitchFamily="34" charset="0"/>
              </a:rPr>
              <a:t> on the third day unless we feel that they need longer to settle. </a:t>
            </a:r>
          </a:p>
          <a:p>
            <a:pPr marL="342900" indent="-342900" algn="ctr">
              <a:spcBef>
                <a:spcPct val="20000"/>
              </a:spcBef>
              <a:defRPr/>
            </a:pPr>
            <a:endParaRPr lang="en-GB" altLang="en-US" sz="3600" kern="0" dirty="0">
              <a:solidFill>
                <a:srgbClr val="000000"/>
              </a:solidFill>
              <a:ea typeface="Sassoon Infant Rg" pitchFamily="50" charset="0"/>
              <a:cs typeface="Calibri" pitchFamily="34" charset="0"/>
            </a:endParaRPr>
          </a:p>
          <a:p>
            <a:pPr marL="342900" indent="-342900" algn="ctr">
              <a:spcBef>
                <a:spcPct val="20000"/>
              </a:spcBef>
              <a:defRPr/>
            </a:pPr>
            <a:r>
              <a:rPr lang="en-GB" altLang="en-US" sz="3600" kern="0" dirty="0">
                <a:solidFill>
                  <a:srgbClr val="0000CC"/>
                </a:solidFill>
                <a:ea typeface="Sassoon Infant Rg" pitchFamily="50" charset="0"/>
                <a:cs typeface="Calibri" pitchFamily="34" charset="0"/>
              </a:rPr>
              <a:t>Your child may need a personalised introduction to school that will help them to settle more easily. </a:t>
            </a:r>
            <a:endParaRPr lang="en-GB" altLang="en-US" sz="3600" kern="0" dirty="0">
              <a:solidFill>
                <a:srgbClr val="000000"/>
              </a:solidFill>
              <a:ea typeface="Sassoon Infant Rg" pitchFamily="50" charset="0"/>
              <a:cs typeface="Calibri" pitchFamily="34" charset="0"/>
            </a:endParaRPr>
          </a:p>
        </p:txBody>
      </p:sp>
    </p:spTree>
    <p:extLst>
      <p:ext uri="{BB962C8B-B14F-4D97-AF65-F5344CB8AC3E}">
        <p14:creationId xmlns:p14="http://schemas.microsoft.com/office/powerpoint/2010/main" val="64779199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5A9523FB-191C-3E44-96B2-B60784ADFC5E}"/>
              </a:ext>
            </a:extLst>
          </p:cNvPr>
          <p:cNvSpPr>
            <a:spLocks noGrp="1"/>
          </p:cNvSpPr>
          <p:nvPr>
            <p:ph type="sldNum" sz="quarter" idx="12"/>
          </p:nvPr>
        </p:nvSpPr>
        <p:spPr>
          <a:xfrm>
            <a:off x="9075815" y="6356350"/>
            <a:ext cx="2743200" cy="365125"/>
          </a:xfrm>
        </p:spPr>
        <p:txBody>
          <a:bodyPr/>
          <a:lstStyle/>
          <a:p>
            <a:fld id="{CFB247A3-AA37-D348-BAE2-134A88ED4A47}" type="slidenum">
              <a:rPr lang="en-US" smtClean="0"/>
              <a:t>7</a:t>
            </a:fld>
            <a:endParaRPr lang="en-US" dirty="0"/>
          </a:p>
        </p:txBody>
      </p:sp>
      <p:pic>
        <p:nvPicPr>
          <p:cNvPr id="5" name="Picture 4" descr="Logo, company name&#10;&#10;Description automatically generated">
            <a:extLst>
              <a:ext uri="{FF2B5EF4-FFF2-40B4-BE49-F238E27FC236}">
                <a16:creationId xmlns:a16="http://schemas.microsoft.com/office/drawing/2014/main" id="{31871E49-2CEE-C440-AE4F-1C774D7045D0}"/>
              </a:ext>
            </a:extLst>
          </p:cNvPr>
          <p:cNvPicPr>
            <a:picLocks noChangeAspect="1"/>
          </p:cNvPicPr>
          <p:nvPr/>
        </p:nvPicPr>
        <p:blipFill>
          <a:blip r:embed="rId2"/>
          <a:stretch>
            <a:fillRect/>
          </a:stretch>
        </p:blipFill>
        <p:spPr>
          <a:xfrm>
            <a:off x="154324" y="5991155"/>
            <a:ext cx="1535068" cy="730320"/>
          </a:xfrm>
          <a:prstGeom prst="rect">
            <a:avLst/>
          </a:prstGeom>
        </p:spPr>
      </p:pic>
      <p:sp>
        <p:nvSpPr>
          <p:cNvPr id="7" name="Slide Number Placeholder 1">
            <a:extLst>
              <a:ext uri="{FF2B5EF4-FFF2-40B4-BE49-F238E27FC236}">
                <a16:creationId xmlns:a16="http://schemas.microsoft.com/office/drawing/2014/main" id="{25261A11-9B0D-7D40-96C1-1F796DFF881E}"/>
              </a:ext>
            </a:extLst>
          </p:cNvPr>
          <p:cNvSpPr txBox="1">
            <a:spLocks/>
          </p:cNvSpPr>
          <p:nvPr/>
        </p:nvSpPr>
        <p:spPr>
          <a:xfrm>
            <a:off x="8610600" y="6421597"/>
            <a:ext cx="3208415"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CFB247A3-AA37-D348-BAE2-134A88ED4A47}" type="slidenum">
              <a:rPr lang="en-US" sz="1100" b="1" smtClean="0">
                <a:solidFill>
                  <a:schemeClr val="bg1"/>
                </a:solidFill>
              </a:rPr>
              <a:pPr/>
              <a:t>7</a:t>
            </a:fld>
            <a:endParaRPr lang="en-US" sz="1100" b="1" dirty="0">
              <a:solidFill>
                <a:schemeClr val="bg1"/>
              </a:solidFill>
            </a:endParaRPr>
          </a:p>
        </p:txBody>
      </p:sp>
      <p:pic>
        <p:nvPicPr>
          <p:cNvPr id="8" name="Picture 7" descr="A picture containing icon&#10;&#10;Description automatically generated">
            <a:extLst>
              <a:ext uri="{FF2B5EF4-FFF2-40B4-BE49-F238E27FC236}">
                <a16:creationId xmlns:a16="http://schemas.microsoft.com/office/drawing/2014/main" id="{3EB46F95-3914-8F44-A4D2-87ADF38E6E18}"/>
              </a:ext>
            </a:extLst>
          </p:cNvPr>
          <p:cNvPicPr>
            <a:picLocks noChangeAspect="1"/>
          </p:cNvPicPr>
          <p:nvPr/>
        </p:nvPicPr>
        <p:blipFill>
          <a:blip r:embed="rId3"/>
          <a:stretch>
            <a:fillRect/>
          </a:stretch>
        </p:blipFill>
        <p:spPr>
          <a:xfrm>
            <a:off x="9617148" y="298131"/>
            <a:ext cx="2479072" cy="540084"/>
          </a:xfrm>
          <a:prstGeom prst="rect">
            <a:avLst/>
          </a:prstGeom>
        </p:spPr>
      </p:pic>
      <p:graphicFrame>
        <p:nvGraphicFramePr>
          <p:cNvPr id="9" name="Table 8">
            <a:extLst>
              <a:ext uri="{FF2B5EF4-FFF2-40B4-BE49-F238E27FC236}">
                <a16:creationId xmlns:a16="http://schemas.microsoft.com/office/drawing/2014/main" id="{913EF139-A986-5C43-8E58-B228CB18E4BA}"/>
              </a:ext>
            </a:extLst>
          </p:cNvPr>
          <p:cNvGraphicFramePr>
            <a:graphicFrameLocks noGrp="1"/>
          </p:cNvGraphicFramePr>
          <p:nvPr>
            <p:extLst>
              <p:ext uri="{D42A27DB-BD31-4B8C-83A1-F6EECF244321}">
                <p14:modId xmlns:p14="http://schemas.microsoft.com/office/powerpoint/2010/main" val="4198374065"/>
              </p:ext>
            </p:extLst>
          </p:nvPr>
        </p:nvGraphicFramePr>
        <p:xfrm>
          <a:off x="1849031" y="568174"/>
          <a:ext cx="7608478" cy="5966530"/>
        </p:xfrm>
        <a:graphic>
          <a:graphicData uri="http://schemas.openxmlformats.org/drawingml/2006/table">
            <a:tbl>
              <a:tblPr firstRow="1" firstCol="1" bandRow="1"/>
              <a:tblGrid>
                <a:gridCol w="7608478">
                  <a:extLst>
                    <a:ext uri="{9D8B030D-6E8A-4147-A177-3AD203B41FA5}">
                      <a16:colId xmlns:a16="http://schemas.microsoft.com/office/drawing/2014/main" val="576654569"/>
                    </a:ext>
                  </a:extLst>
                </a:gridCol>
              </a:tblGrid>
              <a:tr h="3453053">
                <a:tc>
                  <a:txBody>
                    <a:bodyPr/>
                    <a:lstStyle/>
                    <a:p>
                      <a:pPr algn="ctr">
                        <a:spcAft>
                          <a:spcPts val="0"/>
                        </a:spcAft>
                      </a:pPr>
                      <a:r>
                        <a:rPr lang="en-GB" sz="1800" b="1" dirty="0">
                          <a:solidFill>
                            <a:schemeClr val="tx1"/>
                          </a:solidFill>
                          <a:effectLst/>
                          <a:latin typeface="+mn-lt"/>
                          <a:ea typeface="+mn-ea"/>
                          <a:cs typeface="+mn-cs"/>
                        </a:rPr>
                        <a:t>Outline</a:t>
                      </a:r>
                      <a:r>
                        <a:rPr lang="en-GB" sz="1800" b="1" baseline="0" dirty="0">
                          <a:solidFill>
                            <a:schemeClr val="tx1"/>
                          </a:solidFill>
                          <a:effectLst/>
                          <a:latin typeface="+mn-lt"/>
                          <a:ea typeface="+mn-ea"/>
                          <a:cs typeface="+mn-cs"/>
                        </a:rPr>
                        <a:t> of a Day in Reception</a:t>
                      </a:r>
                    </a:p>
                    <a:p>
                      <a:pPr algn="l">
                        <a:spcAft>
                          <a:spcPts val="0"/>
                        </a:spcAft>
                      </a:pPr>
                      <a:r>
                        <a:rPr lang="en-GB" sz="1800" b="1" baseline="0" dirty="0">
                          <a:solidFill>
                            <a:schemeClr val="tx1"/>
                          </a:solidFill>
                          <a:effectLst/>
                          <a:latin typeface="+mn-lt"/>
                          <a:ea typeface="+mn-ea"/>
                          <a:cs typeface="+mn-cs"/>
                        </a:rPr>
                        <a:t>8.45-8:55 </a:t>
                      </a:r>
                      <a:r>
                        <a:rPr lang="en-GB" sz="1800" b="0" baseline="0" dirty="0">
                          <a:solidFill>
                            <a:schemeClr val="tx1"/>
                          </a:solidFill>
                          <a:effectLst/>
                          <a:latin typeface="+mn-lt"/>
                          <a:ea typeface="+mn-ea"/>
                          <a:cs typeface="+mn-cs"/>
                        </a:rPr>
                        <a:t>Children come into class; children start learning at 8.45.</a:t>
                      </a:r>
                    </a:p>
                    <a:p>
                      <a:pPr algn="l">
                        <a:spcAft>
                          <a:spcPts val="0"/>
                        </a:spcAft>
                      </a:pPr>
                      <a:r>
                        <a:rPr lang="en-GB" sz="1800" b="1" baseline="0" dirty="0">
                          <a:solidFill>
                            <a:schemeClr val="tx1"/>
                          </a:solidFill>
                          <a:effectLst/>
                          <a:latin typeface="+mn-lt"/>
                          <a:ea typeface="+mn-ea"/>
                          <a:cs typeface="+mn-cs"/>
                        </a:rPr>
                        <a:t>11.30-12.30 </a:t>
                      </a:r>
                      <a:r>
                        <a:rPr lang="en-GB" sz="1800" b="0" baseline="0" dirty="0">
                          <a:solidFill>
                            <a:schemeClr val="tx1"/>
                          </a:solidFill>
                          <a:effectLst/>
                          <a:latin typeface="+mn-lt"/>
                          <a:ea typeface="+mn-ea"/>
                          <a:cs typeface="+mn-cs"/>
                        </a:rPr>
                        <a:t> Lunch.</a:t>
                      </a:r>
                      <a:endParaRPr lang="en-GB" sz="1800" b="1" baseline="0" dirty="0">
                        <a:solidFill>
                          <a:schemeClr val="tx1"/>
                        </a:solidFill>
                        <a:effectLst/>
                        <a:latin typeface="+mn-lt"/>
                        <a:ea typeface="+mn-ea"/>
                        <a:cs typeface="+mn-cs"/>
                      </a:endParaRPr>
                    </a:p>
                    <a:p>
                      <a:pPr algn="l">
                        <a:spcAft>
                          <a:spcPts val="0"/>
                        </a:spcAft>
                      </a:pPr>
                      <a:r>
                        <a:rPr lang="en-GB" sz="1800" b="1" baseline="0" dirty="0">
                          <a:solidFill>
                            <a:srgbClr val="FF0000"/>
                          </a:solidFill>
                          <a:effectLst/>
                          <a:latin typeface="+mn-lt"/>
                          <a:ea typeface="+mn-ea"/>
                          <a:cs typeface="+mn-cs"/>
                        </a:rPr>
                        <a:t>3.25  </a:t>
                      </a:r>
                      <a:r>
                        <a:rPr lang="en-GB" sz="1800" b="0" baseline="0" dirty="0">
                          <a:solidFill>
                            <a:schemeClr val="tx1"/>
                          </a:solidFill>
                          <a:effectLst/>
                          <a:latin typeface="+mn-lt"/>
                          <a:ea typeface="+mn-ea"/>
                          <a:cs typeface="+mn-cs"/>
                        </a:rPr>
                        <a:t>End of day; pick up is at the door.  </a:t>
                      </a:r>
                      <a:r>
                        <a:rPr lang="en-GB" sz="1800" b="0" baseline="0" dirty="0">
                          <a:solidFill>
                            <a:srgbClr val="FF0000"/>
                          </a:solidFill>
                          <a:effectLst/>
                          <a:latin typeface="+mn-lt"/>
                          <a:ea typeface="+mn-ea"/>
                          <a:cs typeface="+mn-cs"/>
                        </a:rPr>
                        <a:t>(new collection time)</a:t>
                      </a:r>
                    </a:p>
                    <a:p>
                      <a:pPr algn="l">
                        <a:spcAft>
                          <a:spcPts val="0"/>
                        </a:spcAft>
                      </a:pPr>
                      <a:endParaRPr lang="en-GB" sz="1800" b="0" baseline="0" dirty="0">
                        <a:solidFill>
                          <a:schemeClr val="tx1"/>
                        </a:solidFill>
                        <a:effectLst/>
                        <a:latin typeface="+mn-lt"/>
                        <a:ea typeface="+mn-ea"/>
                        <a:cs typeface="+mn-cs"/>
                      </a:endParaRPr>
                    </a:p>
                    <a:p>
                      <a:pPr algn="l">
                        <a:spcAft>
                          <a:spcPts val="0"/>
                        </a:spcAft>
                      </a:pPr>
                      <a:r>
                        <a:rPr lang="en-GB" sz="1800" b="0" baseline="0" dirty="0">
                          <a:solidFill>
                            <a:schemeClr val="tx1"/>
                          </a:solidFill>
                          <a:effectLst/>
                          <a:latin typeface="+mn-lt"/>
                          <a:ea typeface="+mn-ea"/>
                          <a:cs typeface="+mn-cs"/>
                        </a:rPr>
                        <a:t>1 x PE session weekly.</a:t>
                      </a:r>
                    </a:p>
                    <a:p>
                      <a:pPr algn="l">
                        <a:spcAft>
                          <a:spcPts val="0"/>
                        </a:spcAft>
                      </a:pPr>
                      <a:r>
                        <a:rPr lang="en-GB" sz="1800" b="0" baseline="0" dirty="0">
                          <a:solidFill>
                            <a:schemeClr val="tx1"/>
                          </a:solidFill>
                          <a:effectLst/>
                          <a:latin typeface="+mn-lt"/>
                          <a:ea typeface="+mn-ea"/>
                          <a:cs typeface="+mn-cs"/>
                        </a:rPr>
                        <a:t>1 x Music session once a week.</a:t>
                      </a:r>
                    </a:p>
                    <a:p>
                      <a:pPr algn="l">
                        <a:spcAft>
                          <a:spcPts val="0"/>
                        </a:spcAft>
                      </a:pPr>
                      <a:r>
                        <a:rPr lang="en-GB" sz="1800" b="0" baseline="0" dirty="0">
                          <a:solidFill>
                            <a:schemeClr val="tx1"/>
                          </a:solidFill>
                          <a:effectLst/>
                          <a:latin typeface="+mn-lt"/>
                          <a:ea typeface="+mn-ea"/>
                          <a:cs typeface="+mn-cs"/>
                        </a:rPr>
                        <a:t>1x Spanish session weekly.</a:t>
                      </a:r>
                    </a:p>
                    <a:p>
                      <a:pPr algn="l">
                        <a:spcAft>
                          <a:spcPts val="0"/>
                        </a:spcAft>
                      </a:pPr>
                      <a:endParaRPr lang="en-GB" sz="1800" b="0" baseline="0" dirty="0">
                        <a:solidFill>
                          <a:schemeClr val="tx1"/>
                        </a:solidFill>
                        <a:effectLst/>
                        <a:latin typeface="+mn-lt"/>
                        <a:ea typeface="+mn-ea"/>
                        <a:cs typeface="+mn-cs"/>
                      </a:endParaRPr>
                    </a:p>
                    <a:p>
                      <a:pPr algn="l">
                        <a:spcAft>
                          <a:spcPts val="0"/>
                        </a:spcAft>
                      </a:pPr>
                      <a:r>
                        <a:rPr lang="en-GB" sz="1800" b="0" baseline="0" dirty="0">
                          <a:solidFill>
                            <a:schemeClr val="tx1"/>
                          </a:solidFill>
                          <a:effectLst/>
                          <a:latin typeface="+mn-lt"/>
                          <a:ea typeface="+mn-ea"/>
                          <a:cs typeface="+mn-cs"/>
                        </a:rPr>
                        <a:t>Our day consists of learning in both the indoor and outdoor environment.</a:t>
                      </a:r>
                    </a:p>
                    <a:p>
                      <a:pPr algn="l">
                        <a:spcAft>
                          <a:spcPts val="0"/>
                        </a:spcAft>
                      </a:pPr>
                      <a:endParaRPr lang="en-GB" sz="1800" b="0" baseline="0" dirty="0">
                        <a:solidFill>
                          <a:srgbClr val="7030A0"/>
                        </a:solidFill>
                        <a:effectLst/>
                        <a:latin typeface="+mn-lt"/>
                        <a:ea typeface="+mn-ea"/>
                        <a:cs typeface="+mn-cs"/>
                      </a:endParaRPr>
                    </a:p>
                    <a:p>
                      <a:pPr algn="l">
                        <a:spcAft>
                          <a:spcPts val="0"/>
                        </a:spcAft>
                      </a:pPr>
                      <a:r>
                        <a:rPr lang="en-GB" sz="1800" b="0" baseline="0" dirty="0">
                          <a:solidFill>
                            <a:srgbClr val="7030A0"/>
                          </a:solidFill>
                          <a:effectLst/>
                          <a:latin typeface="+mn-lt"/>
                          <a:ea typeface="+mn-ea"/>
                          <a:cs typeface="+mn-cs"/>
                        </a:rPr>
                        <a:t>If you would like to speak to the teacher, please arrange a time for the </a:t>
                      </a:r>
                      <a:r>
                        <a:rPr lang="en-GB" sz="1800" b="1" baseline="0" dirty="0">
                          <a:solidFill>
                            <a:srgbClr val="7030A0"/>
                          </a:solidFill>
                          <a:effectLst/>
                          <a:latin typeface="+mn-lt"/>
                          <a:ea typeface="+mn-ea"/>
                          <a:cs typeface="+mn-cs"/>
                        </a:rPr>
                        <a:t>end</a:t>
                      </a:r>
                      <a:r>
                        <a:rPr lang="en-GB" sz="1800" b="0" baseline="0" dirty="0">
                          <a:solidFill>
                            <a:srgbClr val="7030A0"/>
                          </a:solidFill>
                          <a:effectLst/>
                          <a:latin typeface="+mn-lt"/>
                          <a:ea typeface="+mn-ea"/>
                          <a:cs typeface="+mn-cs"/>
                        </a:rPr>
                        <a:t> of the day.</a:t>
                      </a:r>
                    </a:p>
                  </a:txBody>
                  <a:tcPr marL="50889" marR="50889" marT="0" marB="0"/>
                </a:tc>
                <a:extLst>
                  <a:ext uri="{0D108BD9-81ED-4DB2-BD59-A6C34878D82A}">
                    <a16:rowId xmlns:a16="http://schemas.microsoft.com/office/drawing/2014/main" val="4160913203"/>
                  </a:ext>
                </a:extLst>
              </a:tr>
              <a:tr h="2400370">
                <a:tc>
                  <a:txBody>
                    <a:bodyPr/>
                    <a:lstStyle/>
                    <a:p>
                      <a:pPr algn="ctr">
                        <a:spcAft>
                          <a:spcPts val="0"/>
                        </a:spcAft>
                      </a:pPr>
                      <a:r>
                        <a:rPr lang="en-GB" sz="1800" b="1" dirty="0">
                          <a:effectLst/>
                          <a:latin typeface="+mn-lt"/>
                        </a:rPr>
                        <a:t>Keeping</a:t>
                      </a:r>
                      <a:r>
                        <a:rPr lang="en-GB" sz="1800" b="1" baseline="0" dirty="0">
                          <a:effectLst/>
                          <a:latin typeface="+mn-lt"/>
                        </a:rPr>
                        <a:t> Healthy and independent</a:t>
                      </a:r>
                    </a:p>
                    <a:p>
                      <a:pPr marL="285750" indent="-285750" algn="l">
                        <a:spcAft>
                          <a:spcPts val="0"/>
                        </a:spcAft>
                        <a:buFont typeface="Arial" panose="020B0604020202020204" pitchFamily="34" charset="0"/>
                        <a:buChar char="•"/>
                      </a:pPr>
                      <a:r>
                        <a:rPr lang="en-GB" sz="1800" b="0" baseline="0" dirty="0">
                          <a:effectLst/>
                          <a:latin typeface="+mn-lt"/>
                        </a:rPr>
                        <a:t>Healthy diet.</a:t>
                      </a:r>
                    </a:p>
                    <a:p>
                      <a:pPr marL="285750" indent="-285750" algn="l">
                        <a:spcAft>
                          <a:spcPts val="0"/>
                        </a:spcAft>
                        <a:buFont typeface="Arial" panose="020B0604020202020204" pitchFamily="34" charset="0"/>
                        <a:buChar char="•"/>
                      </a:pPr>
                      <a:r>
                        <a:rPr lang="en-GB" sz="1800" b="0" baseline="0" dirty="0">
                          <a:effectLst/>
                          <a:latin typeface="+mn-lt"/>
                        </a:rPr>
                        <a:t>Oral health very important; brushing teeth with an adult twice a day. </a:t>
                      </a:r>
                    </a:p>
                    <a:p>
                      <a:pPr marL="285750" indent="-285750" algn="l">
                        <a:spcAft>
                          <a:spcPts val="0"/>
                        </a:spcAft>
                        <a:buFont typeface="Arial" panose="020B0604020202020204" pitchFamily="34" charset="0"/>
                        <a:buChar char="•"/>
                      </a:pPr>
                      <a:r>
                        <a:rPr lang="en-GB" sz="1800" b="0" baseline="0" dirty="0">
                          <a:effectLst/>
                          <a:latin typeface="+mn-lt"/>
                        </a:rPr>
                        <a:t>10-13 hours sleep every night; early bed-time is very important. </a:t>
                      </a:r>
                    </a:p>
                    <a:p>
                      <a:pPr marL="285750" indent="-285750" algn="l">
                        <a:spcAft>
                          <a:spcPts val="0"/>
                        </a:spcAft>
                        <a:buFont typeface="Arial" panose="020B0604020202020204" pitchFamily="34" charset="0"/>
                        <a:buChar char="•"/>
                      </a:pPr>
                      <a:r>
                        <a:rPr lang="en-GB" sz="1800" b="0" baseline="0" dirty="0">
                          <a:effectLst/>
                          <a:latin typeface="+mn-lt"/>
                        </a:rPr>
                        <a:t>Limited screentime before bed to help them sleep. </a:t>
                      </a:r>
                    </a:p>
                    <a:p>
                      <a:pPr marL="285750" indent="-285750" algn="l">
                        <a:spcAft>
                          <a:spcPts val="0"/>
                        </a:spcAft>
                        <a:buFont typeface="Arial" panose="020B0604020202020204" pitchFamily="34" charset="0"/>
                        <a:buChar char="•"/>
                      </a:pPr>
                      <a:r>
                        <a:rPr lang="en-GB" sz="1800" b="0" baseline="0" dirty="0">
                          <a:effectLst/>
                          <a:latin typeface="+mn-lt"/>
                        </a:rPr>
                        <a:t>Independence dressing/undressing and eating. </a:t>
                      </a:r>
                    </a:p>
                    <a:p>
                      <a:pPr marL="285750" indent="-285750" algn="l">
                        <a:spcAft>
                          <a:spcPts val="0"/>
                        </a:spcAft>
                        <a:buFont typeface="Arial" panose="020B0604020202020204" pitchFamily="34" charset="0"/>
                        <a:buChar char="•"/>
                      </a:pPr>
                      <a:r>
                        <a:rPr lang="en-GB" sz="1800" b="0" baseline="0" dirty="0">
                          <a:effectLst/>
                          <a:latin typeface="+mn-lt"/>
                        </a:rPr>
                        <a:t>Following instructions. </a:t>
                      </a:r>
                    </a:p>
                    <a:p>
                      <a:pPr marL="285750" indent="-285750" algn="l">
                        <a:spcAft>
                          <a:spcPts val="0"/>
                        </a:spcAft>
                        <a:buFont typeface="Arial" panose="020B0604020202020204" pitchFamily="34" charset="0"/>
                        <a:buChar char="•"/>
                      </a:pPr>
                      <a:r>
                        <a:rPr lang="en-GB" sz="1800" b="0" baseline="0" dirty="0">
                          <a:effectLst/>
                          <a:latin typeface="+mn-lt"/>
                        </a:rPr>
                        <a:t>Express emotions clearly.</a:t>
                      </a:r>
                    </a:p>
                  </a:txBody>
                  <a:tcPr marL="50889" marR="50889" marT="0" marB="0"/>
                </a:tc>
                <a:extLst>
                  <a:ext uri="{0D108BD9-81ED-4DB2-BD59-A6C34878D82A}">
                    <a16:rowId xmlns:a16="http://schemas.microsoft.com/office/drawing/2014/main" val="4032557635"/>
                  </a:ext>
                </a:extLst>
              </a:tr>
            </a:tbl>
          </a:graphicData>
        </a:graphic>
      </p:graphicFrame>
    </p:spTree>
    <p:extLst>
      <p:ext uri="{BB962C8B-B14F-4D97-AF65-F5344CB8AC3E}">
        <p14:creationId xmlns:p14="http://schemas.microsoft.com/office/powerpoint/2010/main" val="256601685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5A9523FB-191C-3E44-96B2-B60784ADFC5E}"/>
              </a:ext>
            </a:extLst>
          </p:cNvPr>
          <p:cNvSpPr>
            <a:spLocks noGrp="1"/>
          </p:cNvSpPr>
          <p:nvPr>
            <p:ph type="sldNum" sz="quarter" idx="12"/>
          </p:nvPr>
        </p:nvSpPr>
        <p:spPr>
          <a:xfrm>
            <a:off x="9075815" y="6356350"/>
            <a:ext cx="2743200" cy="365125"/>
          </a:xfrm>
        </p:spPr>
        <p:txBody>
          <a:bodyPr/>
          <a:lstStyle/>
          <a:p>
            <a:fld id="{CFB247A3-AA37-D348-BAE2-134A88ED4A47}" type="slidenum">
              <a:rPr lang="en-US" smtClean="0"/>
              <a:t>8</a:t>
            </a:fld>
            <a:endParaRPr lang="en-US" dirty="0"/>
          </a:p>
        </p:txBody>
      </p:sp>
      <p:sp>
        <p:nvSpPr>
          <p:cNvPr id="7" name="Slide Number Placeholder 1">
            <a:extLst>
              <a:ext uri="{FF2B5EF4-FFF2-40B4-BE49-F238E27FC236}">
                <a16:creationId xmlns:a16="http://schemas.microsoft.com/office/drawing/2014/main" id="{25261A11-9B0D-7D40-96C1-1F796DFF881E}"/>
              </a:ext>
            </a:extLst>
          </p:cNvPr>
          <p:cNvSpPr txBox="1">
            <a:spLocks/>
          </p:cNvSpPr>
          <p:nvPr/>
        </p:nvSpPr>
        <p:spPr>
          <a:xfrm>
            <a:off x="8610600" y="6421597"/>
            <a:ext cx="3208415"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CFB247A3-AA37-D348-BAE2-134A88ED4A47}" type="slidenum">
              <a:rPr lang="en-US" sz="1100" b="1" smtClean="0">
                <a:solidFill>
                  <a:schemeClr val="bg1"/>
                </a:solidFill>
              </a:rPr>
              <a:pPr/>
              <a:t>8</a:t>
            </a:fld>
            <a:endParaRPr lang="en-US" sz="1100" b="1" dirty="0">
              <a:solidFill>
                <a:schemeClr val="bg1"/>
              </a:solidFill>
            </a:endParaRPr>
          </a:p>
        </p:txBody>
      </p:sp>
      <p:pic>
        <p:nvPicPr>
          <p:cNvPr id="8" name="Picture 7" descr="A picture containing icon&#10;&#10;Description automatically generated">
            <a:extLst>
              <a:ext uri="{FF2B5EF4-FFF2-40B4-BE49-F238E27FC236}">
                <a16:creationId xmlns:a16="http://schemas.microsoft.com/office/drawing/2014/main" id="{3EB46F95-3914-8F44-A4D2-87ADF38E6E18}"/>
              </a:ext>
            </a:extLst>
          </p:cNvPr>
          <p:cNvPicPr>
            <a:picLocks noChangeAspect="1"/>
          </p:cNvPicPr>
          <p:nvPr/>
        </p:nvPicPr>
        <p:blipFill>
          <a:blip r:embed="rId2"/>
          <a:stretch>
            <a:fillRect/>
          </a:stretch>
        </p:blipFill>
        <p:spPr>
          <a:xfrm>
            <a:off x="9339943" y="337651"/>
            <a:ext cx="2479072" cy="540084"/>
          </a:xfrm>
          <a:prstGeom prst="rect">
            <a:avLst/>
          </a:prstGeom>
        </p:spPr>
      </p:pic>
      <p:sp>
        <p:nvSpPr>
          <p:cNvPr id="14" name="Google Shape;130;p15">
            <a:extLst>
              <a:ext uri="{FF2B5EF4-FFF2-40B4-BE49-F238E27FC236}">
                <a16:creationId xmlns:a16="http://schemas.microsoft.com/office/drawing/2014/main" id="{EC7103F3-6980-EC44-854B-A6952906B6D4}"/>
              </a:ext>
            </a:extLst>
          </p:cNvPr>
          <p:cNvSpPr txBox="1"/>
          <p:nvPr/>
        </p:nvSpPr>
        <p:spPr>
          <a:xfrm>
            <a:off x="556682" y="157154"/>
            <a:ext cx="6042436" cy="584700"/>
          </a:xfrm>
          <a:prstGeom prst="rect">
            <a:avLst/>
          </a:prstGeom>
          <a:noFill/>
          <a:ln>
            <a:noFill/>
          </a:ln>
        </p:spPr>
        <p:txBody>
          <a:bodyPr spcFirstLastPara="1" wrap="square" lIns="91425" tIns="45700" rIns="91425" bIns="45700" anchor="t" anchorCtr="0">
            <a:noAutofit/>
          </a:bodyPr>
          <a:lstStyle/>
          <a:p>
            <a:r>
              <a:rPr lang="en-GB" sz="4400" b="1" dirty="0">
                <a:solidFill>
                  <a:srgbClr val="7030A0"/>
                </a:solidFill>
                <a:latin typeface="Berlin Sans FB" panose="020E0602020502020306" pitchFamily="34" charset="0"/>
                <a:cs typeface="Arial" panose="020B0604020202020204" pitchFamily="34" charset="0"/>
              </a:rPr>
              <a:t>School Uniform</a:t>
            </a:r>
          </a:p>
        </p:txBody>
      </p:sp>
      <p:sp>
        <p:nvSpPr>
          <p:cNvPr id="15" name="TextBox 14">
            <a:extLst>
              <a:ext uri="{FF2B5EF4-FFF2-40B4-BE49-F238E27FC236}">
                <a16:creationId xmlns:a16="http://schemas.microsoft.com/office/drawing/2014/main" id="{F0B62530-173E-0E4F-A79B-D20094060597}"/>
              </a:ext>
            </a:extLst>
          </p:cNvPr>
          <p:cNvSpPr txBox="1"/>
          <p:nvPr/>
        </p:nvSpPr>
        <p:spPr>
          <a:xfrm>
            <a:off x="271249" y="885234"/>
            <a:ext cx="4963360" cy="1015663"/>
          </a:xfrm>
          <a:prstGeom prst="rect">
            <a:avLst/>
          </a:prstGeom>
          <a:noFill/>
        </p:spPr>
        <p:txBody>
          <a:bodyPr wrap="square" rtlCol="0">
            <a:spAutoFit/>
          </a:bodyPr>
          <a:lstStyle/>
          <a:p>
            <a:pPr marL="285750" indent="-285750" algn="just">
              <a:buFont typeface="Wingdings" panose="05000000000000000000" pitchFamily="2" charset="2"/>
              <a:buChar char="v"/>
            </a:pPr>
            <a:r>
              <a:rPr lang="en-GB" sz="2000" dirty="0">
                <a:cs typeface="Arial" panose="020B0604020202020204" pitchFamily="34" charset="0"/>
              </a:rPr>
              <a:t> Uniform will be compulsory.</a:t>
            </a:r>
          </a:p>
          <a:p>
            <a:pPr marL="285750" indent="-285750" algn="just">
              <a:buFont typeface="Wingdings" panose="05000000000000000000" pitchFamily="2" charset="2"/>
              <a:buChar char="v"/>
            </a:pPr>
            <a:r>
              <a:rPr lang="en-GB" sz="2000" dirty="0">
                <a:cs typeface="Arial" panose="020B0604020202020204" pitchFamily="34" charset="0"/>
              </a:rPr>
              <a:t>It can be bought from </a:t>
            </a:r>
            <a:r>
              <a:rPr lang="en-GB" sz="2000" b="1" u="sng" dirty="0">
                <a:cs typeface="Arial" panose="020B0604020202020204" pitchFamily="34" charset="0"/>
              </a:rPr>
              <a:t>Uniform 4 Kids</a:t>
            </a:r>
            <a:r>
              <a:rPr lang="en-GB" sz="2000" dirty="0">
                <a:cs typeface="Arial" panose="020B0604020202020204" pitchFamily="34" charset="0"/>
              </a:rPr>
              <a:t>.</a:t>
            </a:r>
          </a:p>
          <a:p>
            <a:pPr marL="285750" indent="-285750" algn="just">
              <a:buFont typeface="Wingdings" panose="05000000000000000000" pitchFamily="2" charset="2"/>
              <a:buChar char="v"/>
            </a:pPr>
            <a:r>
              <a:rPr lang="en-GB" sz="2000" dirty="0">
                <a:cs typeface="Arial" panose="020B0604020202020204" pitchFamily="34" charset="0"/>
              </a:rPr>
              <a:t>Come to school in PE kit on PE day.</a:t>
            </a:r>
            <a:endParaRPr lang="en-US" sz="2000" dirty="0"/>
          </a:p>
        </p:txBody>
      </p:sp>
      <p:pic>
        <p:nvPicPr>
          <p:cNvPr id="18" name="Picture 17">
            <a:extLst>
              <a:ext uri="{FF2B5EF4-FFF2-40B4-BE49-F238E27FC236}">
                <a16:creationId xmlns:a16="http://schemas.microsoft.com/office/drawing/2014/main" id="{CA0CEFEE-259A-DF4B-9FBC-7EF6D89ECC5B}"/>
              </a:ext>
            </a:extLst>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96152" y="2475035"/>
            <a:ext cx="1237154" cy="1260022"/>
          </a:xfrm>
          <a:prstGeom prst="rect">
            <a:avLst/>
          </a:prstGeom>
          <a:noFill/>
          <a:ln>
            <a:noFill/>
          </a:ln>
        </p:spPr>
      </p:pic>
      <p:pic>
        <p:nvPicPr>
          <p:cNvPr id="19" name="Picture 18">
            <a:extLst>
              <a:ext uri="{FF2B5EF4-FFF2-40B4-BE49-F238E27FC236}">
                <a16:creationId xmlns:a16="http://schemas.microsoft.com/office/drawing/2014/main" id="{08E82F8F-20E8-4545-AD8E-CE7958E5B133}"/>
              </a:ext>
            </a:extLst>
          </p:cNvPr>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643823" y="2626663"/>
            <a:ext cx="630941" cy="1293208"/>
          </a:xfrm>
          <a:prstGeom prst="rect">
            <a:avLst/>
          </a:prstGeom>
          <a:noFill/>
          <a:ln>
            <a:noFill/>
          </a:ln>
        </p:spPr>
      </p:pic>
      <p:pic>
        <p:nvPicPr>
          <p:cNvPr id="20" name="Google Shape;256;p28" descr="http://t0.gstatic.com/images?q=tbn:ANd9GcRiCW1-zW_PPMjYnzAy5yHTqMV3FK5pHLcmpPz-RzlkId5qiz-s:www.stampedeshoes.co.uk/images/_lib/petasil-girls-5379-bath-bow-detail-school-shoes-3000761-0-1364654261000.jpg">
            <a:extLst>
              <a:ext uri="{FF2B5EF4-FFF2-40B4-BE49-F238E27FC236}">
                <a16:creationId xmlns:a16="http://schemas.microsoft.com/office/drawing/2014/main" id="{A6986DF4-E4EB-9F44-9B08-1C2CE6C2C5D3}"/>
              </a:ext>
            </a:extLst>
          </p:cNvPr>
          <p:cNvPicPr preferRelativeResize="0"/>
          <p:nvPr/>
        </p:nvPicPr>
        <p:blipFill rotWithShape="1">
          <a:blip r:embed="rId5">
            <a:alphaModFix/>
          </a:blip>
          <a:srcRect/>
          <a:stretch/>
        </p:blipFill>
        <p:spPr>
          <a:xfrm>
            <a:off x="212218" y="5077732"/>
            <a:ext cx="572157" cy="455432"/>
          </a:xfrm>
          <a:prstGeom prst="rect">
            <a:avLst/>
          </a:prstGeom>
          <a:noFill/>
          <a:ln>
            <a:noFill/>
          </a:ln>
        </p:spPr>
      </p:pic>
      <p:pic>
        <p:nvPicPr>
          <p:cNvPr id="22" name="Google Shape;257;p28" descr="http://t3.gstatic.com/images?q=tbn:ANd9GcRgjrvlzSdsgx9gvQcyD7Sd0mhip49uD3f-HssRt_5ZcEh3tuuOeg:assets.clarksmcr.com/products/2/0/3/20350537_A_p.jpg">
            <a:extLst>
              <a:ext uri="{FF2B5EF4-FFF2-40B4-BE49-F238E27FC236}">
                <a16:creationId xmlns:a16="http://schemas.microsoft.com/office/drawing/2014/main" id="{4173EB5B-D3C6-3841-B746-A102D47ED9B0}"/>
              </a:ext>
            </a:extLst>
          </p:cNvPr>
          <p:cNvPicPr preferRelativeResize="0"/>
          <p:nvPr/>
        </p:nvPicPr>
        <p:blipFill rotWithShape="1">
          <a:blip r:embed="rId6">
            <a:alphaModFix/>
          </a:blip>
          <a:srcRect/>
          <a:stretch/>
        </p:blipFill>
        <p:spPr>
          <a:xfrm>
            <a:off x="864278" y="5089410"/>
            <a:ext cx="596948" cy="461665"/>
          </a:xfrm>
          <a:prstGeom prst="rect">
            <a:avLst/>
          </a:prstGeom>
          <a:noFill/>
          <a:ln>
            <a:noFill/>
          </a:ln>
        </p:spPr>
      </p:pic>
      <p:pic>
        <p:nvPicPr>
          <p:cNvPr id="23" name="Google Shape;251;p28" descr="\\barclaysvr\officestaffUserData\MaLawrence\My Pictures\grey dress.jpg">
            <a:extLst>
              <a:ext uri="{FF2B5EF4-FFF2-40B4-BE49-F238E27FC236}">
                <a16:creationId xmlns:a16="http://schemas.microsoft.com/office/drawing/2014/main" id="{FCAF8D64-9603-9447-8A02-3B68FE658C3B}"/>
              </a:ext>
            </a:extLst>
          </p:cNvPr>
          <p:cNvPicPr preferRelativeResize="0"/>
          <p:nvPr/>
        </p:nvPicPr>
        <p:blipFill rotWithShape="1">
          <a:blip r:embed="rId7">
            <a:alphaModFix/>
          </a:blip>
          <a:srcRect/>
          <a:stretch/>
        </p:blipFill>
        <p:spPr>
          <a:xfrm>
            <a:off x="172171" y="3850596"/>
            <a:ext cx="1093850" cy="1159603"/>
          </a:xfrm>
          <a:prstGeom prst="rect">
            <a:avLst/>
          </a:prstGeom>
          <a:noFill/>
          <a:ln>
            <a:noFill/>
          </a:ln>
        </p:spPr>
      </p:pic>
      <p:sp>
        <p:nvSpPr>
          <p:cNvPr id="26" name="Google Shape;258;p28">
            <a:extLst>
              <a:ext uri="{FF2B5EF4-FFF2-40B4-BE49-F238E27FC236}">
                <a16:creationId xmlns:a16="http://schemas.microsoft.com/office/drawing/2014/main" id="{039A2863-6F4A-764A-B7C2-55495A572AEC}"/>
              </a:ext>
            </a:extLst>
          </p:cNvPr>
          <p:cNvSpPr/>
          <p:nvPr/>
        </p:nvSpPr>
        <p:spPr>
          <a:xfrm>
            <a:off x="773034" y="5399453"/>
            <a:ext cx="4824202" cy="433281"/>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endParaRPr sz="2000" b="1" cap="none" dirty="0">
              <a:solidFill>
                <a:srgbClr val="262626"/>
              </a:solidFill>
              <a:latin typeface="Berlin Sans FB" panose="020E0602020502020306" pitchFamily="34" charset="0"/>
              <a:ea typeface="Calibri"/>
              <a:cs typeface="Calibri"/>
              <a:sym typeface="Calibri"/>
            </a:endParaRPr>
          </a:p>
        </p:txBody>
      </p:sp>
      <p:sp>
        <p:nvSpPr>
          <p:cNvPr id="27" name="Rectangle 26">
            <a:extLst>
              <a:ext uri="{FF2B5EF4-FFF2-40B4-BE49-F238E27FC236}">
                <a16:creationId xmlns:a16="http://schemas.microsoft.com/office/drawing/2014/main" id="{870B34B6-A055-4046-AB10-171FF458EB16}"/>
              </a:ext>
            </a:extLst>
          </p:cNvPr>
          <p:cNvSpPr/>
          <p:nvPr/>
        </p:nvSpPr>
        <p:spPr>
          <a:xfrm>
            <a:off x="-105638" y="1923090"/>
            <a:ext cx="2954855" cy="461665"/>
          </a:xfrm>
          <a:prstGeom prst="rect">
            <a:avLst/>
          </a:prstGeom>
        </p:spPr>
        <p:txBody>
          <a:bodyPr wrap="square">
            <a:spAutoFit/>
          </a:bodyPr>
          <a:lstStyle/>
          <a:p>
            <a:pPr algn="ctr">
              <a:spcAft>
                <a:spcPts val="0"/>
              </a:spcAft>
            </a:pPr>
            <a:r>
              <a:rPr lang="en-GB" sz="2400" b="1" dirty="0">
                <a:solidFill>
                  <a:srgbClr val="000000"/>
                </a:solidFill>
                <a:latin typeface="Berlin Sans FB" panose="020E0602020502020306" pitchFamily="34" charset="0"/>
                <a:ea typeface="Calibri" panose="020F0502020204030204" pitchFamily="34" charset="0"/>
              </a:rPr>
              <a:t>School Uniform </a:t>
            </a:r>
            <a:endParaRPr lang="en-GB" sz="2400" dirty="0">
              <a:solidFill>
                <a:srgbClr val="000000"/>
              </a:solidFill>
              <a:effectLst/>
              <a:latin typeface="Berlin Sans FB" panose="020E0602020502020306" pitchFamily="34" charset="0"/>
              <a:ea typeface="Calibri" panose="020F0502020204030204" pitchFamily="34" charset="0"/>
            </a:endParaRPr>
          </a:p>
        </p:txBody>
      </p:sp>
      <p:graphicFrame>
        <p:nvGraphicFramePr>
          <p:cNvPr id="30" name="Table 29">
            <a:extLst>
              <a:ext uri="{FF2B5EF4-FFF2-40B4-BE49-F238E27FC236}">
                <a16:creationId xmlns:a16="http://schemas.microsoft.com/office/drawing/2014/main" id="{913EF139-A986-5C43-8E58-B228CB18E4BA}"/>
              </a:ext>
            </a:extLst>
          </p:cNvPr>
          <p:cNvGraphicFramePr>
            <a:graphicFrameLocks noGrp="1"/>
          </p:cNvGraphicFramePr>
          <p:nvPr>
            <p:extLst>
              <p:ext uri="{D42A27DB-BD31-4B8C-83A1-F6EECF244321}">
                <p14:modId xmlns:p14="http://schemas.microsoft.com/office/powerpoint/2010/main" val="4037006119"/>
              </p:ext>
            </p:extLst>
          </p:nvPr>
        </p:nvGraphicFramePr>
        <p:xfrm>
          <a:off x="6232526" y="1044448"/>
          <a:ext cx="5639914" cy="5612296"/>
        </p:xfrm>
        <a:graphic>
          <a:graphicData uri="http://schemas.openxmlformats.org/drawingml/2006/table">
            <a:tbl>
              <a:tblPr firstRow="1" firstCol="1" bandRow="1"/>
              <a:tblGrid>
                <a:gridCol w="2798930">
                  <a:extLst>
                    <a:ext uri="{9D8B030D-6E8A-4147-A177-3AD203B41FA5}">
                      <a16:colId xmlns:a16="http://schemas.microsoft.com/office/drawing/2014/main" val="576654569"/>
                    </a:ext>
                  </a:extLst>
                </a:gridCol>
                <a:gridCol w="2840984">
                  <a:extLst>
                    <a:ext uri="{9D8B030D-6E8A-4147-A177-3AD203B41FA5}">
                      <a16:colId xmlns:a16="http://schemas.microsoft.com/office/drawing/2014/main" val="1461349482"/>
                    </a:ext>
                  </a:extLst>
                </a:gridCol>
              </a:tblGrid>
              <a:tr h="2794633">
                <a:tc gridSpan="2">
                  <a:txBody>
                    <a:bodyPr/>
                    <a:lstStyle/>
                    <a:p>
                      <a:pPr>
                        <a:spcAft>
                          <a:spcPts val="0"/>
                        </a:spcAft>
                      </a:pPr>
                      <a:r>
                        <a:rPr lang="en-GB" sz="1800" dirty="0">
                          <a:effectLst/>
                          <a:latin typeface="+mn-lt"/>
                        </a:rPr>
                        <a:t>White shirt (long or short sleeved) </a:t>
                      </a:r>
                    </a:p>
                    <a:p>
                      <a:pPr>
                        <a:spcAft>
                          <a:spcPts val="0"/>
                        </a:spcAft>
                      </a:pPr>
                      <a:r>
                        <a:rPr lang="en-GB" sz="1800" dirty="0">
                          <a:effectLst/>
                          <a:latin typeface="+mn-lt"/>
                        </a:rPr>
                        <a:t>School tie </a:t>
                      </a:r>
                    </a:p>
                    <a:p>
                      <a:pPr>
                        <a:spcAft>
                          <a:spcPts val="0"/>
                        </a:spcAft>
                      </a:pPr>
                      <a:r>
                        <a:rPr lang="en-GB" sz="1800" dirty="0">
                          <a:effectLst/>
                          <a:latin typeface="+mn-lt"/>
                        </a:rPr>
                        <a:t>V-neck purple jumper or cardigan (school logo) </a:t>
                      </a:r>
                    </a:p>
                    <a:p>
                      <a:pPr>
                        <a:spcAft>
                          <a:spcPts val="0"/>
                        </a:spcAft>
                      </a:pPr>
                      <a:r>
                        <a:rPr lang="en-GB" sz="1800" dirty="0">
                          <a:effectLst/>
                          <a:latin typeface="+mn-lt"/>
                        </a:rPr>
                        <a:t>Grey trousers</a:t>
                      </a:r>
                    </a:p>
                    <a:p>
                      <a:pPr>
                        <a:spcAft>
                          <a:spcPts val="0"/>
                        </a:spcAft>
                      </a:pPr>
                      <a:r>
                        <a:rPr lang="en-GB" sz="1800" dirty="0">
                          <a:effectLst/>
                          <a:latin typeface="+mn-lt"/>
                        </a:rPr>
                        <a:t>Grey Skirt </a:t>
                      </a:r>
                    </a:p>
                    <a:p>
                      <a:pPr>
                        <a:spcAft>
                          <a:spcPts val="0"/>
                        </a:spcAft>
                      </a:pPr>
                      <a:r>
                        <a:rPr lang="en-GB" sz="1800" dirty="0">
                          <a:effectLst/>
                          <a:latin typeface="+mn-lt"/>
                        </a:rPr>
                        <a:t>Grey Pinafore </a:t>
                      </a:r>
                    </a:p>
                    <a:p>
                      <a:pPr>
                        <a:spcAft>
                          <a:spcPts val="0"/>
                        </a:spcAft>
                      </a:pPr>
                      <a:r>
                        <a:rPr lang="en-GB" sz="1800" dirty="0">
                          <a:effectLst/>
                          <a:latin typeface="+mn-lt"/>
                        </a:rPr>
                        <a:t>White, grey or black tights/socks</a:t>
                      </a:r>
                    </a:p>
                    <a:p>
                      <a:pPr>
                        <a:spcAft>
                          <a:spcPts val="0"/>
                        </a:spcAft>
                      </a:pPr>
                      <a:r>
                        <a:rPr lang="en-GB" sz="1800" dirty="0">
                          <a:effectLst/>
                          <a:latin typeface="+mn-lt"/>
                        </a:rPr>
                        <a:t>Purple gingham dress (Summer) </a:t>
                      </a:r>
                    </a:p>
                    <a:p>
                      <a:pPr>
                        <a:spcAft>
                          <a:spcPts val="0"/>
                        </a:spcAft>
                      </a:pPr>
                      <a:r>
                        <a:rPr lang="en-GB" sz="1800" dirty="0">
                          <a:effectLst/>
                          <a:latin typeface="+mn-lt"/>
                        </a:rPr>
                        <a:t>Black shoes (*preferably shoes with no laces for Reception children)</a:t>
                      </a:r>
                      <a:endParaRPr lang="en-GB" sz="1800" dirty="0">
                        <a:solidFill>
                          <a:srgbClr val="000000"/>
                        </a:solidFill>
                        <a:effectLst/>
                        <a:latin typeface="+mn-lt"/>
                        <a:ea typeface="Calibri" panose="020F0502020204030204" pitchFamily="34" charset="0"/>
                        <a:cs typeface="Times New Roman"/>
                      </a:endParaRPr>
                    </a:p>
                  </a:txBody>
                  <a:tcPr marL="50889" marR="50889" marT="0" marB="0"/>
                </a:tc>
                <a:tc hMerge="1">
                  <a:txBody>
                    <a:bodyPr/>
                    <a:lstStyle/>
                    <a:p>
                      <a:endParaRPr lang="en-GB"/>
                    </a:p>
                  </a:txBody>
                  <a:tcPr/>
                </a:tc>
                <a:extLst>
                  <a:ext uri="{0D108BD9-81ED-4DB2-BD59-A6C34878D82A}">
                    <a16:rowId xmlns:a16="http://schemas.microsoft.com/office/drawing/2014/main" val="4160913203"/>
                  </a:ext>
                </a:extLst>
              </a:tr>
              <a:tr h="2817663">
                <a:tc>
                  <a:txBody>
                    <a:bodyPr/>
                    <a:lstStyle/>
                    <a:p>
                      <a:pPr algn="l">
                        <a:spcAft>
                          <a:spcPts val="0"/>
                        </a:spcAft>
                      </a:pPr>
                      <a:r>
                        <a:rPr lang="en-GB" sz="1800" b="1" dirty="0">
                          <a:effectLst/>
                          <a:latin typeface="+mn-lt"/>
                        </a:rPr>
                        <a:t>PE Kits</a:t>
                      </a:r>
                    </a:p>
                    <a:p>
                      <a:pPr algn="l">
                        <a:spcAft>
                          <a:spcPts val="0"/>
                        </a:spcAft>
                      </a:pPr>
                      <a:r>
                        <a:rPr lang="en-GB" sz="1800" b="1" u="sng" dirty="0">
                          <a:effectLst/>
                          <a:latin typeface="+mn-lt"/>
                        </a:rPr>
                        <a:t>Indoor PE:</a:t>
                      </a:r>
                      <a:endParaRPr lang="en-GB" sz="1800" b="1" dirty="0">
                        <a:effectLst/>
                        <a:latin typeface="+mn-lt"/>
                      </a:endParaRPr>
                    </a:p>
                    <a:p>
                      <a:pPr algn="l">
                        <a:spcAft>
                          <a:spcPts val="0"/>
                        </a:spcAft>
                      </a:pPr>
                      <a:r>
                        <a:rPr lang="en-GB" sz="1800" dirty="0">
                          <a:effectLst/>
                          <a:latin typeface="+mn-lt"/>
                        </a:rPr>
                        <a:t>Navy shorts</a:t>
                      </a:r>
                    </a:p>
                    <a:p>
                      <a:pPr algn="l">
                        <a:spcAft>
                          <a:spcPts val="0"/>
                        </a:spcAft>
                      </a:pPr>
                      <a:r>
                        <a:rPr lang="en-GB" sz="1800" dirty="0">
                          <a:effectLst/>
                          <a:latin typeface="+mn-lt"/>
                        </a:rPr>
                        <a:t>White T-shirt</a:t>
                      </a:r>
                    </a:p>
                    <a:p>
                      <a:pPr algn="l">
                        <a:spcAft>
                          <a:spcPts val="0"/>
                        </a:spcAft>
                      </a:pPr>
                      <a:r>
                        <a:rPr lang="en-GB" sz="1800" dirty="0">
                          <a:effectLst/>
                          <a:latin typeface="+mn-lt"/>
                        </a:rPr>
                        <a:t>Black plimsolls</a:t>
                      </a:r>
                    </a:p>
                    <a:p>
                      <a:pPr algn="l">
                        <a:spcAft>
                          <a:spcPts val="0"/>
                        </a:spcAft>
                      </a:pPr>
                      <a:r>
                        <a:rPr lang="en-GB" sz="1800" b="1" u="sng" dirty="0">
                          <a:effectLst/>
                          <a:latin typeface="+mn-lt"/>
                        </a:rPr>
                        <a:t>Outdoor PE:</a:t>
                      </a:r>
                      <a:endParaRPr lang="en-GB" sz="1800" b="1" dirty="0">
                        <a:effectLst/>
                        <a:latin typeface="+mn-lt"/>
                      </a:endParaRPr>
                    </a:p>
                    <a:p>
                      <a:pPr algn="l">
                        <a:spcAft>
                          <a:spcPts val="0"/>
                        </a:spcAft>
                      </a:pPr>
                      <a:r>
                        <a:rPr lang="en-GB" sz="1800" dirty="0">
                          <a:effectLst/>
                          <a:latin typeface="+mn-lt"/>
                        </a:rPr>
                        <a:t>Navy jogging bottoms</a:t>
                      </a:r>
                    </a:p>
                    <a:p>
                      <a:pPr algn="l">
                        <a:spcAft>
                          <a:spcPts val="0"/>
                        </a:spcAft>
                      </a:pPr>
                      <a:r>
                        <a:rPr lang="en-GB" sz="1800" dirty="0">
                          <a:effectLst/>
                          <a:latin typeface="+mn-lt"/>
                        </a:rPr>
                        <a:t>Navy zip up jumper</a:t>
                      </a:r>
                    </a:p>
                    <a:p>
                      <a:pPr algn="l">
                        <a:spcAft>
                          <a:spcPts val="0"/>
                        </a:spcAft>
                      </a:pPr>
                      <a:r>
                        <a:rPr lang="en-GB" sz="1800" dirty="0">
                          <a:effectLst/>
                          <a:latin typeface="+mn-lt"/>
                        </a:rPr>
                        <a:t>White T-shirt</a:t>
                      </a:r>
                    </a:p>
                    <a:p>
                      <a:pPr algn="l">
                        <a:lnSpc>
                          <a:spcPct val="115000"/>
                        </a:lnSpc>
                        <a:spcAft>
                          <a:spcPts val="0"/>
                        </a:spcAft>
                      </a:pPr>
                      <a:r>
                        <a:rPr lang="en-GB" sz="1800" dirty="0">
                          <a:effectLst/>
                          <a:latin typeface="+mn-lt"/>
                        </a:rPr>
                        <a:t>Trainers</a:t>
                      </a:r>
                    </a:p>
                  </a:txBody>
                  <a:tcPr marL="50889" marR="50889" marT="0" marB="0"/>
                </a:tc>
                <a:tc>
                  <a:txBody>
                    <a:bodyPr/>
                    <a:lstStyle/>
                    <a:p>
                      <a:pPr algn="l">
                        <a:lnSpc>
                          <a:spcPct val="115000"/>
                        </a:lnSpc>
                        <a:spcAft>
                          <a:spcPts val="0"/>
                        </a:spcAft>
                      </a:pPr>
                      <a:r>
                        <a:rPr lang="en-GB" sz="1800" b="1" dirty="0">
                          <a:effectLst/>
                          <a:latin typeface="+mn-lt"/>
                        </a:rPr>
                        <a:t>PE Timetable - </a:t>
                      </a:r>
                    </a:p>
                    <a:p>
                      <a:pPr algn="l">
                        <a:lnSpc>
                          <a:spcPct val="115000"/>
                        </a:lnSpc>
                        <a:spcAft>
                          <a:spcPts val="0"/>
                        </a:spcAft>
                      </a:pPr>
                      <a:r>
                        <a:rPr lang="en-GB" sz="1800" b="0" dirty="0">
                          <a:effectLst/>
                          <a:latin typeface="+mn-lt"/>
                        </a:rPr>
                        <a:t>We</a:t>
                      </a:r>
                      <a:r>
                        <a:rPr lang="en-GB" sz="1800" b="0" baseline="0" dirty="0">
                          <a:effectLst/>
                          <a:latin typeface="+mn-lt"/>
                        </a:rPr>
                        <a:t> will know allocated times in September, and we will tell you when the children start fulltime</a:t>
                      </a:r>
                      <a:r>
                        <a:rPr lang="en-GB" sz="1800" b="1" baseline="0" dirty="0">
                          <a:effectLst/>
                          <a:latin typeface="+mn-lt"/>
                        </a:rPr>
                        <a:t>.</a:t>
                      </a:r>
                      <a:endParaRPr lang="en-GB" sz="1800" b="1" dirty="0">
                        <a:effectLst/>
                        <a:latin typeface="+mn-lt"/>
                      </a:endParaRPr>
                    </a:p>
                  </a:txBody>
                  <a:tcPr marL="50889" marR="50889" marT="0" marB="0"/>
                </a:tc>
                <a:extLst>
                  <a:ext uri="{0D108BD9-81ED-4DB2-BD59-A6C34878D82A}">
                    <a16:rowId xmlns:a16="http://schemas.microsoft.com/office/drawing/2014/main" val="4032557635"/>
                  </a:ext>
                </a:extLst>
              </a:tr>
            </a:tbl>
          </a:graphicData>
        </a:graphic>
      </p:graphicFrame>
      <p:pic>
        <p:nvPicPr>
          <p:cNvPr id="1026" name="Picture 2" descr="Boys Short Sleeve School Shirts- White">
            <a:extLst>
              <a:ext uri="{FF2B5EF4-FFF2-40B4-BE49-F238E27FC236}">
                <a16:creationId xmlns:a16="http://schemas.microsoft.com/office/drawing/2014/main" id="{EDA18C8B-2029-297A-F654-BDD251414BF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237518" y="2510048"/>
            <a:ext cx="1093851" cy="1072119"/>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Purple Gingham Dress - Plain (No Logo)">
            <a:extLst>
              <a:ext uri="{FF2B5EF4-FFF2-40B4-BE49-F238E27FC236}">
                <a16:creationId xmlns:a16="http://schemas.microsoft.com/office/drawing/2014/main" id="{0279FC97-7C67-73F7-32B0-6A9C3FE6BB86}"/>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491841" y="3725547"/>
            <a:ext cx="1310692" cy="1284652"/>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EEF66E0F-5096-2E3A-2D66-8A7D037F85E6}"/>
              </a:ext>
            </a:extLst>
          </p:cNvPr>
          <p:cNvPicPr>
            <a:picLocks noChangeAspect="1"/>
          </p:cNvPicPr>
          <p:nvPr/>
        </p:nvPicPr>
        <p:blipFill>
          <a:blip r:embed="rId10"/>
          <a:stretch>
            <a:fillRect/>
          </a:stretch>
        </p:blipFill>
        <p:spPr>
          <a:xfrm>
            <a:off x="2055514" y="4128306"/>
            <a:ext cx="780494" cy="961104"/>
          </a:xfrm>
          <a:prstGeom prst="rect">
            <a:avLst/>
          </a:prstGeom>
        </p:spPr>
      </p:pic>
      <p:pic>
        <p:nvPicPr>
          <p:cNvPr id="10" name="Picture 9">
            <a:extLst>
              <a:ext uri="{FF2B5EF4-FFF2-40B4-BE49-F238E27FC236}">
                <a16:creationId xmlns:a16="http://schemas.microsoft.com/office/drawing/2014/main" id="{11C517BE-4C70-E543-B42E-3A1045958FB6}"/>
              </a:ext>
            </a:extLst>
          </p:cNvPr>
          <p:cNvPicPr>
            <a:picLocks noChangeAspect="1"/>
          </p:cNvPicPr>
          <p:nvPr/>
        </p:nvPicPr>
        <p:blipFill>
          <a:blip r:embed="rId11"/>
          <a:stretch>
            <a:fillRect/>
          </a:stretch>
        </p:blipFill>
        <p:spPr>
          <a:xfrm>
            <a:off x="1170088" y="3929850"/>
            <a:ext cx="997802" cy="1001139"/>
          </a:xfrm>
          <a:prstGeom prst="rect">
            <a:avLst/>
          </a:prstGeom>
        </p:spPr>
      </p:pic>
      <p:pic>
        <p:nvPicPr>
          <p:cNvPr id="12" name="Picture 11">
            <a:extLst>
              <a:ext uri="{FF2B5EF4-FFF2-40B4-BE49-F238E27FC236}">
                <a16:creationId xmlns:a16="http://schemas.microsoft.com/office/drawing/2014/main" id="{D00B91FA-51CE-AD1A-D37D-D0D72EFFFB39}"/>
              </a:ext>
            </a:extLst>
          </p:cNvPr>
          <p:cNvPicPr>
            <a:picLocks noChangeAspect="1"/>
          </p:cNvPicPr>
          <p:nvPr/>
        </p:nvPicPr>
        <p:blipFill>
          <a:blip r:embed="rId12"/>
          <a:stretch>
            <a:fillRect/>
          </a:stretch>
        </p:blipFill>
        <p:spPr>
          <a:xfrm>
            <a:off x="3880844" y="2388745"/>
            <a:ext cx="840015" cy="1260022"/>
          </a:xfrm>
          <a:prstGeom prst="rect">
            <a:avLst/>
          </a:prstGeom>
        </p:spPr>
      </p:pic>
      <p:pic>
        <p:nvPicPr>
          <p:cNvPr id="13" name="Picture 12">
            <a:extLst>
              <a:ext uri="{FF2B5EF4-FFF2-40B4-BE49-F238E27FC236}">
                <a16:creationId xmlns:a16="http://schemas.microsoft.com/office/drawing/2014/main" id="{8D9831FD-CF06-E8D6-0E3D-F39175250339}"/>
              </a:ext>
            </a:extLst>
          </p:cNvPr>
          <p:cNvPicPr>
            <a:picLocks noChangeAspect="1"/>
          </p:cNvPicPr>
          <p:nvPr/>
        </p:nvPicPr>
        <p:blipFill>
          <a:blip r:embed="rId13"/>
          <a:stretch>
            <a:fillRect/>
          </a:stretch>
        </p:blipFill>
        <p:spPr>
          <a:xfrm>
            <a:off x="3941648" y="3775037"/>
            <a:ext cx="676829" cy="1202842"/>
          </a:xfrm>
          <a:prstGeom prst="rect">
            <a:avLst/>
          </a:prstGeom>
        </p:spPr>
      </p:pic>
      <p:pic>
        <p:nvPicPr>
          <p:cNvPr id="1038" name="Picture 14" descr="68,500+ Kid In White T Shirt Stock Photos, Pictures ...">
            <a:extLst>
              <a:ext uri="{FF2B5EF4-FFF2-40B4-BE49-F238E27FC236}">
                <a16:creationId xmlns:a16="http://schemas.microsoft.com/office/drawing/2014/main" id="{E895963B-3CD2-2A11-B2C0-CFF78B62B5E4}"/>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4928169" y="2488824"/>
            <a:ext cx="908850" cy="908850"/>
          </a:xfrm>
          <a:prstGeom prst="rect">
            <a:avLst/>
          </a:prstGeom>
          <a:noFill/>
          <a:extLst>
            <a:ext uri="{909E8E84-426E-40DD-AFC4-6F175D3DCCD1}">
              <a14:hiddenFill xmlns:a14="http://schemas.microsoft.com/office/drawing/2010/main">
                <a:solidFill>
                  <a:srgbClr val="FFFFFF"/>
                </a:solidFill>
              </a14:hiddenFill>
            </a:ext>
          </a:extLst>
        </p:spPr>
      </p:pic>
      <p:pic>
        <p:nvPicPr>
          <p:cNvPr id="1040" name="Picture 16" descr="Kids Black Mesh Lace Up Trainers ...">
            <a:extLst>
              <a:ext uri="{FF2B5EF4-FFF2-40B4-BE49-F238E27FC236}">
                <a16:creationId xmlns:a16="http://schemas.microsoft.com/office/drawing/2014/main" id="{0C03C4CA-97A9-A545-E066-1AE1F0FE2E9C}"/>
              </a:ext>
            </a:extLst>
          </p:cNvPr>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4910289" y="3725547"/>
            <a:ext cx="840955" cy="1177337"/>
          </a:xfrm>
          <a:prstGeom prst="rect">
            <a:avLst/>
          </a:prstGeom>
          <a:noFill/>
          <a:extLst>
            <a:ext uri="{909E8E84-426E-40DD-AFC4-6F175D3DCCD1}">
              <a14:hiddenFill xmlns:a14="http://schemas.microsoft.com/office/drawing/2010/main">
                <a:solidFill>
                  <a:srgbClr val="FFFFFF"/>
                </a:solidFill>
              </a14:hiddenFill>
            </a:ext>
          </a:extLst>
        </p:spPr>
      </p:pic>
      <p:sp>
        <p:nvSpPr>
          <p:cNvPr id="17" name="TextBox 16">
            <a:extLst>
              <a:ext uri="{FF2B5EF4-FFF2-40B4-BE49-F238E27FC236}">
                <a16:creationId xmlns:a16="http://schemas.microsoft.com/office/drawing/2014/main" id="{56912A5B-18FD-3755-99E9-656E678D1283}"/>
              </a:ext>
            </a:extLst>
          </p:cNvPr>
          <p:cNvSpPr txBox="1"/>
          <p:nvPr/>
        </p:nvSpPr>
        <p:spPr>
          <a:xfrm>
            <a:off x="11209" y="5655249"/>
            <a:ext cx="6149008" cy="830997"/>
          </a:xfrm>
          <a:prstGeom prst="rect">
            <a:avLst/>
          </a:prstGeom>
          <a:noFill/>
        </p:spPr>
        <p:txBody>
          <a:bodyPr wrap="square">
            <a:spAutoFit/>
          </a:bodyPr>
          <a:lstStyle/>
          <a:p>
            <a:pPr marL="0" marR="0" lvl="0" indent="0" algn="ctr" rtl="0">
              <a:spcBef>
                <a:spcPts val="0"/>
              </a:spcBef>
              <a:spcAft>
                <a:spcPts val="0"/>
              </a:spcAft>
              <a:buNone/>
            </a:pPr>
            <a:r>
              <a:rPr lang="en-GB" sz="2400" b="1" cap="none" dirty="0">
                <a:solidFill>
                  <a:srgbClr val="262626"/>
                </a:solidFill>
                <a:latin typeface="Berlin Sans FB" panose="020E0602020502020306" pitchFamily="34" charset="0"/>
                <a:ea typeface="Calibri"/>
                <a:cs typeface="Calibri"/>
                <a:sym typeface="Calibri"/>
              </a:rPr>
              <a:t>Please label all items with </a:t>
            </a:r>
            <a:r>
              <a:rPr lang="en-GB" sz="2400" b="1" dirty="0">
                <a:solidFill>
                  <a:srgbClr val="262626"/>
                </a:solidFill>
                <a:latin typeface="Berlin Sans FB" panose="020E0602020502020306" pitchFamily="34" charset="0"/>
                <a:ea typeface="Calibri"/>
                <a:cs typeface="Calibri"/>
                <a:sym typeface="Calibri"/>
              </a:rPr>
              <a:t>your child’s name and class </a:t>
            </a:r>
            <a:r>
              <a:rPr lang="en-GB" sz="2400" b="1" cap="none" dirty="0">
                <a:solidFill>
                  <a:srgbClr val="262626"/>
                </a:solidFill>
                <a:latin typeface="Berlin Sans FB" panose="020E0602020502020306" pitchFamily="34" charset="0"/>
                <a:ea typeface="Calibri"/>
                <a:cs typeface="Calibri"/>
                <a:sym typeface="Calibri"/>
              </a:rPr>
              <a:t>including shoes.</a:t>
            </a:r>
          </a:p>
        </p:txBody>
      </p:sp>
    </p:spTree>
    <p:extLst>
      <p:ext uri="{BB962C8B-B14F-4D97-AF65-F5344CB8AC3E}">
        <p14:creationId xmlns:p14="http://schemas.microsoft.com/office/powerpoint/2010/main" val="298823462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5A9523FB-191C-3E44-96B2-B60784ADFC5E}"/>
              </a:ext>
            </a:extLst>
          </p:cNvPr>
          <p:cNvSpPr>
            <a:spLocks noGrp="1"/>
          </p:cNvSpPr>
          <p:nvPr>
            <p:ph type="sldNum" sz="quarter" idx="12"/>
          </p:nvPr>
        </p:nvSpPr>
        <p:spPr>
          <a:xfrm>
            <a:off x="9075815" y="6356350"/>
            <a:ext cx="2743200" cy="365125"/>
          </a:xfrm>
        </p:spPr>
        <p:txBody>
          <a:bodyPr/>
          <a:lstStyle/>
          <a:p>
            <a:fld id="{CFB247A3-AA37-D348-BAE2-134A88ED4A47}" type="slidenum">
              <a:rPr lang="en-US" smtClean="0"/>
              <a:t>9</a:t>
            </a:fld>
            <a:endParaRPr lang="en-US" dirty="0"/>
          </a:p>
        </p:txBody>
      </p:sp>
      <p:pic>
        <p:nvPicPr>
          <p:cNvPr id="5" name="Picture 4" descr="Logo, company name&#10;&#10;Description automatically generated">
            <a:extLst>
              <a:ext uri="{FF2B5EF4-FFF2-40B4-BE49-F238E27FC236}">
                <a16:creationId xmlns:a16="http://schemas.microsoft.com/office/drawing/2014/main" id="{31871E49-2CEE-C440-AE4F-1C774D7045D0}"/>
              </a:ext>
            </a:extLst>
          </p:cNvPr>
          <p:cNvPicPr>
            <a:picLocks noChangeAspect="1"/>
          </p:cNvPicPr>
          <p:nvPr/>
        </p:nvPicPr>
        <p:blipFill>
          <a:blip r:embed="rId2"/>
          <a:stretch>
            <a:fillRect/>
          </a:stretch>
        </p:blipFill>
        <p:spPr>
          <a:xfrm>
            <a:off x="154324" y="5991155"/>
            <a:ext cx="1535068" cy="730320"/>
          </a:xfrm>
          <a:prstGeom prst="rect">
            <a:avLst/>
          </a:prstGeom>
        </p:spPr>
      </p:pic>
      <p:sp>
        <p:nvSpPr>
          <p:cNvPr id="7" name="Slide Number Placeholder 1">
            <a:extLst>
              <a:ext uri="{FF2B5EF4-FFF2-40B4-BE49-F238E27FC236}">
                <a16:creationId xmlns:a16="http://schemas.microsoft.com/office/drawing/2014/main" id="{25261A11-9B0D-7D40-96C1-1F796DFF881E}"/>
              </a:ext>
            </a:extLst>
          </p:cNvPr>
          <p:cNvSpPr txBox="1">
            <a:spLocks/>
          </p:cNvSpPr>
          <p:nvPr/>
        </p:nvSpPr>
        <p:spPr>
          <a:xfrm>
            <a:off x="8610600" y="6421597"/>
            <a:ext cx="3208415"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CFB247A3-AA37-D348-BAE2-134A88ED4A47}" type="slidenum">
              <a:rPr lang="en-US" sz="1100" b="1" smtClean="0">
                <a:solidFill>
                  <a:schemeClr val="bg1"/>
                </a:solidFill>
              </a:rPr>
              <a:pPr/>
              <a:t>9</a:t>
            </a:fld>
            <a:endParaRPr lang="en-US" sz="1100" b="1" dirty="0">
              <a:solidFill>
                <a:schemeClr val="bg1"/>
              </a:solidFill>
            </a:endParaRPr>
          </a:p>
        </p:txBody>
      </p:sp>
      <p:pic>
        <p:nvPicPr>
          <p:cNvPr id="8" name="Picture 7" descr="A picture containing icon&#10;&#10;Description automatically generated">
            <a:extLst>
              <a:ext uri="{FF2B5EF4-FFF2-40B4-BE49-F238E27FC236}">
                <a16:creationId xmlns:a16="http://schemas.microsoft.com/office/drawing/2014/main" id="{3EB46F95-3914-8F44-A4D2-87ADF38E6E18}"/>
              </a:ext>
            </a:extLst>
          </p:cNvPr>
          <p:cNvPicPr>
            <a:picLocks noChangeAspect="1"/>
          </p:cNvPicPr>
          <p:nvPr/>
        </p:nvPicPr>
        <p:blipFill>
          <a:blip r:embed="rId3"/>
          <a:stretch>
            <a:fillRect/>
          </a:stretch>
        </p:blipFill>
        <p:spPr>
          <a:xfrm>
            <a:off x="9339943" y="337651"/>
            <a:ext cx="2479072" cy="540084"/>
          </a:xfrm>
          <a:prstGeom prst="rect">
            <a:avLst/>
          </a:prstGeom>
        </p:spPr>
      </p:pic>
      <p:sp>
        <p:nvSpPr>
          <p:cNvPr id="14" name="Google Shape;130;p15">
            <a:extLst>
              <a:ext uri="{FF2B5EF4-FFF2-40B4-BE49-F238E27FC236}">
                <a16:creationId xmlns:a16="http://schemas.microsoft.com/office/drawing/2014/main" id="{EC7103F3-6980-EC44-854B-A6952906B6D4}"/>
              </a:ext>
            </a:extLst>
          </p:cNvPr>
          <p:cNvSpPr txBox="1"/>
          <p:nvPr/>
        </p:nvSpPr>
        <p:spPr>
          <a:xfrm>
            <a:off x="701264" y="403317"/>
            <a:ext cx="6042436" cy="584700"/>
          </a:xfrm>
          <a:prstGeom prst="rect">
            <a:avLst/>
          </a:prstGeom>
          <a:noFill/>
          <a:ln>
            <a:noFill/>
          </a:ln>
        </p:spPr>
        <p:txBody>
          <a:bodyPr spcFirstLastPara="1" wrap="square" lIns="91425" tIns="45700" rIns="91425" bIns="45700" anchor="t" anchorCtr="0">
            <a:noAutofit/>
          </a:bodyPr>
          <a:lstStyle/>
          <a:p>
            <a:pPr algn="ctr"/>
            <a:r>
              <a:rPr lang="en-GB" sz="4400" b="1" i="0" u="none" strike="noStrike" cap="none" dirty="0">
                <a:solidFill>
                  <a:srgbClr val="7030A0"/>
                </a:solidFill>
                <a:latin typeface="Berlin Sans FB"/>
                <a:ea typeface="Arial"/>
                <a:cs typeface="Arial"/>
                <a:sym typeface="Arial"/>
              </a:rPr>
              <a:t>School Day on Arrival</a:t>
            </a:r>
            <a:r>
              <a:rPr lang="en-GB" sz="4400" b="1" dirty="0">
                <a:solidFill>
                  <a:srgbClr val="7030A0"/>
                </a:solidFill>
                <a:latin typeface="Berlin Sans FB"/>
                <a:ea typeface="Arial"/>
                <a:cs typeface="Arial"/>
                <a:sym typeface="Arial"/>
              </a:rPr>
              <a:t> </a:t>
            </a:r>
            <a:endParaRPr lang="en-US" sz="4400" b="1" i="0" u="none" strike="noStrike" cap="none">
              <a:solidFill>
                <a:srgbClr val="7030A0"/>
              </a:solidFill>
              <a:latin typeface="Berlin Sans FB"/>
              <a:ea typeface="Arial"/>
              <a:cs typeface="Arial"/>
            </a:endParaRPr>
          </a:p>
        </p:txBody>
      </p:sp>
      <p:sp>
        <p:nvSpPr>
          <p:cNvPr id="2" name="Rectangle 1">
            <a:extLst>
              <a:ext uri="{FF2B5EF4-FFF2-40B4-BE49-F238E27FC236}">
                <a16:creationId xmlns:a16="http://schemas.microsoft.com/office/drawing/2014/main" id="{F19E39C9-2FC5-764A-AF9A-4EB739CED5DF}"/>
              </a:ext>
            </a:extLst>
          </p:cNvPr>
          <p:cNvSpPr/>
          <p:nvPr/>
        </p:nvSpPr>
        <p:spPr>
          <a:xfrm>
            <a:off x="154324" y="1339076"/>
            <a:ext cx="11237576" cy="3970318"/>
          </a:xfrm>
          <a:prstGeom prst="rect">
            <a:avLst/>
          </a:prstGeom>
        </p:spPr>
        <p:txBody>
          <a:bodyPr wrap="square" lIns="91440" tIns="45720" rIns="91440" bIns="45720" anchor="t">
            <a:spAutoFit/>
          </a:bodyPr>
          <a:lstStyle/>
          <a:p>
            <a:pPr algn="just"/>
            <a:endParaRPr lang="en-GB" sz="2400" dirty="0">
              <a:cs typeface="Arial" panose="020B0604020202020204" pitchFamily="34" charset="0"/>
            </a:endParaRPr>
          </a:p>
          <a:p>
            <a:pPr marL="285750" indent="-285750" algn="just">
              <a:buFont typeface="Wingdings" pitchFamily="2" charset="2"/>
              <a:buChar char="v"/>
            </a:pPr>
            <a:r>
              <a:rPr lang="en-GB" sz="2400" dirty="0">
                <a:cs typeface="Arial"/>
              </a:rPr>
              <a:t>Please keep to the dropping off and collecting times. Children arriving late or being collected late can become distressed. Always phone us if you are running late so that we can reassure your child that you are on your way. </a:t>
            </a:r>
            <a:endParaRPr lang="en-GB" sz="2400" dirty="0">
              <a:cs typeface="Arial" panose="020B0604020202020204" pitchFamily="34" charset="0"/>
            </a:endParaRPr>
          </a:p>
          <a:p>
            <a:pPr marL="285750" indent="-285750" algn="just">
              <a:buFont typeface="Wingdings" pitchFamily="2" charset="2"/>
              <a:buChar char="v"/>
            </a:pPr>
            <a:endParaRPr lang="en-GB" sz="2400" dirty="0">
              <a:cs typeface="Arial" panose="020B0604020202020204" pitchFamily="34" charset="0"/>
            </a:endParaRPr>
          </a:p>
          <a:p>
            <a:pPr marL="285750" indent="-285750" algn="just">
              <a:buFont typeface="Wingdings" pitchFamily="2" charset="2"/>
              <a:buChar char="v"/>
            </a:pPr>
            <a:r>
              <a:rPr lang="en-GB" sz="2400" dirty="0">
                <a:cs typeface="Arial"/>
              </a:rPr>
              <a:t>Children must be collected by a known adult or senior school age child, not a primary aged child. If for any reason a different person is collecting your child, please let the class teacher or a member of the office staff know. You will need to set a password for your child, and this will be used if a different person is to collect them. </a:t>
            </a:r>
            <a:endParaRPr lang="en-GB" sz="2400" dirty="0">
              <a:cs typeface="Arial" panose="020B0604020202020204" pitchFamily="34" charset="0"/>
            </a:endParaRPr>
          </a:p>
          <a:p>
            <a:pPr marL="285750" indent="-285750" algn="just">
              <a:buFont typeface="Wingdings" pitchFamily="2" charset="2"/>
              <a:buChar char="v"/>
            </a:pPr>
            <a:endParaRPr lang="en-GB" dirty="0">
              <a:latin typeface="Arial" panose="020B0604020202020204" pitchFamily="34" charset="0"/>
              <a:cs typeface="Arial" panose="020B0604020202020204" pitchFamily="34" charset="0"/>
            </a:endParaRPr>
          </a:p>
          <a:p>
            <a:pPr algn="just"/>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32087670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5A9523FB-191C-3E44-96B2-B60784ADFC5E}"/>
              </a:ext>
            </a:extLst>
          </p:cNvPr>
          <p:cNvSpPr>
            <a:spLocks noGrp="1"/>
          </p:cNvSpPr>
          <p:nvPr>
            <p:ph type="sldNum" sz="quarter" idx="12"/>
          </p:nvPr>
        </p:nvSpPr>
        <p:spPr>
          <a:xfrm>
            <a:off x="9075815" y="6356350"/>
            <a:ext cx="2743200" cy="365125"/>
          </a:xfrm>
        </p:spPr>
        <p:txBody>
          <a:bodyPr/>
          <a:lstStyle/>
          <a:p>
            <a:fld id="{CFB247A3-AA37-D348-BAE2-134A88ED4A47}" type="slidenum">
              <a:rPr lang="en-US" smtClean="0"/>
              <a:t>10</a:t>
            </a:fld>
            <a:endParaRPr lang="en-US" dirty="0"/>
          </a:p>
        </p:txBody>
      </p:sp>
      <p:pic>
        <p:nvPicPr>
          <p:cNvPr id="5" name="Picture 4" descr="Logo, company name&#10;&#10;Description automatically generated">
            <a:extLst>
              <a:ext uri="{FF2B5EF4-FFF2-40B4-BE49-F238E27FC236}">
                <a16:creationId xmlns:a16="http://schemas.microsoft.com/office/drawing/2014/main" id="{31871E49-2CEE-C440-AE4F-1C774D7045D0}"/>
              </a:ext>
            </a:extLst>
          </p:cNvPr>
          <p:cNvPicPr>
            <a:picLocks noChangeAspect="1"/>
          </p:cNvPicPr>
          <p:nvPr/>
        </p:nvPicPr>
        <p:blipFill>
          <a:blip r:embed="rId2"/>
          <a:stretch>
            <a:fillRect/>
          </a:stretch>
        </p:blipFill>
        <p:spPr>
          <a:xfrm>
            <a:off x="154324" y="5991155"/>
            <a:ext cx="1535068" cy="730320"/>
          </a:xfrm>
          <a:prstGeom prst="rect">
            <a:avLst/>
          </a:prstGeom>
        </p:spPr>
      </p:pic>
      <p:sp>
        <p:nvSpPr>
          <p:cNvPr id="7" name="Slide Number Placeholder 1">
            <a:extLst>
              <a:ext uri="{FF2B5EF4-FFF2-40B4-BE49-F238E27FC236}">
                <a16:creationId xmlns:a16="http://schemas.microsoft.com/office/drawing/2014/main" id="{25261A11-9B0D-7D40-96C1-1F796DFF881E}"/>
              </a:ext>
            </a:extLst>
          </p:cNvPr>
          <p:cNvSpPr txBox="1">
            <a:spLocks/>
          </p:cNvSpPr>
          <p:nvPr/>
        </p:nvSpPr>
        <p:spPr>
          <a:xfrm>
            <a:off x="8610600" y="6421597"/>
            <a:ext cx="3208415"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CFB247A3-AA37-D348-BAE2-134A88ED4A47}" type="slidenum">
              <a:rPr lang="en-US" sz="1100" b="1" smtClean="0">
                <a:solidFill>
                  <a:schemeClr val="bg1"/>
                </a:solidFill>
              </a:rPr>
              <a:pPr/>
              <a:t>10</a:t>
            </a:fld>
            <a:endParaRPr lang="en-US" sz="1100" b="1" dirty="0">
              <a:solidFill>
                <a:schemeClr val="bg1"/>
              </a:solidFill>
            </a:endParaRPr>
          </a:p>
        </p:txBody>
      </p:sp>
      <p:pic>
        <p:nvPicPr>
          <p:cNvPr id="8" name="Picture 7" descr="A picture containing icon&#10;&#10;Description automatically generated">
            <a:extLst>
              <a:ext uri="{FF2B5EF4-FFF2-40B4-BE49-F238E27FC236}">
                <a16:creationId xmlns:a16="http://schemas.microsoft.com/office/drawing/2014/main" id="{3EB46F95-3914-8F44-A4D2-87ADF38E6E18}"/>
              </a:ext>
            </a:extLst>
          </p:cNvPr>
          <p:cNvPicPr>
            <a:picLocks noChangeAspect="1"/>
          </p:cNvPicPr>
          <p:nvPr/>
        </p:nvPicPr>
        <p:blipFill>
          <a:blip r:embed="rId3"/>
          <a:stretch>
            <a:fillRect/>
          </a:stretch>
        </p:blipFill>
        <p:spPr>
          <a:xfrm>
            <a:off x="9339943" y="337651"/>
            <a:ext cx="2479072" cy="540084"/>
          </a:xfrm>
          <a:prstGeom prst="rect">
            <a:avLst/>
          </a:prstGeom>
        </p:spPr>
      </p:pic>
      <p:sp>
        <p:nvSpPr>
          <p:cNvPr id="14" name="Google Shape;130;p15">
            <a:extLst>
              <a:ext uri="{FF2B5EF4-FFF2-40B4-BE49-F238E27FC236}">
                <a16:creationId xmlns:a16="http://schemas.microsoft.com/office/drawing/2014/main" id="{EC7103F3-6980-EC44-854B-A6952906B6D4}"/>
              </a:ext>
            </a:extLst>
          </p:cNvPr>
          <p:cNvSpPr txBox="1"/>
          <p:nvPr/>
        </p:nvSpPr>
        <p:spPr>
          <a:xfrm>
            <a:off x="556682" y="157154"/>
            <a:ext cx="6042436" cy="584700"/>
          </a:xfrm>
          <a:prstGeom prst="rect">
            <a:avLst/>
          </a:prstGeom>
          <a:noFill/>
          <a:ln>
            <a:noFill/>
          </a:ln>
        </p:spPr>
        <p:txBody>
          <a:bodyPr spcFirstLastPara="1" wrap="square" lIns="91425" tIns="45700" rIns="91425" bIns="45700" anchor="t" anchorCtr="0">
            <a:noAutofit/>
          </a:bodyPr>
          <a:lstStyle/>
          <a:p>
            <a:pPr algn="ctr"/>
            <a:r>
              <a:rPr lang="en-GB" sz="4800" b="1" dirty="0">
                <a:solidFill>
                  <a:srgbClr val="7030A0"/>
                </a:solidFill>
                <a:latin typeface="Berlin Sans FB"/>
                <a:cs typeface="Arial"/>
              </a:rPr>
              <a:t>Fruit / Water</a:t>
            </a:r>
          </a:p>
        </p:txBody>
      </p:sp>
      <p:sp>
        <p:nvSpPr>
          <p:cNvPr id="2" name="Rectangle 1">
            <a:extLst>
              <a:ext uri="{FF2B5EF4-FFF2-40B4-BE49-F238E27FC236}">
                <a16:creationId xmlns:a16="http://schemas.microsoft.com/office/drawing/2014/main" id="{F19E39C9-2FC5-764A-AF9A-4EB739CED5DF}"/>
              </a:ext>
            </a:extLst>
          </p:cNvPr>
          <p:cNvSpPr/>
          <p:nvPr/>
        </p:nvSpPr>
        <p:spPr>
          <a:xfrm>
            <a:off x="414300" y="1185153"/>
            <a:ext cx="11237576" cy="3736407"/>
          </a:xfrm>
          <a:prstGeom prst="rect">
            <a:avLst/>
          </a:prstGeom>
        </p:spPr>
        <p:txBody>
          <a:bodyPr wrap="square" lIns="91440" tIns="45720" rIns="91440" bIns="45720" anchor="t">
            <a:spAutoFit/>
          </a:bodyPr>
          <a:lstStyle/>
          <a:p>
            <a:pPr marL="457200" indent="-457200">
              <a:lnSpc>
                <a:spcPct val="80000"/>
              </a:lnSpc>
              <a:buClr>
                <a:srgbClr val="7030A0"/>
              </a:buClr>
              <a:buSzPts val="2220"/>
              <a:buFont typeface="Wingdings" pitchFamily="2" charset="2"/>
              <a:buChar char="v"/>
            </a:pPr>
            <a:r>
              <a:rPr lang="en-GB" sz="3200" dirty="0">
                <a:cs typeface="Arial"/>
              </a:rPr>
              <a:t>Children are provided with a piece of fruit or vegetable every morning as part of the National Fruit Scheme, to support healthy eating. </a:t>
            </a:r>
            <a:endParaRPr lang="en-GB" sz="3200" dirty="0">
              <a:cs typeface="Arial" panose="020B0604020202020204" pitchFamily="34" charset="0"/>
            </a:endParaRPr>
          </a:p>
          <a:p>
            <a:pPr>
              <a:lnSpc>
                <a:spcPct val="80000"/>
              </a:lnSpc>
              <a:buClr>
                <a:srgbClr val="7030A0"/>
              </a:buClr>
              <a:buSzPts val="2220"/>
            </a:pPr>
            <a:endParaRPr lang="en-GB" sz="3200" dirty="0">
              <a:cs typeface="Arial" panose="020B0604020202020204" pitchFamily="34" charset="0"/>
            </a:endParaRPr>
          </a:p>
          <a:p>
            <a:pPr marL="342900" indent="-342900">
              <a:lnSpc>
                <a:spcPct val="80000"/>
              </a:lnSpc>
              <a:buClr>
                <a:srgbClr val="7030A0"/>
              </a:buClr>
              <a:buSzPts val="2220"/>
              <a:buFont typeface="Wingdings" pitchFamily="2" charset="2"/>
              <a:buChar char="v"/>
            </a:pPr>
            <a:r>
              <a:rPr lang="en-GB" sz="3200" dirty="0">
                <a:ea typeface="Arial"/>
                <a:cs typeface="Arial"/>
                <a:sym typeface="Arial"/>
              </a:rPr>
              <a:t>We actively encourage children to drink water throughout the day to keep them hydrated. </a:t>
            </a:r>
            <a:r>
              <a:rPr lang="en-GB" sz="3200" dirty="0">
                <a:cs typeface="Arial"/>
              </a:rPr>
              <a:t>Please send your child in with their own water bottle </a:t>
            </a:r>
            <a:r>
              <a:rPr lang="en-GB" sz="3200" b="1" dirty="0">
                <a:cs typeface="Arial"/>
              </a:rPr>
              <a:t>everyday </a:t>
            </a:r>
            <a:r>
              <a:rPr lang="en-GB" sz="3200" dirty="0">
                <a:cs typeface="Arial"/>
              </a:rPr>
              <a:t>and make sure it is labelled with their name.</a:t>
            </a:r>
          </a:p>
          <a:p>
            <a:pPr algn="just"/>
            <a:endParaRPr lang="en-GB" sz="3200" dirty="0">
              <a:cs typeface="Arial" panose="020B0604020202020204" pitchFamily="34" charset="0"/>
            </a:endParaRPr>
          </a:p>
        </p:txBody>
      </p:sp>
      <p:pic>
        <p:nvPicPr>
          <p:cNvPr id="10" name="Google Shape;241;p27" descr="http://howng.com/wp-content/uploads/2016/01/bananasf.jpg">
            <a:extLst>
              <a:ext uri="{FF2B5EF4-FFF2-40B4-BE49-F238E27FC236}">
                <a16:creationId xmlns:a16="http://schemas.microsoft.com/office/drawing/2014/main" id="{A967264E-D8CD-7C4B-BA22-8EF44C5C951B}"/>
              </a:ext>
            </a:extLst>
          </p:cNvPr>
          <p:cNvPicPr preferRelativeResize="0"/>
          <p:nvPr/>
        </p:nvPicPr>
        <p:blipFill rotWithShape="1">
          <a:blip r:embed="rId4">
            <a:alphaModFix/>
          </a:blip>
          <a:srcRect/>
          <a:stretch/>
        </p:blipFill>
        <p:spPr>
          <a:xfrm>
            <a:off x="1971522" y="4532868"/>
            <a:ext cx="2280427" cy="1521040"/>
          </a:xfrm>
          <a:prstGeom prst="rect">
            <a:avLst/>
          </a:prstGeom>
          <a:noFill/>
          <a:ln>
            <a:noFill/>
          </a:ln>
        </p:spPr>
      </p:pic>
      <p:pic>
        <p:nvPicPr>
          <p:cNvPr id="11" name="Google Shape;228;p26" descr="http://www.caminodesantiago.me/wp-content/uploads/water-bottle.jpg">
            <a:extLst>
              <a:ext uri="{FF2B5EF4-FFF2-40B4-BE49-F238E27FC236}">
                <a16:creationId xmlns:a16="http://schemas.microsoft.com/office/drawing/2014/main" id="{71FBA1EF-349A-5B4C-A308-1F0EC7EF14E9}"/>
              </a:ext>
            </a:extLst>
          </p:cNvPr>
          <p:cNvPicPr preferRelativeResize="0"/>
          <p:nvPr/>
        </p:nvPicPr>
        <p:blipFill rotWithShape="1">
          <a:blip r:embed="rId5">
            <a:alphaModFix/>
          </a:blip>
          <a:srcRect/>
          <a:stretch/>
        </p:blipFill>
        <p:spPr>
          <a:xfrm>
            <a:off x="8784388" y="4857439"/>
            <a:ext cx="1227908" cy="1130943"/>
          </a:xfrm>
          <a:prstGeom prst="rect">
            <a:avLst/>
          </a:prstGeom>
          <a:noFill/>
          <a:ln>
            <a:noFill/>
          </a:ln>
        </p:spPr>
      </p:pic>
      <p:pic>
        <p:nvPicPr>
          <p:cNvPr id="13" name="Google Shape;240;p27" descr="http://media.mercola.com/assets/images/food-facts/apple.jpg">
            <a:extLst>
              <a:ext uri="{FF2B5EF4-FFF2-40B4-BE49-F238E27FC236}">
                <a16:creationId xmlns:a16="http://schemas.microsoft.com/office/drawing/2014/main" id="{8FFD1A16-8E50-B24E-9343-2783F828C08F}"/>
              </a:ext>
            </a:extLst>
          </p:cNvPr>
          <p:cNvPicPr preferRelativeResize="0"/>
          <p:nvPr/>
        </p:nvPicPr>
        <p:blipFill rotWithShape="1">
          <a:blip r:embed="rId6">
            <a:alphaModFix/>
          </a:blip>
          <a:srcRect/>
          <a:stretch/>
        </p:blipFill>
        <p:spPr>
          <a:xfrm>
            <a:off x="5105400" y="4269512"/>
            <a:ext cx="1678692" cy="1130943"/>
          </a:xfrm>
          <a:prstGeom prst="rect">
            <a:avLst/>
          </a:prstGeom>
          <a:noFill/>
          <a:ln>
            <a:noFill/>
          </a:ln>
        </p:spPr>
      </p:pic>
      <p:pic>
        <p:nvPicPr>
          <p:cNvPr id="15" name="Google Shape;242;p27" descr="http://www.bellybytes.com/food/images/sugarsnappeas.jpg">
            <a:extLst>
              <a:ext uri="{FF2B5EF4-FFF2-40B4-BE49-F238E27FC236}">
                <a16:creationId xmlns:a16="http://schemas.microsoft.com/office/drawing/2014/main" id="{9A27CBD1-D2C1-A841-8AEF-308F2B061200}"/>
              </a:ext>
            </a:extLst>
          </p:cNvPr>
          <p:cNvPicPr preferRelativeResize="0"/>
          <p:nvPr/>
        </p:nvPicPr>
        <p:blipFill rotWithShape="1">
          <a:blip r:embed="rId7">
            <a:alphaModFix/>
          </a:blip>
          <a:srcRect/>
          <a:stretch/>
        </p:blipFill>
        <p:spPr>
          <a:xfrm>
            <a:off x="6949620" y="5190150"/>
            <a:ext cx="1157086" cy="1056671"/>
          </a:xfrm>
          <a:prstGeom prst="rect">
            <a:avLst/>
          </a:prstGeom>
          <a:noFill/>
          <a:ln>
            <a:noFill/>
          </a:ln>
        </p:spPr>
      </p:pic>
    </p:spTree>
    <p:extLst>
      <p:ext uri="{BB962C8B-B14F-4D97-AF65-F5344CB8AC3E}">
        <p14:creationId xmlns:p14="http://schemas.microsoft.com/office/powerpoint/2010/main" val="215377809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5A9523FB-191C-3E44-96B2-B60784ADFC5E}"/>
              </a:ext>
            </a:extLst>
          </p:cNvPr>
          <p:cNvSpPr>
            <a:spLocks noGrp="1"/>
          </p:cNvSpPr>
          <p:nvPr>
            <p:ph type="sldNum" sz="quarter" idx="12"/>
          </p:nvPr>
        </p:nvSpPr>
        <p:spPr>
          <a:xfrm>
            <a:off x="9075815" y="6356350"/>
            <a:ext cx="2743200" cy="365125"/>
          </a:xfrm>
        </p:spPr>
        <p:txBody>
          <a:bodyPr/>
          <a:lstStyle/>
          <a:p>
            <a:fld id="{CFB247A3-AA37-D348-BAE2-134A88ED4A47}" type="slidenum">
              <a:rPr lang="en-US" smtClean="0"/>
              <a:t>11</a:t>
            </a:fld>
            <a:endParaRPr lang="en-US" dirty="0"/>
          </a:p>
        </p:txBody>
      </p:sp>
      <p:pic>
        <p:nvPicPr>
          <p:cNvPr id="5" name="Picture 4" descr="Logo, company name&#10;&#10;Description automatically generated">
            <a:extLst>
              <a:ext uri="{FF2B5EF4-FFF2-40B4-BE49-F238E27FC236}">
                <a16:creationId xmlns:a16="http://schemas.microsoft.com/office/drawing/2014/main" id="{31871E49-2CEE-C440-AE4F-1C774D7045D0}"/>
              </a:ext>
            </a:extLst>
          </p:cNvPr>
          <p:cNvPicPr>
            <a:picLocks noChangeAspect="1"/>
          </p:cNvPicPr>
          <p:nvPr/>
        </p:nvPicPr>
        <p:blipFill>
          <a:blip r:embed="rId2"/>
          <a:stretch>
            <a:fillRect/>
          </a:stretch>
        </p:blipFill>
        <p:spPr>
          <a:xfrm>
            <a:off x="154324" y="5991155"/>
            <a:ext cx="1535068" cy="730320"/>
          </a:xfrm>
          <a:prstGeom prst="rect">
            <a:avLst/>
          </a:prstGeom>
        </p:spPr>
      </p:pic>
      <p:sp>
        <p:nvSpPr>
          <p:cNvPr id="7" name="Slide Number Placeholder 1">
            <a:extLst>
              <a:ext uri="{FF2B5EF4-FFF2-40B4-BE49-F238E27FC236}">
                <a16:creationId xmlns:a16="http://schemas.microsoft.com/office/drawing/2014/main" id="{25261A11-9B0D-7D40-96C1-1F796DFF881E}"/>
              </a:ext>
            </a:extLst>
          </p:cNvPr>
          <p:cNvSpPr txBox="1">
            <a:spLocks/>
          </p:cNvSpPr>
          <p:nvPr/>
        </p:nvSpPr>
        <p:spPr>
          <a:xfrm>
            <a:off x="8610600" y="6421597"/>
            <a:ext cx="3208415"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CFB247A3-AA37-D348-BAE2-134A88ED4A47}" type="slidenum">
              <a:rPr lang="en-US" sz="1100" b="1" smtClean="0">
                <a:solidFill>
                  <a:schemeClr val="bg1"/>
                </a:solidFill>
              </a:rPr>
              <a:pPr/>
              <a:t>11</a:t>
            </a:fld>
            <a:endParaRPr lang="en-US" sz="1100" b="1" dirty="0">
              <a:solidFill>
                <a:schemeClr val="bg1"/>
              </a:solidFill>
            </a:endParaRPr>
          </a:p>
        </p:txBody>
      </p:sp>
      <p:pic>
        <p:nvPicPr>
          <p:cNvPr id="8" name="Picture 7" descr="A picture containing icon&#10;&#10;Description automatically generated">
            <a:extLst>
              <a:ext uri="{FF2B5EF4-FFF2-40B4-BE49-F238E27FC236}">
                <a16:creationId xmlns:a16="http://schemas.microsoft.com/office/drawing/2014/main" id="{3EB46F95-3914-8F44-A4D2-87ADF38E6E18}"/>
              </a:ext>
            </a:extLst>
          </p:cNvPr>
          <p:cNvPicPr>
            <a:picLocks noChangeAspect="1"/>
          </p:cNvPicPr>
          <p:nvPr/>
        </p:nvPicPr>
        <p:blipFill>
          <a:blip r:embed="rId3"/>
          <a:stretch>
            <a:fillRect/>
          </a:stretch>
        </p:blipFill>
        <p:spPr>
          <a:xfrm>
            <a:off x="9339943" y="337651"/>
            <a:ext cx="2479072" cy="540084"/>
          </a:xfrm>
          <a:prstGeom prst="rect">
            <a:avLst/>
          </a:prstGeom>
        </p:spPr>
      </p:pic>
      <p:sp>
        <p:nvSpPr>
          <p:cNvPr id="14" name="Google Shape;130;p15">
            <a:extLst>
              <a:ext uri="{FF2B5EF4-FFF2-40B4-BE49-F238E27FC236}">
                <a16:creationId xmlns:a16="http://schemas.microsoft.com/office/drawing/2014/main" id="{EC7103F3-6980-EC44-854B-A6952906B6D4}"/>
              </a:ext>
            </a:extLst>
          </p:cNvPr>
          <p:cNvSpPr txBox="1"/>
          <p:nvPr/>
        </p:nvSpPr>
        <p:spPr>
          <a:xfrm>
            <a:off x="610470" y="175083"/>
            <a:ext cx="6042436" cy="584700"/>
          </a:xfrm>
          <a:prstGeom prst="rect">
            <a:avLst/>
          </a:prstGeom>
          <a:noFill/>
          <a:ln>
            <a:noFill/>
          </a:ln>
        </p:spPr>
        <p:txBody>
          <a:bodyPr spcFirstLastPara="1" wrap="square" lIns="91425" tIns="45700" rIns="91425" bIns="45700" anchor="t" anchorCtr="0">
            <a:noAutofit/>
          </a:bodyPr>
          <a:lstStyle/>
          <a:p>
            <a:pPr algn="ctr"/>
            <a:r>
              <a:rPr lang="en-GB" sz="4800" b="1" dirty="0">
                <a:solidFill>
                  <a:srgbClr val="7030A0"/>
                </a:solidFill>
                <a:latin typeface="Berlin Sans FB"/>
                <a:cs typeface="Arial"/>
              </a:rPr>
              <a:t>Lunchtime</a:t>
            </a:r>
          </a:p>
        </p:txBody>
      </p:sp>
      <p:sp>
        <p:nvSpPr>
          <p:cNvPr id="2" name="Rectangle 1">
            <a:extLst>
              <a:ext uri="{FF2B5EF4-FFF2-40B4-BE49-F238E27FC236}">
                <a16:creationId xmlns:a16="http://schemas.microsoft.com/office/drawing/2014/main" id="{F19E39C9-2FC5-764A-AF9A-4EB739CED5DF}"/>
              </a:ext>
            </a:extLst>
          </p:cNvPr>
          <p:cNvSpPr/>
          <p:nvPr/>
        </p:nvSpPr>
        <p:spPr>
          <a:xfrm>
            <a:off x="154324" y="1158259"/>
            <a:ext cx="11237576" cy="4372479"/>
          </a:xfrm>
          <a:prstGeom prst="rect">
            <a:avLst/>
          </a:prstGeom>
        </p:spPr>
        <p:txBody>
          <a:bodyPr wrap="square" lIns="91440" tIns="45720" rIns="91440" bIns="45720" anchor="t">
            <a:spAutoFit/>
          </a:bodyPr>
          <a:lstStyle/>
          <a:p>
            <a:pPr marL="342900" indent="-342900" algn="just">
              <a:lnSpc>
                <a:spcPct val="115000"/>
              </a:lnSpc>
              <a:spcAft>
                <a:spcPts val="1000"/>
              </a:spcAft>
              <a:buFont typeface="Wingdings"/>
              <a:buChar char="v"/>
            </a:pPr>
            <a:r>
              <a:rPr lang="en-GB" sz="2800" dirty="0">
                <a:ea typeface="Calibri" panose="020F0502020204030204" pitchFamily="34" charset="0"/>
                <a:cs typeface="Arial"/>
              </a:rPr>
              <a:t>Your child can either have </a:t>
            </a:r>
            <a:r>
              <a:rPr lang="en-GB" sz="2800" b="1" dirty="0">
                <a:ea typeface="Calibri" panose="020F0502020204030204" pitchFamily="34" charset="0"/>
                <a:cs typeface="Arial"/>
              </a:rPr>
              <a:t>a school dinner</a:t>
            </a:r>
            <a:r>
              <a:rPr lang="en-GB" sz="2800" dirty="0">
                <a:ea typeface="Calibri" panose="020F0502020204030204" pitchFamily="34" charset="0"/>
                <a:cs typeface="Arial"/>
              </a:rPr>
              <a:t> or bring in a</a:t>
            </a:r>
            <a:r>
              <a:rPr lang="en-GB" sz="2800" b="1" dirty="0">
                <a:ea typeface="Calibri" panose="020F0502020204030204" pitchFamily="34" charset="0"/>
                <a:cs typeface="Arial"/>
              </a:rPr>
              <a:t> packed lunch</a:t>
            </a:r>
            <a:r>
              <a:rPr lang="en-GB" sz="2800" dirty="0">
                <a:ea typeface="Calibri" panose="020F0502020204030204" pitchFamily="34" charset="0"/>
                <a:cs typeface="Arial"/>
              </a:rPr>
              <a:t>.  All children of Primary school age are entitled to a Universal Free School Meal and </a:t>
            </a:r>
            <a:r>
              <a:rPr lang="en-GB" sz="2800" b="1" dirty="0">
                <a:ea typeface="Calibri" panose="020F0502020204030204" pitchFamily="34" charset="0"/>
                <a:cs typeface="Arial"/>
              </a:rPr>
              <a:t>no payment is required.</a:t>
            </a:r>
          </a:p>
          <a:p>
            <a:pPr marL="342900" indent="-342900" algn="just">
              <a:lnSpc>
                <a:spcPct val="115000"/>
              </a:lnSpc>
              <a:spcAft>
                <a:spcPts val="1000"/>
              </a:spcAft>
              <a:buFont typeface="Wingdings"/>
              <a:buChar char="v"/>
            </a:pPr>
            <a:r>
              <a:rPr lang="en-GB" sz="2800" dirty="0">
                <a:ea typeface="Calibri" panose="020F0502020204030204" pitchFamily="34" charset="0"/>
                <a:cs typeface="Arial"/>
              </a:rPr>
              <a:t>The office must be informed of any change to dinner preferences ½ termly.</a:t>
            </a:r>
          </a:p>
          <a:p>
            <a:pPr marL="342900" indent="-342900" algn="just">
              <a:lnSpc>
                <a:spcPct val="114999"/>
              </a:lnSpc>
              <a:spcAft>
                <a:spcPts val="1000"/>
              </a:spcAft>
              <a:buFont typeface="Wingdings"/>
              <a:buChar char="v"/>
            </a:pPr>
            <a:r>
              <a:rPr lang="en-GB" sz="2800" dirty="0">
                <a:cs typeface="Arial"/>
              </a:rPr>
              <a:t>Fizzy drinks and sweets/chocolates are not allowed in packed lunch boxes.</a:t>
            </a:r>
          </a:p>
          <a:p>
            <a:pPr marL="342900" indent="-342900" algn="just">
              <a:lnSpc>
                <a:spcPct val="114999"/>
              </a:lnSpc>
              <a:spcAft>
                <a:spcPts val="1000"/>
              </a:spcAft>
              <a:buFont typeface="Wingdings"/>
              <a:buChar char="v"/>
            </a:pPr>
            <a:endParaRPr lang="en-GB" sz="2400" b="1" dirty="0">
              <a:cs typeface="Arial" panose="020B0604020202020204" pitchFamily="34" charset="0"/>
            </a:endParaRPr>
          </a:p>
          <a:p>
            <a:pPr algn="just"/>
            <a:endParaRPr lang="en-GB" sz="2400" dirty="0">
              <a:cs typeface="Arial" panose="020B0604020202020204" pitchFamily="34" charset="0"/>
            </a:endParaRPr>
          </a:p>
        </p:txBody>
      </p:sp>
      <p:sp>
        <p:nvSpPr>
          <p:cNvPr id="3" name="Rectangle 2">
            <a:extLst>
              <a:ext uri="{FF2B5EF4-FFF2-40B4-BE49-F238E27FC236}">
                <a16:creationId xmlns:a16="http://schemas.microsoft.com/office/drawing/2014/main" id="{0DD0AF3D-A0EB-4044-994B-6CBFBE65D5FB}"/>
              </a:ext>
            </a:extLst>
          </p:cNvPr>
          <p:cNvSpPr/>
          <p:nvPr/>
        </p:nvSpPr>
        <p:spPr>
          <a:xfrm>
            <a:off x="0" y="4471446"/>
            <a:ext cx="8921490" cy="1124539"/>
          </a:xfrm>
          <a:prstGeom prst="rect">
            <a:avLst/>
          </a:prstGeom>
        </p:spPr>
        <p:txBody>
          <a:bodyPr wrap="square" lIns="91440" tIns="45720" rIns="91440" bIns="45720" anchor="t">
            <a:spAutoFit/>
          </a:bodyPr>
          <a:lstStyle/>
          <a:p>
            <a:pPr algn="ctr">
              <a:lnSpc>
                <a:spcPct val="115000"/>
              </a:lnSpc>
              <a:spcAft>
                <a:spcPts val="1000"/>
              </a:spcAft>
            </a:pPr>
            <a:r>
              <a:rPr lang="en-GB" dirty="0">
                <a:latin typeface="Berlin Sans FB"/>
                <a:ea typeface="Calibri" panose="020F0502020204030204" pitchFamily="34" charset="0"/>
                <a:cs typeface="Arial"/>
              </a:rPr>
              <a:t> </a:t>
            </a:r>
            <a:r>
              <a:rPr lang="en-GB" sz="2000" dirty="0">
                <a:solidFill>
                  <a:srgbClr val="FF0000"/>
                </a:solidFill>
                <a:latin typeface="Berlin Sans FB"/>
                <a:ea typeface="Calibri" panose="020F0502020204030204" pitchFamily="34" charset="0"/>
                <a:cs typeface="Arial"/>
              </a:rPr>
              <a:t>Woodpecker Hall Academy is a  </a:t>
            </a:r>
            <a:r>
              <a:rPr lang="en-GB" sz="2000" b="1" u="sng" dirty="0">
                <a:solidFill>
                  <a:srgbClr val="FF0000"/>
                </a:solidFill>
                <a:latin typeface="Berlin Sans FB"/>
                <a:ea typeface="Calibri" panose="020F0502020204030204" pitchFamily="34" charset="0"/>
                <a:cs typeface="Arial"/>
              </a:rPr>
              <a:t>NUT &amp; FISH FREE</a:t>
            </a:r>
            <a:r>
              <a:rPr lang="en-GB" sz="2000" dirty="0">
                <a:solidFill>
                  <a:srgbClr val="FF0000"/>
                </a:solidFill>
                <a:latin typeface="Berlin Sans FB"/>
                <a:ea typeface="Calibri" panose="020F0502020204030204" pitchFamily="34" charset="0"/>
                <a:cs typeface="Arial"/>
              </a:rPr>
              <a:t> school. Please do not include any items in lunch boxes that contain nuts or fish , such as ‘Nutella’, peanut butter sandwiches, tuna sandwiches or other nut/fish items.</a:t>
            </a:r>
            <a:endParaRPr lang="en-GB" sz="2000" b="1" i="1" dirty="0">
              <a:solidFill>
                <a:srgbClr val="FF0000"/>
              </a:solidFill>
              <a:latin typeface="Berlin Sans FB"/>
              <a:ea typeface="Calibri" panose="020F0502020204030204" pitchFamily="34" charset="0"/>
              <a:cs typeface="Arial" panose="020B0604020202020204" pitchFamily="34" charset="0"/>
            </a:endParaRPr>
          </a:p>
        </p:txBody>
      </p:sp>
      <p:pic>
        <p:nvPicPr>
          <p:cNvPr id="17" name="Google Shape;221;p25" descr="http://www.dishforthairfieldprimaryschool.com/attachments/Image/NUT_FREE_ZONE_GRAPHIC_2.jpg?template=generic">
            <a:extLst>
              <a:ext uri="{FF2B5EF4-FFF2-40B4-BE49-F238E27FC236}">
                <a16:creationId xmlns:a16="http://schemas.microsoft.com/office/drawing/2014/main" id="{9012EF65-9AC2-B848-BF05-9A74564D950A}"/>
              </a:ext>
            </a:extLst>
          </p:cNvPr>
          <p:cNvPicPr preferRelativeResize="0"/>
          <p:nvPr/>
        </p:nvPicPr>
        <p:blipFill rotWithShape="1">
          <a:blip r:embed="rId4">
            <a:alphaModFix/>
          </a:blip>
          <a:srcRect/>
          <a:stretch/>
        </p:blipFill>
        <p:spPr>
          <a:xfrm>
            <a:off x="7687760" y="5321871"/>
            <a:ext cx="1501223" cy="1308594"/>
          </a:xfrm>
          <a:prstGeom prst="rect">
            <a:avLst/>
          </a:prstGeom>
          <a:noFill/>
          <a:ln>
            <a:noFill/>
          </a:ln>
        </p:spPr>
      </p:pic>
      <p:pic>
        <p:nvPicPr>
          <p:cNvPr id="19" name="Google Shape;220;p25" descr="http://i.telegraph.co.uk/multimedia/archive/01556/lunch_1556717c.jpg">
            <a:extLst>
              <a:ext uri="{FF2B5EF4-FFF2-40B4-BE49-F238E27FC236}">
                <a16:creationId xmlns:a16="http://schemas.microsoft.com/office/drawing/2014/main" id="{B0D8B52A-EF4E-6D4C-A194-E5577C974381}"/>
              </a:ext>
            </a:extLst>
          </p:cNvPr>
          <p:cNvPicPr preferRelativeResize="0"/>
          <p:nvPr/>
        </p:nvPicPr>
        <p:blipFill rotWithShape="1">
          <a:blip r:embed="rId5">
            <a:alphaModFix/>
          </a:blip>
          <a:srcRect/>
          <a:stretch/>
        </p:blipFill>
        <p:spPr>
          <a:xfrm>
            <a:off x="9284315" y="3929723"/>
            <a:ext cx="2590328" cy="2064152"/>
          </a:xfrm>
          <a:prstGeom prst="rect">
            <a:avLst/>
          </a:prstGeom>
          <a:noFill/>
          <a:ln>
            <a:noFill/>
          </a:ln>
        </p:spPr>
      </p:pic>
      <p:pic>
        <p:nvPicPr>
          <p:cNvPr id="1028" name="Picture 4" descr="No fishing allowed Royalty Free Vector Image - VectorStock"/>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449047" y="5634882"/>
            <a:ext cx="1006105" cy="10865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5194881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5A9523FB-191C-3E44-96B2-B60784ADFC5E}"/>
              </a:ext>
            </a:extLst>
          </p:cNvPr>
          <p:cNvSpPr>
            <a:spLocks noGrp="1"/>
          </p:cNvSpPr>
          <p:nvPr>
            <p:ph type="sldNum" sz="quarter" idx="12"/>
          </p:nvPr>
        </p:nvSpPr>
        <p:spPr>
          <a:xfrm>
            <a:off x="9075815" y="6356350"/>
            <a:ext cx="2743200" cy="365125"/>
          </a:xfrm>
        </p:spPr>
        <p:txBody>
          <a:bodyPr/>
          <a:lstStyle/>
          <a:p>
            <a:fld id="{CFB247A3-AA37-D348-BAE2-134A88ED4A47}" type="slidenum">
              <a:rPr lang="en-US" smtClean="0"/>
              <a:t>12</a:t>
            </a:fld>
            <a:endParaRPr lang="en-US" dirty="0"/>
          </a:p>
        </p:txBody>
      </p:sp>
      <p:pic>
        <p:nvPicPr>
          <p:cNvPr id="5" name="Picture 4" descr="Logo, company name&#10;&#10;Description automatically generated">
            <a:extLst>
              <a:ext uri="{FF2B5EF4-FFF2-40B4-BE49-F238E27FC236}">
                <a16:creationId xmlns:a16="http://schemas.microsoft.com/office/drawing/2014/main" id="{31871E49-2CEE-C440-AE4F-1C774D7045D0}"/>
              </a:ext>
            </a:extLst>
          </p:cNvPr>
          <p:cNvPicPr>
            <a:picLocks noChangeAspect="1"/>
          </p:cNvPicPr>
          <p:nvPr/>
        </p:nvPicPr>
        <p:blipFill>
          <a:blip r:embed="rId2"/>
          <a:stretch>
            <a:fillRect/>
          </a:stretch>
        </p:blipFill>
        <p:spPr>
          <a:xfrm>
            <a:off x="154324" y="5991155"/>
            <a:ext cx="1535068" cy="730320"/>
          </a:xfrm>
          <a:prstGeom prst="rect">
            <a:avLst/>
          </a:prstGeom>
        </p:spPr>
      </p:pic>
      <p:sp>
        <p:nvSpPr>
          <p:cNvPr id="7" name="Slide Number Placeholder 1">
            <a:extLst>
              <a:ext uri="{FF2B5EF4-FFF2-40B4-BE49-F238E27FC236}">
                <a16:creationId xmlns:a16="http://schemas.microsoft.com/office/drawing/2014/main" id="{25261A11-9B0D-7D40-96C1-1F796DFF881E}"/>
              </a:ext>
            </a:extLst>
          </p:cNvPr>
          <p:cNvSpPr txBox="1">
            <a:spLocks/>
          </p:cNvSpPr>
          <p:nvPr/>
        </p:nvSpPr>
        <p:spPr>
          <a:xfrm>
            <a:off x="8610600" y="6421597"/>
            <a:ext cx="3208415"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CFB247A3-AA37-D348-BAE2-134A88ED4A47}" type="slidenum">
              <a:rPr lang="en-US" sz="1100" b="1" smtClean="0">
                <a:solidFill>
                  <a:schemeClr val="bg1"/>
                </a:solidFill>
              </a:rPr>
              <a:pPr/>
              <a:t>12</a:t>
            </a:fld>
            <a:endParaRPr lang="en-US" sz="1100" b="1" dirty="0">
              <a:solidFill>
                <a:schemeClr val="bg1"/>
              </a:solidFill>
            </a:endParaRPr>
          </a:p>
        </p:txBody>
      </p:sp>
      <p:pic>
        <p:nvPicPr>
          <p:cNvPr id="8" name="Picture 7" descr="A picture containing icon&#10;&#10;Description automatically generated">
            <a:extLst>
              <a:ext uri="{FF2B5EF4-FFF2-40B4-BE49-F238E27FC236}">
                <a16:creationId xmlns:a16="http://schemas.microsoft.com/office/drawing/2014/main" id="{3EB46F95-3914-8F44-A4D2-87ADF38E6E18}"/>
              </a:ext>
            </a:extLst>
          </p:cNvPr>
          <p:cNvPicPr>
            <a:picLocks noChangeAspect="1"/>
          </p:cNvPicPr>
          <p:nvPr/>
        </p:nvPicPr>
        <p:blipFill>
          <a:blip r:embed="rId3"/>
          <a:stretch>
            <a:fillRect/>
          </a:stretch>
        </p:blipFill>
        <p:spPr>
          <a:xfrm>
            <a:off x="9339943" y="337651"/>
            <a:ext cx="2479072" cy="540084"/>
          </a:xfrm>
          <a:prstGeom prst="rect">
            <a:avLst/>
          </a:prstGeom>
        </p:spPr>
      </p:pic>
      <p:sp>
        <p:nvSpPr>
          <p:cNvPr id="14" name="Google Shape;130;p15">
            <a:extLst>
              <a:ext uri="{FF2B5EF4-FFF2-40B4-BE49-F238E27FC236}">
                <a16:creationId xmlns:a16="http://schemas.microsoft.com/office/drawing/2014/main" id="{EC7103F3-6980-EC44-854B-A6952906B6D4}"/>
              </a:ext>
            </a:extLst>
          </p:cNvPr>
          <p:cNvSpPr txBox="1"/>
          <p:nvPr/>
        </p:nvSpPr>
        <p:spPr>
          <a:xfrm>
            <a:off x="217170" y="381873"/>
            <a:ext cx="6042436" cy="584700"/>
          </a:xfrm>
          <a:prstGeom prst="rect">
            <a:avLst/>
          </a:prstGeom>
          <a:noFill/>
          <a:ln>
            <a:noFill/>
          </a:ln>
        </p:spPr>
        <p:txBody>
          <a:bodyPr spcFirstLastPara="1" wrap="square" lIns="91425" tIns="45700" rIns="91425" bIns="45700" anchor="t" anchorCtr="0">
            <a:noAutofit/>
          </a:bodyPr>
          <a:lstStyle/>
          <a:p>
            <a:pPr algn="ctr"/>
            <a:r>
              <a:rPr lang="en-GB" sz="4800" b="1" i="0" u="none" strike="noStrike" cap="none" dirty="0">
                <a:solidFill>
                  <a:srgbClr val="7030A0"/>
                </a:solidFill>
                <a:latin typeface="Berlin Sans FB"/>
                <a:ea typeface="Arial"/>
                <a:cs typeface="Arial"/>
                <a:sym typeface="Arial"/>
              </a:rPr>
              <a:t>TAPESTRY</a:t>
            </a:r>
            <a:r>
              <a:rPr lang="en-GB" sz="4800" b="1" dirty="0">
                <a:solidFill>
                  <a:srgbClr val="7030A0"/>
                </a:solidFill>
                <a:latin typeface="Berlin Sans FB"/>
                <a:ea typeface="Arial"/>
                <a:cs typeface="Arial"/>
                <a:sym typeface="Arial"/>
              </a:rPr>
              <a:t> </a:t>
            </a:r>
            <a:endParaRPr lang="en-US" sz="3200" b="1" i="0" u="none" strike="noStrike" cap="none">
              <a:solidFill>
                <a:srgbClr val="7030A0"/>
              </a:solidFill>
              <a:latin typeface="Berlin Sans FB"/>
              <a:ea typeface="Arial"/>
              <a:cs typeface="Arial"/>
            </a:endParaRPr>
          </a:p>
        </p:txBody>
      </p:sp>
      <p:sp>
        <p:nvSpPr>
          <p:cNvPr id="2" name="Rectangle 1">
            <a:extLst>
              <a:ext uri="{FF2B5EF4-FFF2-40B4-BE49-F238E27FC236}">
                <a16:creationId xmlns:a16="http://schemas.microsoft.com/office/drawing/2014/main" id="{F19E39C9-2FC5-764A-AF9A-4EB739CED5DF}"/>
              </a:ext>
            </a:extLst>
          </p:cNvPr>
          <p:cNvSpPr/>
          <p:nvPr/>
        </p:nvSpPr>
        <p:spPr>
          <a:xfrm>
            <a:off x="495300" y="1481435"/>
            <a:ext cx="10896600" cy="5690789"/>
          </a:xfrm>
          <a:prstGeom prst="rect">
            <a:avLst/>
          </a:prstGeom>
        </p:spPr>
        <p:txBody>
          <a:bodyPr wrap="square" lIns="91440" tIns="45720" rIns="91440" bIns="45720" anchor="t">
            <a:spAutoFit/>
          </a:bodyPr>
          <a:lstStyle/>
          <a:p>
            <a:pPr algn="just"/>
            <a:r>
              <a:rPr lang="en-GB" sz="2400" b="1" dirty="0">
                <a:cs typeface="Arial"/>
              </a:rPr>
              <a:t>Online Learning Journal</a:t>
            </a:r>
            <a:r>
              <a:rPr lang="en-GB" sz="2400" dirty="0">
                <a:cs typeface="Arial"/>
              </a:rPr>
              <a:t> system where staff record your child’s progress and activities using tablet devices (iPads) and PCs. </a:t>
            </a:r>
            <a:endParaRPr lang="en-GB" sz="2400" dirty="0">
              <a:cs typeface="Arial" panose="020B0604020202020204" pitchFamily="34" charset="0"/>
            </a:endParaRPr>
          </a:p>
          <a:p>
            <a:pPr algn="just"/>
            <a:endParaRPr lang="en-GB" sz="2400" dirty="0">
              <a:cs typeface="Arial" panose="020B0604020202020204" pitchFamily="34" charset="0"/>
            </a:endParaRPr>
          </a:p>
          <a:p>
            <a:pPr algn="just"/>
            <a:r>
              <a:rPr lang="en-GB" sz="2400" dirty="0">
                <a:cs typeface="Arial"/>
              </a:rPr>
              <a:t>Parents and carers can view their own child’s journal on mobile devices and on their home computers and can make observations of their own using a secure login system.</a:t>
            </a:r>
          </a:p>
          <a:p>
            <a:pPr algn="just"/>
            <a:endParaRPr lang="en-GB" sz="2400" dirty="0">
              <a:cs typeface="Arial" panose="020B0604020202020204" pitchFamily="34" charset="0"/>
            </a:endParaRPr>
          </a:p>
          <a:p>
            <a:pPr algn="just"/>
            <a:r>
              <a:rPr lang="en-GB" sz="2400" dirty="0">
                <a:cs typeface="Arial"/>
              </a:rPr>
              <a:t>It creates a two-way communication between us (the EYFS team), and you (the parents and carers).</a:t>
            </a:r>
          </a:p>
          <a:p>
            <a:pPr lvl="0">
              <a:lnSpc>
                <a:spcPct val="90000"/>
              </a:lnSpc>
              <a:spcBef>
                <a:spcPts val="1000"/>
              </a:spcBef>
              <a:buClr>
                <a:srgbClr val="FF0000"/>
              </a:buClr>
              <a:buSzPct val="100000"/>
            </a:pPr>
            <a:endParaRPr lang="en-GB" sz="2400" dirty="0">
              <a:solidFill>
                <a:srgbClr val="FF0000"/>
              </a:solidFill>
              <a:ea typeface="Overlock"/>
              <a:cs typeface="Overlock"/>
              <a:sym typeface="Overlock"/>
            </a:endParaRPr>
          </a:p>
          <a:p>
            <a:pPr lvl="0">
              <a:lnSpc>
                <a:spcPct val="90000"/>
              </a:lnSpc>
              <a:spcBef>
                <a:spcPts val="1000"/>
              </a:spcBef>
              <a:buClr>
                <a:srgbClr val="FF0000"/>
              </a:buClr>
              <a:buSzPct val="100000"/>
            </a:pPr>
            <a:r>
              <a:rPr lang="en-GB" sz="2400" dirty="0">
                <a:solidFill>
                  <a:srgbClr val="FF0000"/>
                </a:solidFill>
                <a:ea typeface="Overlock"/>
                <a:cs typeface="Overlock"/>
                <a:sym typeface="Overlock"/>
              </a:rPr>
              <a:t>We will hold an information meeting dedicated to Tapestry by the end</a:t>
            </a:r>
          </a:p>
          <a:p>
            <a:pPr lvl="0">
              <a:lnSpc>
                <a:spcPct val="90000"/>
              </a:lnSpc>
              <a:spcBef>
                <a:spcPts val="1000"/>
              </a:spcBef>
              <a:buClr>
                <a:srgbClr val="FF0000"/>
              </a:buClr>
              <a:buSzPct val="100000"/>
            </a:pPr>
            <a:r>
              <a:rPr lang="en-GB" sz="2400" dirty="0">
                <a:solidFill>
                  <a:srgbClr val="FF0000"/>
                </a:solidFill>
                <a:ea typeface="Overlock"/>
                <a:cs typeface="Overlock"/>
                <a:sym typeface="Overlock"/>
              </a:rPr>
              <a:t> of September (Date tbc).</a:t>
            </a:r>
            <a:endParaRPr lang="en-GB" sz="2400" dirty="0"/>
          </a:p>
          <a:p>
            <a:pPr algn="just"/>
            <a:endParaRPr lang="en-GB" sz="2400" dirty="0">
              <a:cs typeface="Arial"/>
            </a:endParaRPr>
          </a:p>
          <a:p>
            <a:pPr algn="just"/>
            <a:endParaRPr lang="en-GB" sz="2400" dirty="0">
              <a:cs typeface="Arial"/>
            </a:endParaRPr>
          </a:p>
          <a:p>
            <a:pPr algn="just"/>
            <a:endParaRPr lang="en-GB" dirty="0">
              <a:latin typeface="Berlin Sans FB"/>
              <a:cs typeface="Arial" panose="020B0604020202020204" pitchFamily="34" charset="0"/>
            </a:endParaRPr>
          </a:p>
          <a:p>
            <a:pPr algn="just"/>
            <a:endParaRPr lang="en-GB" sz="1600" dirty="0">
              <a:latin typeface="Berlin Sans FB"/>
              <a:cs typeface="Arial" panose="020B0604020202020204" pitchFamily="34" charset="0"/>
            </a:endParaRPr>
          </a:p>
        </p:txBody>
      </p:sp>
      <p:pic>
        <p:nvPicPr>
          <p:cNvPr id="6" name="Google Shape;225;p15">
            <a:extLst>
              <a:ext uri="{FF2B5EF4-FFF2-40B4-BE49-F238E27FC236}">
                <a16:creationId xmlns:a16="http://schemas.microsoft.com/office/drawing/2014/main" id="{0AD39637-CD53-2D5A-C4A6-C1368F46FC4B}"/>
              </a:ext>
            </a:extLst>
          </p:cNvPr>
          <p:cNvPicPr preferRelativeResize="0"/>
          <p:nvPr/>
        </p:nvPicPr>
        <p:blipFill rotWithShape="1">
          <a:blip r:embed="rId4">
            <a:alphaModFix/>
          </a:blip>
          <a:srcRect/>
          <a:stretch/>
        </p:blipFill>
        <p:spPr>
          <a:xfrm>
            <a:off x="9572040" y="4417504"/>
            <a:ext cx="2160836" cy="2121408"/>
          </a:xfrm>
          <a:prstGeom prst="rect">
            <a:avLst/>
          </a:prstGeom>
          <a:noFill/>
          <a:ln>
            <a:noFill/>
          </a:ln>
        </p:spPr>
      </p:pic>
    </p:spTree>
    <p:extLst>
      <p:ext uri="{BB962C8B-B14F-4D97-AF65-F5344CB8AC3E}">
        <p14:creationId xmlns:p14="http://schemas.microsoft.com/office/powerpoint/2010/main" val="417096808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5A9523FB-191C-3E44-96B2-B60784ADFC5E}"/>
              </a:ext>
            </a:extLst>
          </p:cNvPr>
          <p:cNvSpPr>
            <a:spLocks noGrp="1"/>
          </p:cNvSpPr>
          <p:nvPr>
            <p:ph type="sldNum" sz="quarter" idx="12"/>
          </p:nvPr>
        </p:nvSpPr>
        <p:spPr>
          <a:xfrm>
            <a:off x="9075815" y="6356350"/>
            <a:ext cx="2743200" cy="365125"/>
          </a:xfrm>
        </p:spPr>
        <p:txBody>
          <a:bodyPr/>
          <a:lstStyle/>
          <a:p>
            <a:fld id="{CFB247A3-AA37-D348-BAE2-134A88ED4A47}" type="slidenum">
              <a:rPr lang="en-US" smtClean="0"/>
              <a:t>13</a:t>
            </a:fld>
            <a:endParaRPr lang="en-US" dirty="0"/>
          </a:p>
        </p:txBody>
      </p:sp>
      <p:pic>
        <p:nvPicPr>
          <p:cNvPr id="5" name="Picture 4" descr="Logo, company name&#10;&#10;Description automatically generated">
            <a:extLst>
              <a:ext uri="{FF2B5EF4-FFF2-40B4-BE49-F238E27FC236}">
                <a16:creationId xmlns:a16="http://schemas.microsoft.com/office/drawing/2014/main" id="{31871E49-2CEE-C440-AE4F-1C774D7045D0}"/>
              </a:ext>
            </a:extLst>
          </p:cNvPr>
          <p:cNvPicPr>
            <a:picLocks noChangeAspect="1"/>
          </p:cNvPicPr>
          <p:nvPr/>
        </p:nvPicPr>
        <p:blipFill>
          <a:blip r:embed="rId2"/>
          <a:stretch>
            <a:fillRect/>
          </a:stretch>
        </p:blipFill>
        <p:spPr>
          <a:xfrm>
            <a:off x="154324" y="5991155"/>
            <a:ext cx="1535068" cy="730320"/>
          </a:xfrm>
          <a:prstGeom prst="rect">
            <a:avLst/>
          </a:prstGeom>
        </p:spPr>
      </p:pic>
      <p:sp>
        <p:nvSpPr>
          <p:cNvPr id="7" name="Slide Number Placeholder 1">
            <a:extLst>
              <a:ext uri="{FF2B5EF4-FFF2-40B4-BE49-F238E27FC236}">
                <a16:creationId xmlns:a16="http://schemas.microsoft.com/office/drawing/2014/main" id="{25261A11-9B0D-7D40-96C1-1F796DFF881E}"/>
              </a:ext>
            </a:extLst>
          </p:cNvPr>
          <p:cNvSpPr txBox="1">
            <a:spLocks/>
          </p:cNvSpPr>
          <p:nvPr/>
        </p:nvSpPr>
        <p:spPr>
          <a:xfrm>
            <a:off x="8610600" y="6421597"/>
            <a:ext cx="3208415"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CFB247A3-AA37-D348-BAE2-134A88ED4A47}" type="slidenum">
              <a:rPr lang="en-US" sz="1100" b="1" smtClean="0">
                <a:solidFill>
                  <a:schemeClr val="bg1"/>
                </a:solidFill>
              </a:rPr>
              <a:pPr/>
              <a:t>13</a:t>
            </a:fld>
            <a:endParaRPr lang="en-US" sz="1100" b="1" dirty="0">
              <a:solidFill>
                <a:schemeClr val="bg1"/>
              </a:solidFill>
            </a:endParaRPr>
          </a:p>
        </p:txBody>
      </p:sp>
      <p:pic>
        <p:nvPicPr>
          <p:cNvPr id="8" name="Picture 7" descr="A picture containing icon&#10;&#10;Description automatically generated">
            <a:extLst>
              <a:ext uri="{FF2B5EF4-FFF2-40B4-BE49-F238E27FC236}">
                <a16:creationId xmlns:a16="http://schemas.microsoft.com/office/drawing/2014/main" id="{3EB46F95-3914-8F44-A4D2-87ADF38E6E18}"/>
              </a:ext>
            </a:extLst>
          </p:cNvPr>
          <p:cNvPicPr>
            <a:picLocks noChangeAspect="1"/>
          </p:cNvPicPr>
          <p:nvPr/>
        </p:nvPicPr>
        <p:blipFill>
          <a:blip r:embed="rId3"/>
          <a:stretch>
            <a:fillRect/>
          </a:stretch>
        </p:blipFill>
        <p:spPr>
          <a:xfrm>
            <a:off x="9339943" y="337651"/>
            <a:ext cx="2479072" cy="540084"/>
          </a:xfrm>
          <a:prstGeom prst="rect">
            <a:avLst/>
          </a:prstGeom>
        </p:spPr>
      </p:pic>
      <p:sp>
        <p:nvSpPr>
          <p:cNvPr id="14" name="Google Shape;130;p15">
            <a:extLst>
              <a:ext uri="{FF2B5EF4-FFF2-40B4-BE49-F238E27FC236}">
                <a16:creationId xmlns:a16="http://schemas.microsoft.com/office/drawing/2014/main" id="{EC7103F3-6980-EC44-854B-A6952906B6D4}"/>
              </a:ext>
            </a:extLst>
          </p:cNvPr>
          <p:cNvSpPr txBox="1"/>
          <p:nvPr/>
        </p:nvSpPr>
        <p:spPr>
          <a:xfrm>
            <a:off x="289912" y="337049"/>
            <a:ext cx="5216692" cy="611594"/>
          </a:xfrm>
          <a:prstGeom prst="rect">
            <a:avLst/>
          </a:prstGeom>
          <a:noFill/>
          <a:ln>
            <a:noFill/>
          </a:ln>
        </p:spPr>
        <p:txBody>
          <a:bodyPr spcFirstLastPara="1" wrap="square" lIns="91425" tIns="45700" rIns="91425" bIns="45700" anchor="t" anchorCtr="0">
            <a:noAutofit/>
          </a:bodyPr>
          <a:lstStyle/>
          <a:p>
            <a:pPr algn="ctr"/>
            <a:r>
              <a:rPr lang="en-GB" sz="4800" b="1" dirty="0">
                <a:solidFill>
                  <a:srgbClr val="7030A0"/>
                </a:solidFill>
                <a:latin typeface="Berlin Sans FB"/>
                <a:ea typeface="Arial"/>
                <a:cs typeface="Arial"/>
                <a:sym typeface="Arial"/>
              </a:rPr>
              <a:t> </a:t>
            </a:r>
            <a:r>
              <a:rPr lang="en-GB" sz="4800" b="1" i="0" u="none" strike="noStrike" cap="none" dirty="0">
                <a:solidFill>
                  <a:srgbClr val="7030A0"/>
                </a:solidFill>
                <a:latin typeface="Berlin Sans FB"/>
                <a:ea typeface="Arial"/>
                <a:cs typeface="Arial"/>
                <a:sym typeface="Arial"/>
              </a:rPr>
              <a:t>Curriculum</a:t>
            </a:r>
            <a:r>
              <a:rPr lang="en-GB" sz="4800" b="1" dirty="0">
                <a:solidFill>
                  <a:srgbClr val="7030A0"/>
                </a:solidFill>
                <a:latin typeface="Berlin Sans FB"/>
                <a:ea typeface="Arial"/>
                <a:cs typeface="Arial"/>
                <a:sym typeface="Arial"/>
              </a:rPr>
              <a:t> </a:t>
            </a:r>
            <a:endParaRPr lang="en-US" sz="4000" b="1" i="0" u="none" strike="noStrike" cap="none" dirty="0">
              <a:solidFill>
                <a:srgbClr val="7030A0"/>
              </a:solidFill>
              <a:latin typeface="Berlin Sans FB"/>
              <a:ea typeface="Arial"/>
              <a:cs typeface="Arial"/>
            </a:endParaRPr>
          </a:p>
        </p:txBody>
      </p:sp>
      <p:graphicFrame>
        <p:nvGraphicFramePr>
          <p:cNvPr id="10" name="Table 9">
            <a:extLst>
              <a:ext uri="{FF2B5EF4-FFF2-40B4-BE49-F238E27FC236}">
                <a16:creationId xmlns:a16="http://schemas.microsoft.com/office/drawing/2014/main" id="{04941802-0E46-E64A-BBA2-F084C8493D5F}"/>
              </a:ext>
            </a:extLst>
          </p:cNvPr>
          <p:cNvGraphicFramePr>
            <a:graphicFrameLocks noGrp="1"/>
          </p:cNvGraphicFramePr>
          <p:nvPr>
            <p:extLst>
              <p:ext uri="{D42A27DB-BD31-4B8C-83A1-F6EECF244321}">
                <p14:modId xmlns:p14="http://schemas.microsoft.com/office/powerpoint/2010/main" val="2429487712"/>
              </p:ext>
            </p:extLst>
          </p:nvPr>
        </p:nvGraphicFramePr>
        <p:xfrm>
          <a:off x="7157662" y="1069674"/>
          <a:ext cx="4880014" cy="5544567"/>
        </p:xfrm>
        <a:graphic>
          <a:graphicData uri="http://schemas.openxmlformats.org/drawingml/2006/table">
            <a:tbl>
              <a:tblPr firstRow="1" firstCol="1" bandRow="1"/>
              <a:tblGrid>
                <a:gridCol w="2504009">
                  <a:extLst>
                    <a:ext uri="{9D8B030D-6E8A-4147-A177-3AD203B41FA5}">
                      <a16:colId xmlns:a16="http://schemas.microsoft.com/office/drawing/2014/main" val="188091691"/>
                    </a:ext>
                  </a:extLst>
                </a:gridCol>
                <a:gridCol w="2376005">
                  <a:extLst>
                    <a:ext uri="{9D8B030D-6E8A-4147-A177-3AD203B41FA5}">
                      <a16:colId xmlns:a16="http://schemas.microsoft.com/office/drawing/2014/main" val="98647380"/>
                    </a:ext>
                  </a:extLst>
                </a:gridCol>
              </a:tblGrid>
              <a:tr h="1026772">
                <a:tc>
                  <a:txBody>
                    <a:bodyPr/>
                    <a:lstStyle/>
                    <a:p>
                      <a:pPr algn="ctr">
                        <a:spcBef>
                          <a:spcPts val="600"/>
                        </a:spcBef>
                        <a:spcAft>
                          <a:spcPts val="0"/>
                        </a:spcAft>
                      </a:pPr>
                      <a:endParaRPr lang="en-GB" sz="1400" b="1" dirty="0">
                        <a:effectLst/>
                        <a:latin typeface="+mn-lt"/>
                      </a:endParaRPr>
                    </a:p>
                    <a:p>
                      <a:pPr algn="l">
                        <a:spcBef>
                          <a:spcPts val="600"/>
                        </a:spcBef>
                        <a:spcAft>
                          <a:spcPts val="0"/>
                        </a:spcAft>
                      </a:pPr>
                      <a:r>
                        <a:rPr lang="en-GB" sz="1400" b="1" dirty="0">
                          <a:solidFill>
                            <a:srgbClr val="7030A0"/>
                          </a:solidFill>
                          <a:effectLst/>
                          <a:latin typeface="+mn-lt"/>
                        </a:rPr>
                        <a:t>Three Prime Areas of learning &amp; development:</a:t>
                      </a:r>
                    </a:p>
                  </a:txBody>
                  <a:tcPr marL="68580" marR="68580" marT="0" marB="0"/>
                </a:tc>
                <a:tc>
                  <a:txBody>
                    <a:bodyPr/>
                    <a:lstStyle/>
                    <a:p>
                      <a:pPr algn="ctr">
                        <a:spcAft>
                          <a:spcPts val="0"/>
                        </a:spcAft>
                      </a:pPr>
                      <a:endParaRPr lang="en-GB" sz="1400" b="1" dirty="0">
                        <a:effectLst/>
                        <a:latin typeface="+mn-lt"/>
                      </a:endParaRPr>
                    </a:p>
                    <a:p>
                      <a:pPr algn="l">
                        <a:spcAft>
                          <a:spcPts val="0"/>
                        </a:spcAft>
                      </a:pPr>
                      <a:r>
                        <a:rPr lang="en-GB" sz="1400" b="1" dirty="0">
                          <a:solidFill>
                            <a:srgbClr val="7030A0"/>
                          </a:solidFill>
                          <a:effectLst/>
                          <a:latin typeface="+mn-lt"/>
                        </a:rPr>
                        <a:t>Four Specific Areas of learning and development:</a:t>
                      </a:r>
                    </a:p>
                    <a:p>
                      <a:pPr algn="ctr">
                        <a:spcAft>
                          <a:spcPts val="0"/>
                        </a:spcAft>
                      </a:pPr>
                      <a:endParaRPr lang="en-GB" sz="1400" b="1" dirty="0">
                        <a:effectLst/>
                        <a:latin typeface="+mn-lt"/>
                      </a:endParaRPr>
                    </a:p>
                  </a:txBody>
                  <a:tcPr marL="68580" marR="68580" marT="0" marB="0"/>
                </a:tc>
                <a:extLst>
                  <a:ext uri="{0D108BD9-81ED-4DB2-BD59-A6C34878D82A}">
                    <a16:rowId xmlns:a16="http://schemas.microsoft.com/office/drawing/2014/main" val="371050399"/>
                  </a:ext>
                </a:extLst>
              </a:tr>
              <a:tr h="4517795">
                <a:tc>
                  <a:txBody>
                    <a:bodyPr/>
                    <a:lstStyle/>
                    <a:p>
                      <a:pPr>
                        <a:spcAft>
                          <a:spcPts val="0"/>
                        </a:spcAft>
                      </a:pPr>
                      <a:endParaRPr lang="en-GB" sz="1400" b="1" dirty="0">
                        <a:effectLst/>
                        <a:latin typeface="+mn-lt"/>
                      </a:endParaRPr>
                    </a:p>
                    <a:p>
                      <a:pPr>
                        <a:spcAft>
                          <a:spcPts val="0"/>
                        </a:spcAft>
                      </a:pPr>
                      <a:r>
                        <a:rPr lang="en-GB" sz="1400" b="1" dirty="0">
                          <a:effectLst/>
                          <a:latin typeface="+mn-lt"/>
                        </a:rPr>
                        <a:t>Communication &amp; Language </a:t>
                      </a:r>
                    </a:p>
                    <a:p>
                      <a:pPr>
                        <a:spcAft>
                          <a:spcPts val="0"/>
                        </a:spcAft>
                      </a:pPr>
                      <a:r>
                        <a:rPr lang="en-GB" sz="1400" dirty="0">
                          <a:effectLst/>
                          <a:latin typeface="+mn-lt"/>
                        </a:rPr>
                        <a:t>   - Listening, Attention and Understanding</a:t>
                      </a:r>
                    </a:p>
                    <a:p>
                      <a:pPr>
                        <a:spcAft>
                          <a:spcPts val="0"/>
                        </a:spcAft>
                      </a:pPr>
                      <a:r>
                        <a:rPr lang="en-GB" sz="1400" dirty="0">
                          <a:effectLst/>
                          <a:latin typeface="+mn-lt"/>
                        </a:rPr>
                        <a:t>   - Speaking </a:t>
                      </a:r>
                    </a:p>
                    <a:p>
                      <a:pPr>
                        <a:spcAft>
                          <a:spcPts val="0"/>
                        </a:spcAft>
                      </a:pPr>
                      <a:endParaRPr lang="en-GB" sz="1400" b="1" dirty="0">
                        <a:effectLst/>
                        <a:latin typeface="+mn-lt"/>
                      </a:endParaRPr>
                    </a:p>
                    <a:p>
                      <a:pPr>
                        <a:spcAft>
                          <a:spcPts val="0"/>
                        </a:spcAft>
                      </a:pPr>
                      <a:r>
                        <a:rPr lang="en-GB" sz="1400" b="1" dirty="0">
                          <a:effectLst/>
                          <a:latin typeface="+mn-lt"/>
                        </a:rPr>
                        <a:t>Physical Development</a:t>
                      </a:r>
                    </a:p>
                    <a:p>
                      <a:pPr>
                        <a:spcAft>
                          <a:spcPts val="0"/>
                        </a:spcAft>
                      </a:pPr>
                      <a:r>
                        <a:rPr lang="en-GB" sz="1400" dirty="0">
                          <a:effectLst/>
                          <a:latin typeface="+mn-lt"/>
                        </a:rPr>
                        <a:t>   - Gross Motor Skills </a:t>
                      </a:r>
                    </a:p>
                    <a:p>
                      <a:pPr>
                        <a:spcAft>
                          <a:spcPts val="0"/>
                        </a:spcAft>
                      </a:pPr>
                      <a:r>
                        <a:rPr lang="en-GB" sz="1400" dirty="0">
                          <a:effectLst/>
                          <a:latin typeface="+mn-lt"/>
                        </a:rPr>
                        <a:t>   - Fine Motor Skills   </a:t>
                      </a:r>
                    </a:p>
                    <a:p>
                      <a:pPr>
                        <a:spcAft>
                          <a:spcPts val="0"/>
                        </a:spcAft>
                      </a:pPr>
                      <a:endParaRPr lang="en-GB" sz="1400" b="1" dirty="0">
                        <a:effectLst/>
                        <a:latin typeface="+mn-lt"/>
                      </a:endParaRPr>
                    </a:p>
                    <a:p>
                      <a:pPr>
                        <a:spcAft>
                          <a:spcPts val="0"/>
                        </a:spcAft>
                      </a:pPr>
                      <a:r>
                        <a:rPr lang="en-GB" sz="1400" b="1" dirty="0">
                          <a:effectLst/>
                          <a:latin typeface="+mn-lt"/>
                        </a:rPr>
                        <a:t>Personal, Social &amp; Emotional Development</a:t>
                      </a:r>
                    </a:p>
                    <a:p>
                      <a:pPr>
                        <a:spcAft>
                          <a:spcPts val="0"/>
                        </a:spcAft>
                      </a:pPr>
                      <a:r>
                        <a:rPr lang="en-GB" sz="1400" b="0" dirty="0">
                          <a:effectLst/>
                          <a:latin typeface="+mn-lt"/>
                        </a:rPr>
                        <a:t>   - </a:t>
                      </a:r>
                      <a:r>
                        <a:rPr lang="en-GB" sz="1400" dirty="0">
                          <a:effectLst/>
                          <a:latin typeface="+mn-lt"/>
                        </a:rPr>
                        <a:t>Self-Regulation</a:t>
                      </a:r>
                    </a:p>
                    <a:p>
                      <a:pPr>
                        <a:spcAft>
                          <a:spcPts val="0"/>
                        </a:spcAft>
                      </a:pPr>
                      <a:r>
                        <a:rPr lang="en-GB" sz="1400" dirty="0">
                          <a:effectLst/>
                          <a:latin typeface="+mn-lt"/>
                        </a:rPr>
                        <a:t>   - Managing Self </a:t>
                      </a:r>
                    </a:p>
                    <a:p>
                      <a:pPr>
                        <a:spcAft>
                          <a:spcPts val="0"/>
                        </a:spcAft>
                      </a:pPr>
                      <a:r>
                        <a:rPr lang="en-GB" sz="1400" dirty="0">
                          <a:effectLst/>
                          <a:latin typeface="+mn-lt"/>
                        </a:rPr>
                        <a:t>   - Building Relationship </a:t>
                      </a:r>
                    </a:p>
                    <a:p>
                      <a:pPr>
                        <a:lnSpc>
                          <a:spcPct val="115000"/>
                        </a:lnSpc>
                        <a:spcAft>
                          <a:spcPts val="0"/>
                        </a:spcAft>
                      </a:pPr>
                      <a:endParaRPr lang="en-GB" sz="1400" dirty="0">
                        <a:effectLst/>
                        <a:latin typeface="+mn-lt"/>
                        <a:ea typeface="Calibri" panose="020F0502020204030204" pitchFamily="34" charset="0"/>
                        <a:cs typeface="Times New Roman"/>
                      </a:endParaRPr>
                    </a:p>
                  </a:txBody>
                  <a:tcPr marL="68580" marR="68580" marT="0" marB="0"/>
                </a:tc>
                <a:tc>
                  <a:txBody>
                    <a:bodyPr/>
                    <a:lstStyle/>
                    <a:p>
                      <a:pPr>
                        <a:spcAft>
                          <a:spcPts val="0"/>
                        </a:spcAft>
                      </a:pPr>
                      <a:endParaRPr lang="en-GB" sz="1400" b="1" dirty="0">
                        <a:effectLst/>
                        <a:latin typeface="+mn-lt"/>
                      </a:endParaRPr>
                    </a:p>
                    <a:p>
                      <a:pPr>
                        <a:spcAft>
                          <a:spcPts val="0"/>
                        </a:spcAft>
                      </a:pPr>
                      <a:r>
                        <a:rPr lang="en-GB" sz="1400" b="1" dirty="0">
                          <a:effectLst/>
                          <a:latin typeface="+mn-lt"/>
                        </a:rPr>
                        <a:t>Literacy </a:t>
                      </a:r>
                    </a:p>
                    <a:p>
                      <a:pPr>
                        <a:spcAft>
                          <a:spcPts val="0"/>
                        </a:spcAft>
                      </a:pPr>
                      <a:r>
                        <a:rPr lang="en-GB" sz="1400" dirty="0">
                          <a:effectLst/>
                          <a:latin typeface="+mn-lt"/>
                        </a:rPr>
                        <a:t>   - Comprehension</a:t>
                      </a:r>
                    </a:p>
                    <a:p>
                      <a:pPr>
                        <a:spcAft>
                          <a:spcPts val="0"/>
                        </a:spcAft>
                      </a:pPr>
                      <a:r>
                        <a:rPr lang="en-GB" sz="1400" dirty="0">
                          <a:effectLst/>
                          <a:latin typeface="+mn-lt"/>
                        </a:rPr>
                        <a:t>   - Word Reading </a:t>
                      </a:r>
                    </a:p>
                    <a:p>
                      <a:pPr>
                        <a:spcAft>
                          <a:spcPts val="0"/>
                        </a:spcAft>
                      </a:pPr>
                      <a:r>
                        <a:rPr lang="en-GB" sz="1400" dirty="0">
                          <a:effectLst/>
                          <a:latin typeface="+mn-lt"/>
                        </a:rPr>
                        <a:t>   - Writing   </a:t>
                      </a:r>
                    </a:p>
                    <a:p>
                      <a:pPr>
                        <a:spcAft>
                          <a:spcPts val="0"/>
                        </a:spcAft>
                      </a:pPr>
                      <a:endParaRPr lang="en-GB" sz="1400" dirty="0">
                        <a:effectLst/>
                        <a:latin typeface="+mn-lt"/>
                      </a:endParaRPr>
                    </a:p>
                    <a:p>
                      <a:pPr>
                        <a:spcAft>
                          <a:spcPts val="0"/>
                        </a:spcAft>
                      </a:pPr>
                      <a:r>
                        <a:rPr lang="en-GB" sz="1400" b="1" dirty="0">
                          <a:effectLst/>
                          <a:latin typeface="+mn-lt"/>
                        </a:rPr>
                        <a:t>Mathematics </a:t>
                      </a:r>
                    </a:p>
                    <a:p>
                      <a:pPr>
                        <a:spcAft>
                          <a:spcPts val="0"/>
                        </a:spcAft>
                      </a:pPr>
                      <a:r>
                        <a:rPr lang="en-GB" sz="1400" dirty="0">
                          <a:effectLst/>
                          <a:latin typeface="+mn-lt"/>
                        </a:rPr>
                        <a:t>   - Number </a:t>
                      </a:r>
                    </a:p>
                    <a:p>
                      <a:pPr>
                        <a:spcAft>
                          <a:spcPts val="0"/>
                        </a:spcAft>
                      </a:pPr>
                      <a:r>
                        <a:rPr lang="en-GB" sz="1400" dirty="0">
                          <a:effectLst/>
                          <a:latin typeface="+mn-lt"/>
                        </a:rPr>
                        <a:t>   - Numerical patterns </a:t>
                      </a:r>
                    </a:p>
                    <a:p>
                      <a:pPr>
                        <a:spcAft>
                          <a:spcPts val="0"/>
                        </a:spcAft>
                      </a:pPr>
                      <a:endParaRPr lang="en-GB" sz="1400" dirty="0">
                        <a:effectLst/>
                        <a:latin typeface="+mn-lt"/>
                      </a:endParaRPr>
                    </a:p>
                    <a:p>
                      <a:pPr>
                        <a:spcAft>
                          <a:spcPts val="0"/>
                        </a:spcAft>
                      </a:pPr>
                      <a:r>
                        <a:rPr lang="en-GB" sz="1400" b="1" dirty="0">
                          <a:effectLst/>
                          <a:latin typeface="+mn-lt"/>
                        </a:rPr>
                        <a:t>Understanding of the World</a:t>
                      </a:r>
                    </a:p>
                    <a:p>
                      <a:pPr>
                        <a:spcAft>
                          <a:spcPts val="0"/>
                        </a:spcAft>
                      </a:pPr>
                      <a:r>
                        <a:rPr lang="en-GB" sz="1400" dirty="0">
                          <a:effectLst/>
                          <a:latin typeface="+mn-lt"/>
                        </a:rPr>
                        <a:t>   - Past and Present </a:t>
                      </a:r>
                    </a:p>
                    <a:p>
                      <a:pPr>
                        <a:spcAft>
                          <a:spcPts val="0"/>
                        </a:spcAft>
                      </a:pPr>
                      <a:r>
                        <a:rPr lang="en-GB" sz="1400" dirty="0">
                          <a:effectLst/>
                          <a:latin typeface="+mn-lt"/>
                        </a:rPr>
                        <a:t>   - People, Culture and Communities </a:t>
                      </a:r>
                    </a:p>
                    <a:p>
                      <a:pPr>
                        <a:spcAft>
                          <a:spcPts val="0"/>
                        </a:spcAft>
                      </a:pPr>
                      <a:r>
                        <a:rPr lang="en-GB" sz="1400" dirty="0">
                          <a:effectLst/>
                          <a:latin typeface="+mn-lt"/>
                        </a:rPr>
                        <a:t>   - The Natural World  </a:t>
                      </a:r>
                    </a:p>
                    <a:p>
                      <a:pPr>
                        <a:spcAft>
                          <a:spcPts val="0"/>
                        </a:spcAft>
                      </a:pPr>
                      <a:endParaRPr lang="en-GB" sz="1400" dirty="0">
                        <a:effectLst/>
                        <a:latin typeface="+mn-lt"/>
                      </a:endParaRPr>
                    </a:p>
                    <a:p>
                      <a:pPr>
                        <a:spcAft>
                          <a:spcPts val="0"/>
                        </a:spcAft>
                      </a:pPr>
                      <a:r>
                        <a:rPr lang="en-GB" sz="1400" b="1" dirty="0">
                          <a:effectLst/>
                          <a:latin typeface="+mn-lt"/>
                        </a:rPr>
                        <a:t>Expressive Arts &amp; Design</a:t>
                      </a:r>
                    </a:p>
                    <a:p>
                      <a:pPr>
                        <a:spcAft>
                          <a:spcPts val="0"/>
                        </a:spcAft>
                      </a:pPr>
                      <a:r>
                        <a:rPr lang="en-GB" sz="1400" b="0" dirty="0">
                          <a:effectLst/>
                          <a:latin typeface="+mn-lt"/>
                        </a:rPr>
                        <a:t>   - </a:t>
                      </a:r>
                      <a:r>
                        <a:rPr lang="en-GB" sz="1400" dirty="0">
                          <a:effectLst/>
                          <a:latin typeface="+mn-lt"/>
                        </a:rPr>
                        <a:t>Creating with Materials</a:t>
                      </a:r>
                    </a:p>
                    <a:p>
                      <a:pPr>
                        <a:spcAft>
                          <a:spcPts val="0"/>
                        </a:spcAft>
                      </a:pPr>
                      <a:r>
                        <a:rPr lang="en-GB" sz="1400" dirty="0">
                          <a:effectLst/>
                          <a:latin typeface="+mn-lt"/>
                        </a:rPr>
                        <a:t>   - Being Imaginative and Expressive   </a:t>
                      </a:r>
                    </a:p>
                    <a:p>
                      <a:pPr>
                        <a:spcAft>
                          <a:spcPts val="0"/>
                        </a:spcAft>
                      </a:pPr>
                      <a:endParaRPr lang="en-GB" sz="1400" dirty="0">
                        <a:effectLst/>
                        <a:latin typeface="+mn-lt"/>
                        <a:ea typeface="Calibri" panose="020F0502020204030204" pitchFamily="34" charset="0"/>
                        <a:cs typeface="Times New Roman"/>
                      </a:endParaRPr>
                    </a:p>
                  </a:txBody>
                  <a:tcPr marL="68580" marR="68580" marT="0" marB="0"/>
                </a:tc>
                <a:extLst>
                  <a:ext uri="{0D108BD9-81ED-4DB2-BD59-A6C34878D82A}">
                    <a16:rowId xmlns:a16="http://schemas.microsoft.com/office/drawing/2014/main" val="3603785223"/>
                  </a:ext>
                </a:extLst>
              </a:tr>
            </a:tbl>
          </a:graphicData>
        </a:graphic>
      </p:graphicFrame>
      <p:sp>
        <p:nvSpPr>
          <p:cNvPr id="2" name="Rectangle 1">
            <a:extLst>
              <a:ext uri="{FF2B5EF4-FFF2-40B4-BE49-F238E27FC236}">
                <a16:creationId xmlns:a16="http://schemas.microsoft.com/office/drawing/2014/main" id="{BBAEF0BF-620E-8847-9DF0-BBB6BBDA2D4C}"/>
              </a:ext>
            </a:extLst>
          </p:cNvPr>
          <p:cNvSpPr/>
          <p:nvPr/>
        </p:nvSpPr>
        <p:spPr>
          <a:xfrm>
            <a:off x="536603" y="1375313"/>
            <a:ext cx="6589058" cy="1569660"/>
          </a:xfrm>
          <a:prstGeom prst="rect">
            <a:avLst/>
          </a:prstGeom>
        </p:spPr>
        <p:txBody>
          <a:bodyPr wrap="square" lIns="91440" tIns="45720" rIns="91440" bIns="45720" anchor="t">
            <a:spAutoFit/>
          </a:bodyPr>
          <a:lstStyle/>
          <a:p>
            <a:pPr marL="342900" indent="-342900">
              <a:buFont typeface="Wingdings"/>
              <a:buChar char="v"/>
            </a:pPr>
            <a:r>
              <a:rPr lang="en-GB" sz="2400" dirty="0">
                <a:solidFill>
                  <a:schemeClr val="dk1"/>
                </a:solidFill>
                <a:ea typeface="Arial"/>
                <a:cs typeface="Arial"/>
                <a:sym typeface="Arial"/>
              </a:rPr>
              <a:t>The Early Years Foundation Stage (EYFS) curriculum is play-orientated and based on the premise that children learn from quality first hand experiences -</a:t>
            </a:r>
            <a:r>
              <a:rPr lang="en-GB" sz="2400" dirty="0">
                <a:solidFill>
                  <a:schemeClr val="dk1"/>
                </a:solidFill>
                <a:cs typeface="Arial"/>
              </a:rPr>
              <a:t>Indoors and Outdoors</a:t>
            </a:r>
          </a:p>
        </p:txBody>
      </p:sp>
      <p:sp>
        <p:nvSpPr>
          <p:cNvPr id="3" name="Rectangle 2">
            <a:extLst>
              <a:ext uri="{FF2B5EF4-FFF2-40B4-BE49-F238E27FC236}">
                <a16:creationId xmlns:a16="http://schemas.microsoft.com/office/drawing/2014/main" id="{2D15F6C9-3F71-084A-A4FE-D625A2E52EC6}"/>
              </a:ext>
            </a:extLst>
          </p:cNvPr>
          <p:cNvSpPr/>
          <p:nvPr/>
        </p:nvSpPr>
        <p:spPr>
          <a:xfrm>
            <a:off x="563496" y="3068367"/>
            <a:ext cx="6391835" cy="1200329"/>
          </a:xfrm>
          <a:prstGeom prst="rect">
            <a:avLst/>
          </a:prstGeom>
        </p:spPr>
        <p:txBody>
          <a:bodyPr wrap="square" lIns="91440" tIns="45720" rIns="91440" bIns="45720" anchor="t">
            <a:spAutoFit/>
          </a:bodyPr>
          <a:lstStyle/>
          <a:p>
            <a:pPr marL="285750" indent="-285750">
              <a:buFont typeface="Wingdings"/>
              <a:buChar char="v"/>
            </a:pPr>
            <a:r>
              <a:rPr lang="en-GB" sz="2400" dirty="0">
                <a:solidFill>
                  <a:schemeClr val="dk1"/>
                </a:solidFill>
                <a:ea typeface="Arial"/>
                <a:cs typeface="Arial"/>
                <a:sym typeface="Arial"/>
              </a:rPr>
              <a:t>Learning is further enhanced through ‘Focus Group’ work with Class Teachers and Teaching Assistants (TAs).</a:t>
            </a:r>
            <a:endParaRPr lang="en-US" sz="2400" dirty="0">
              <a:solidFill>
                <a:schemeClr val="dk1"/>
              </a:solidFill>
            </a:endParaRPr>
          </a:p>
        </p:txBody>
      </p:sp>
      <p:pic>
        <p:nvPicPr>
          <p:cNvPr id="11" name="Picture 10" descr="Image.jpeg">
            <a:extLst>
              <a:ext uri="{FF2B5EF4-FFF2-40B4-BE49-F238E27FC236}">
                <a16:creationId xmlns:a16="http://schemas.microsoft.com/office/drawing/2014/main" id="{B4B3FD4A-8F52-4001-80AB-4FAD1A142C8A}"/>
              </a:ext>
            </a:extLst>
          </p:cNvPr>
          <p:cNvPicPr/>
          <p:nvPr/>
        </p:nvPicPr>
        <p:blipFill>
          <a:blip r:embed="rId4" r:link="rId5" cstate="print">
            <a:extLst>
              <a:ext uri="{28A0092B-C50C-407E-A947-70E740481C1C}">
                <a14:useLocalDpi xmlns:a14="http://schemas.microsoft.com/office/drawing/2010/main" val="0"/>
              </a:ext>
            </a:extLst>
          </a:blip>
          <a:srcRect/>
          <a:stretch>
            <a:fillRect/>
          </a:stretch>
        </p:blipFill>
        <p:spPr bwMode="auto">
          <a:xfrm>
            <a:off x="4971875" y="4351132"/>
            <a:ext cx="2083053" cy="2263110"/>
          </a:xfrm>
          <a:prstGeom prst="rect">
            <a:avLst/>
          </a:prstGeom>
          <a:noFill/>
          <a:ln>
            <a:noFill/>
          </a:ln>
        </p:spPr>
      </p:pic>
      <p:sp>
        <p:nvSpPr>
          <p:cNvPr id="13" name="TextBox 12">
            <a:extLst>
              <a:ext uri="{FF2B5EF4-FFF2-40B4-BE49-F238E27FC236}">
                <a16:creationId xmlns:a16="http://schemas.microsoft.com/office/drawing/2014/main" id="{D148D580-D92C-4422-948B-6EF4137EFE21}"/>
              </a:ext>
            </a:extLst>
          </p:cNvPr>
          <p:cNvSpPr txBox="1"/>
          <p:nvPr/>
        </p:nvSpPr>
        <p:spPr>
          <a:xfrm>
            <a:off x="489523" y="4631279"/>
            <a:ext cx="4482352"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solidFill>
                  <a:srgbClr val="7030A0"/>
                </a:solidFill>
              </a:rPr>
              <a:t>Woodpecker</a:t>
            </a:r>
            <a:r>
              <a:rPr lang="en-GB" dirty="0">
                <a:solidFill>
                  <a:srgbClr val="7030A0"/>
                </a:solidFill>
                <a:ea typeface="+mn-lt"/>
                <a:cs typeface="+mn-lt"/>
              </a:rPr>
              <a:t> Hall Academy follows the </a:t>
            </a:r>
            <a:r>
              <a:rPr lang="en-GB" b="1" dirty="0">
                <a:solidFill>
                  <a:srgbClr val="7030A0"/>
                </a:solidFill>
                <a:ea typeface="+mn-lt"/>
                <a:cs typeface="+mn-lt"/>
              </a:rPr>
              <a:t>Read Write Inc.</a:t>
            </a:r>
            <a:r>
              <a:rPr lang="en-GB" dirty="0">
                <a:solidFill>
                  <a:srgbClr val="7030A0"/>
                </a:solidFill>
                <a:ea typeface="+mn-lt"/>
                <a:cs typeface="+mn-lt"/>
              </a:rPr>
              <a:t> scheme of work to teach phonics.</a:t>
            </a:r>
            <a:endParaRPr lang="en-GB" dirty="0">
              <a:solidFill>
                <a:srgbClr val="7030A0"/>
              </a:solidFill>
              <a:cs typeface="Calibri"/>
            </a:endParaRPr>
          </a:p>
        </p:txBody>
      </p:sp>
      <p:sp>
        <p:nvSpPr>
          <p:cNvPr id="15" name="TextBox 14">
            <a:extLst>
              <a:ext uri="{FF2B5EF4-FFF2-40B4-BE49-F238E27FC236}">
                <a16:creationId xmlns:a16="http://schemas.microsoft.com/office/drawing/2014/main" id="{867266B2-1843-4CBD-9307-4F69FD059985}"/>
              </a:ext>
            </a:extLst>
          </p:cNvPr>
          <p:cNvSpPr txBox="1"/>
          <p:nvPr/>
        </p:nvSpPr>
        <p:spPr>
          <a:xfrm>
            <a:off x="973617" y="5131892"/>
            <a:ext cx="3998258"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latin typeface="Arial"/>
                <a:cs typeface="Segoe UI"/>
              </a:rPr>
              <a:t>​</a:t>
            </a:r>
          </a:p>
          <a:p>
            <a:r>
              <a:rPr lang="en-US" dirty="0">
                <a:latin typeface="Berlin Sans FB"/>
                <a:cs typeface="Segoe UI"/>
              </a:rPr>
              <a:t>Useful website for parents &amp; </a:t>
            </a:r>
            <a:r>
              <a:rPr lang="en-US" dirty="0" err="1">
                <a:latin typeface="Berlin Sans FB"/>
                <a:cs typeface="Segoe UI"/>
              </a:rPr>
              <a:t>carers</a:t>
            </a:r>
            <a:r>
              <a:rPr lang="en-US" dirty="0">
                <a:solidFill>
                  <a:srgbClr val="000000"/>
                </a:solidFill>
                <a:latin typeface="Berlin Sans FB"/>
                <a:cs typeface="Segoe UI"/>
              </a:rPr>
              <a:t>: </a:t>
            </a:r>
            <a:r>
              <a:rPr lang="en-US" b="1" dirty="0">
                <a:solidFill>
                  <a:srgbClr val="000000"/>
                </a:solidFill>
                <a:latin typeface="Berlin Sans FB"/>
                <a:cs typeface="Segoe UI"/>
              </a:rPr>
              <a:t> </a:t>
            </a:r>
            <a:r>
              <a:rPr lang="en-US" b="1" dirty="0">
                <a:solidFill>
                  <a:srgbClr val="0563C1"/>
                </a:solidFill>
                <a:latin typeface="Berlin Sans FB"/>
                <a:cs typeface="Segoe UI"/>
                <a:hlinkClick r:id="rId6"/>
              </a:rPr>
              <a:t>www.ruthmiskin.com</a:t>
            </a:r>
            <a:r>
              <a:rPr lang="en-US" dirty="0">
                <a:latin typeface="Berlin Sans FB"/>
                <a:cs typeface="Segoe UI"/>
              </a:rPr>
              <a:t>​</a:t>
            </a:r>
          </a:p>
        </p:txBody>
      </p:sp>
    </p:spTree>
    <p:extLst>
      <p:ext uri="{BB962C8B-B14F-4D97-AF65-F5344CB8AC3E}">
        <p14:creationId xmlns:p14="http://schemas.microsoft.com/office/powerpoint/2010/main" val="330879154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5A9523FB-191C-3E44-96B2-B60784ADFC5E}"/>
              </a:ext>
            </a:extLst>
          </p:cNvPr>
          <p:cNvSpPr>
            <a:spLocks noGrp="1"/>
          </p:cNvSpPr>
          <p:nvPr>
            <p:ph type="sldNum" sz="quarter" idx="12"/>
          </p:nvPr>
        </p:nvSpPr>
        <p:spPr>
          <a:xfrm>
            <a:off x="9075815" y="6356350"/>
            <a:ext cx="2743200" cy="365125"/>
          </a:xfrm>
        </p:spPr>
        <p:txBody>
          <a:bodyPr/>
          <a:lstStyle/>
          <a:p>
            <a:fld id="{CFB247A3-AA37-D348-BAE2-134A88ED4A47}" type="slidenum">
              <a:rPr lang="en-US" smtClean="0"/>
              <a:t>14</a:t>
            </a:fld>
            <a:endParaRPr lang="en-US" dirty="0"/>
          </a:p>
        </p:txBody>
      </p:sp>
      <p:pic>
        <p:nvPicPr>
          <p:cNvPr id="5" name="Picture 4" descr="Logo, company name&#10;&#10;Description automatically generated">
            <a:extLst>
              <a:ext uri="{FF2B5EF4-FFF2-40B4-BE49-F238E27FC236}">
                <a16:creationId xmlns:a16="http://schemas.microsoft.com/office/drawing/2014/main" id="{31871E49-2CEE-C440-AE4F-1C774D7045D0}"/>
              </a:ext>
            </a:extLst>
          </p:cNvPr>
          <p:cNvPicPr>
            <a:picLocks noChangeAspect="1"/>
          </p:cNvPicPr>
          <p:nvPr/>
        </p:nvPicPr>
        <p:blipFill>
          <a:blip r:embed="rId2"/>
          <a:stretch>
            <a:fillRect/>
          </a:stretch>
        </p:blipFill>
        <p:spPr>
          <a:xfrm>
            <a:off x="154324" y="5991155"/>
            <a:ext cx="1535068" cy="730320"/>
          </a:xfrm>
          <a:prstGeom prst="rect">
            <a:avLst/>
          </a:prstGeom>
        </p:spPr>
      </p:pic>
      <p:sp>
        <p:nvSpPr>
          <p:cNvPr id="7" name="Slide Number Placeholder 1">
            <a:extLst>
              <a:ext uri="{FF2B5EF4-FFF2-40B4-BE49-F238E27FC236}">
                <a16:creationId xmlns:a16="http://schemas.microsoft.com/office/drawing/2014/main" id="{25261A11-9B0D-7D40-96C1-1F796DFF881E}"/>
              </a:ext>
            </a:extLst>
          </p:cNvPr>
          <p:cNvSpPr txBox="1">
            <a:spLocks/>
          </p:cNvSpPr>
          <p:nvPr/>
        </p:nvSpPr>
        <p:spPr>
          <a:xfrm>
            <a:off x="8610600" y="6421597"/>
            <a:ext cx="3208415"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CFB247A3-AA37-D348-BAE2-134A88ED4A47}" type="slidenum">
              <a:rPr lang="en-US" sz="1100" b="1" smtClean="0">
                <a:solidFill>
                  <a:schemeClr val="bg1"/>
                </a:solidFill>
              </a:rPr>
              <a:pPr/>
              <a:t>14</a:t>
            </a:fld>
            <a:endParaRPr lang="en-US" sz="1100" b="1" dirty="0">
              <a:solidFill>
                <a:schemeClr val="bg1"/>
              </a:solidFill>
            </a:endParaRPr>
          </a:p>
        </p:txBody>
      </p:sp>
      <p:pic>
        <p:nvPicPr>
          <p:cNvPr id="8" name="Picture 7" descr="A picture containing icon&#10;&#10;Description automatically generated">
            <a:extLst>
              <a:ext uri="{FF2B5EF4-FFF2-40B4-BE49-F238E27FC236}">
                <a16:creationId xmlns:a16="http://schemas.microsoft.com/office/drawing/2014/main" id="{3EB46F95-3914-8F44-A4D2-87ADF38E6E18}"/>
              </a:ext>
            </a:extLst>
          </p:cNvPr>
          <p:cNvPicPr>
            <a:picLocks noChangeAspect="1"/>
          </p:cNvPicPr>
          <p:nvPr/>
        </p:nvPicPr>
        <p:blipFill>
          <a:blip r:embed="rId3"/>
          <a:stretch>
            <a:fillRect/>
          </a:stretch>
        </p:blipFill>
        <p:spPr>
          <a:xfrm>
            <a:off x="9339943" y="337651"/>
            <a:ext cx="2479072" cy="540084"/>
          </a:xfrm>
          <a:prstGeom prst="rect">
            <a:avLst/>
          </a:prstGeom>
        </p:spPr>
      </p:pic>
      <p:sp>
        <p:nvSpPr>
          <p:cNvPr id="14" name="Google Shape;130;p15">
            <a:extLst>
              <a:ext uri="{FF2B5EF4-FFF2-40B4-BE49-F238E27FC236}">
                <a16:creationId xmlns:a16="http://schemas.microsoft.com/office/drawing/2014/main" id="{EC7103F3-6980-EC44-854B-A6952906B6D4}"/>
              </a:ext>
            </a:extLst>
          </p:cNvPr>
          <p:cNvSpPr txBox="1"/>
          <p:nvPr/>
        </p:nvSpPr>
        <p:spPr>
          <a:xfrm>
            <a:off x="565647" y="426095"/>
            <a:ext cx="6042436" cy="584700"/>
          </a:xfrm>
          <a:prstGeom prst="rect">
            <a:avLst/>
          </a:prstGeom>
          <a:noFill/>
          <a:ln>
            <a:noFill/>
          </a:ln>
        </p:spPr>
        <p:txBody>
          <a:bodyPr spcFirstLastPara="1" wrap="square" lIns="91425" tIns="45700" rIns="91425" bIns="45700" anchor="t" anchorCtr="0">
            <a:noAutofit/>
          </a:bodyPr>
          <a:lstStyle/>
          <a:p>
            <a:pPr algn="ctr"/>
            <a:r>
              <a:rPr lang="en-GB" sz="4800" b="1" dirty="0">
                <a:solidFill>
                  <a:srgbClr val="7030A0"/>
                </a:solidFill>
                <a:latin typeface="Berlin Sans FB"/>
                <a:cs typeface="Arial"/>
              </a:rPr>
              <a:t>Medical Needs</a:t>
            </a:r>
          </a:p>
        </p:txBody>
      </p:sp>
      <p:sp>
        <p:nvSpPr>
          <p:cNvPr id="6" name="Rectangle 5">
            <a:extLst>
              <a:ext uri="{FF2B5EF4-FFF2-40B4-BE49-F238E27FC236}">
                <a16:creationId xmlns:a16="http://schemas.microsoft.com/office/drawing/2014/main" id="{51C13CBD-8A86-6F4D-8605-A6E9FE290022}"/>
              </a:ext>
            </a:extLst>
          </p:cNvPr>
          <p:cNvSpPr/>
          <p:nvPr/>
        </p:nvSpPr>
        <p:spPr>
          <a:xfrm>
            <a:off x="473923" y="1469877"/>
            <a:ext cx="11495165" cy="2677656"/>
          </a:xfrm>
          <a:prstGeom prst="rect">
            <a:avLst/>
          </a:prstGeom>
        </p:spPr>
        <p:txBody>
          <a:bodyPr wrap="square" lIns="91440" tIns="45720" rIns="91440" bIns="45720" anchor="t">
            <a:spAutoFit/>
          </a:bodyPr>
          <a:lstStyle/>
          <a:p>
            <a:pPr marL="342900" indent="-342900">
              <a:buFont typeface="Wingdings"/>
              <a:buChar char="v"/>
            </a:pPr>
            <a:r>
              <a:rPr lang="en-GB" sz="2400" dirty="0"/>
              <a:t>We need to know if your child has a </a:t>
            </a:r>
            <a:r>
              <a:rPr lang="en-GB" sz="2400" b="1" dirty="0"/>
              <a:t>medical need or allergies</a:t>
            </a:r>
            <a:r>
              <a:rPr lang="en-GB" sz="2400" dirty="0"/>
              <a:t> which might affect them in school. </a:t>
            </a:r>
          </a:p>
          <a:p>
            <a:pPr marL="342900" indent="-342900">
              <a:buFont typeface="Wingdings"/>
              <a:buChar char="v"/>
            </a:pPr>
            <a:endParaRPr lang="en-GB" sz="2400" dirty="0"/>
          </a:p>
          <a:p>
            <a:pPr marL="342900" indent="-342900">
              <a:buFont typeface="Wingdings"/>
              <a:buChar char="v"/>
            </a:pPr>
            <a:r>
              <a:rPr lang="en-GB" sz="2400" dirty="0"/>
              <a:t>If your child uses an inhaler, we can supervise its use during the school day. </a:t>
            </a:r>
          </a:p>
          <a:p>
            <a:pPr marL="342900" indent="-342900">
              <a:buFont typeface="Wingdings"/>
              <a:buChar char="v"/>
            </a:pPr>
            <a:endParaRPr lang="en-GB" sz="2400" dirty="0"/>
          </a:p>
          <a:p>
            <a:pPr marL="342900" indent="-342900">
              <a:buFont typeface="Wingdings"/>
              <a:buChar char="v"/>
            </a:pPr>
            <a:r>
              <a:rPr lang="en-GB" sz="2400" dirty="0"/>
              <a:t>Please note</a:t>
            </a:r>
            <a:r>
              <a:rPr lang="en-GB" sz="2400" b="1" dirty="0">
                <a:solidFill>
                  <a:srgbClr val="FF0000"/>
                </a:solidFill>
              </a:rPr>
              <a:t> </a:t>
            </a:r>
            <a:r>
              <a:rPr lang="en-GB" sz="2400" dirty="0"/>
              <a:t>that medication is not administered by staff unless it is part of an emergency care plan which has been agreed by the Headteacher. </a:t>
            </a:r>
          </a:p>
        </p:txBody>
      </p:sp>
      <p:sp>
        <p:nvSpPr>
          <p:cNvPr id="2" name="Rectangle 1">
            <a:extLst>
              <a:ext uri="{FF2B5EF4-FFF2-40B4-BE49-F238E27FC236}">
                <a16:creationId xmlns:a16="http://schemas.microsoft.com/office/drawing/2014/main" id="{89C9508A-C733-9A4E-84BC-44D79608DADD}"/>
              </a:ext>
            </a:extLst>
          </p:cNvPr>
          <p:cNvSpPr/>
          <p:nvPr/>
        </p:nvSpPr>
        <p:spPr>
          <a:xfrm>
            <a:off x="1918658" y="4606615"/>
            <a:ext cx="8354683" cy="954107"/>
          </a:xfrm>
          <a:prstGeom prst="rect">
            <a:avLst/>
          </a:prstGeom>
        </p:spPr>
        <p:txBody>
          <a:bodyPr wrap="square" lIns="91440" tIns="45720" rIns="91440" bIns="45720" anchor="t">
            <a:spAutoFit/>
          </a:bodyPr>
          <a:lstStyle/>
          <a:p>
            <a:pPr lvl="0" algn="ctr">
              <a:spcBef>
                <a:spcPts val="900"/>
              </a:spcBef>
            </a:pPr>
            <a:r>
              <a:rPr lang="en-GB" sz="2800" dirty="0">
                <a:solidFill>
                  <a:srgbClr val="7030A0"/>
                </a:solidFill>
                <a:ea typeface="Arial"/>
                <a:cs typeface="Arial"/>
                <a:sym typeface="Arial"/>
              </a:rPr>
              <a:t>Please make sure that we have an up-to-date contact number in case we need to get hold of you.</a:t>
            </a:r>
            <a:endParaRPr lang="en-GB" sz="2800" dirty="0">
              <a:solidFill>
                <a:srgbClr val="7030A0"/>
              </a:solidFill>
              <a:cs typeface="Calibri"/>
            </a:endParaRPr>
          </a:p>
        </p:txBody>
      </p:sp>
    </p:spTree>
    <p:extLst>
      <p:ext uri="{BB962C8B-B14F-4D97-AF65-F5344CB8AC3E}">
        <p14:creationId xmlns:p14="http://schemas.microsoft.com/office/powerpoint/2010/main" val="52674670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5A9523FB-191C-3E44-96B2-B60784ADFC5E}"/>
              </a:ext>
            </a:extLst>
          </p:cNvPr>
          <p:cNvSpPr>
            <a:spLocks noGrp="1"/>
          </p:cNvSpPr>
          <p:nvPr>
            <p:ph type="sldNum" sz="quarter" idx="12"/>
          </p:nvPr>
        </p:nvSpPr>
        <p:spPr>
          <a:xfrm>
            <a:off x="9075815" y="6356350"/>
            <a:ext cx="2743200" cy="365125"/>
          </a:xfrm>
        </p:spPr>
        <p:txBody>
          <a:bodyPr/>
          <a:lstStyle/>
          <a:p>
            <a:fld id="{CFB247A3-AA37-D348-BAE2-134A88ED4A47}" type="slidenum">
              <a:rPr lang="en-US" smtClean="0"/>
              <a:t>15</a:t>
            </a:fld>
            <a:endParaRPr lang="en-US" dirty="0"/>
          </a:p>
        </p:txBody>
      </p:sp>
      <p:sp>
        <p:nvSpPr>
          <p:cNvPr id="7" name="Slide Number Placeholder 1">
            <a:extLst>
              <a:ext uri="{FF2B5EF4-FFF2-40B4-BE49-F238E27FC236}">
                <a16:creationId xmlns:a16="http://schemas.microsoft.com/office/drawing/2014/main" id="{25261A11-9B0D-7D40-96C1-1F796DFF881E}"/>
              </a:ext>
            </a:extLst>
          </p:cNvPr>
          <p:cNvSpPr txBox="1">
            <a:spLocks/>
          </p:cNvSpPr>
          <p:nvPr/>
        </p:nvSpPr>
        <p:spPr>
          <a:xfrm>
            <a:off x="8610600" y="6421597"/>
            <a:ext cx="3208415"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CFB247A3-AA37-D348-BAE2-134A88ED4A47}" type="slidenum">
              <a:rPr lang="en-US" sz="1100" b="1" smtClean="0">
                <a:solidFill>
                  <a:schemeClr val="bg1"/>
                </a:solidFill>
              </a:rPr>
              <a:pPr/>
              <a:t>15</a:t>
            </a:fld>
            <a:endParaRPr lang="en-US" sz="1100" b="1" dirty="0">
              <a:solidFill>
                <a:schemeClr val="bg1"/>
              </a:solidFill>
            </a:endParaRPr>
          </a:p>
        </p:txBody>
      </p:sp>
      <p:pic>
        <p:nvPicPr>
          <p:cNvPr id="8" name="Picture 7" descr="A picture containing icon&#10;&#10;Description automatically generated">
            <a:extLst>
              <a:ext uri="{FF2B5EF4-FFF2-40B4-BE49-F238E27FC236}">
                <a16:creationId xmlns:a16="http://schemas.microsoft.com/office/drawing/2014/main" id="{3EB46F95-3914-8F44-A4D2-87ADF38E6E18}"/>
              </a:ext>
            </a:extLst>
          </p:cNvPr>
          <p:cNvPicPr>
            <a:picLocks noChangeAspect="1"/>
          </p:cNvPicPr>
          <p:nvPr/>
        </p:nvPicPr>
        <p:blipFill>
          <a:blip r:embed="rId2"/>
          <a:stretch>
            <a:fillRect/>
          </a:stretch>
        </p:blipFill>
        <p:spPr>
          <a:xfrm>
            <a:off x="9339943" y="337651"/>
            <a:ext cx="2479072" cy="540084"/>
          </a:xfrm>
          <a:prstGeom prst="rect">
            <a:avLst/>
          </a:prstGeom>
        </p:spPr>
      </p:pic>
      <p:sp>
        <p:nvSpPr>
          <p:cNvPr id="14" name="Google Shape;130;p15">
            <a:extLst>
              <a:ext uri="{FF2B5EF4-FFF2-40B4-BE49-F238E27FC236}">
                <a16:creationId xmlns:a16="http://schemas.microsoft.com/office/drawing/2014/main" id="{EC7103F3-6980-EC44-854B-A6952906B6D4}"/>
              </a:ext>
            </a:extLst>
          </p:cNvPr>
          <p:cNvSpPr txBox="1"/>
          <p:nvPr/>
        </p:nvSpPr>
        <p:spPr>
          <a:xfrm>
            <a:off x="556682" y="157154"/>
            <a:ext cx="6042436" cy="584700"/>
          </a:xfrm>
          <a:prstGeom prst="rect">
            <a:avLst/>
          </a:prstGeom>
          <a:noFill/>
          <a:ln>
            <a:noFill/>
          </a:ln>
        </p:spPr>
        <p:txBody>
          <a:bodyPr spcFirstLastPara="1" wrap="square" lIns="91425" tIns="45700" rIns="91425" bIns="45700" anchor="t" anchorCtr="0">
            <a:noAutofit/>
          </a:bodyPr>
          <a:lstStyle/>
          <a:p>
            <a:pPr algn="ctr"/>
            <a:r>
              <a:rPr lang="en-GB" sz="4800" b="1" dirty="0">
                <a:solidFill>
                  <a:srgbClr val="7030A0"/>
                </a:solidFill>
                <a:latin typeface="Berlin Sans FB"/>
                <a:cs typeface="Arial"/>
              </a:rPr>
              <a:t>First Aid</a:t>
            </a:r>
            <a:r>
              <a:rPr lang="en-GB" sz="4800" b="1" dirty="0">
                <a:solidFill>
                  <a:srgbClr val="98178D"/>
                </a:solidFill>
                <a:latin typeface="Arial"/>
                <a:cs typeface="Arial"/>
              </a:rPr>
              <a:t> </a:t>
            </a:r>
            <a:endParaRPr lang="en-GB" sz="4800" b="1" dirty="0">
              <a:solidFill>
                <a:srgbClr val="98178D"/>
              </a:solidFill>
              <a:latin typeface="Arial" panose="020B0604020202020204" pitchFamily="34" charset="0"/>
              <a:cs typeface="Arial" panose="020B0604020202020204" pitchFamily="34" charset="0"/>
            </a:endParaRPr>
          </a:p>
        </p:txBody>
      </p:sp>
      <p:sp>
        <p:nvSpPr>
          <p:cNvPr id="6" name="Rectangle 5">
            <a:extLst>
              <a:ext uri="{FF2B5EF4-FFF2-40B4-BE49-F238E27FC236}">
                <a16:creationId xmlns:a16="http://schemas.microsoft.com/office/drawing/2014/main" id="{51C13CBD-8A86-6F4D-8605-A6E9FE290022}"/>
              </a:ext>
            </a:extLst>
          </p:cNvPr>
          <p:cNvSpPr/>
          <p:nvPr/>
        </p:nvSpPr>
        <p:spPr>
          <a:xfrm>
            <a:off x="154324" y="1014938"/>
            <a:ext cx="11828126" cy="5460469"/>
          </a:xfrm>
          <a:prstGeom prst="rect">
            <a:avLst/>
          </a:prstGeom>
        </p:spPr>
        <p:txBody>
          <a:bodyPr wrap="square" lIns="91440" tIns="45720" rIns="91440" bIns="45720" anchor="t">
            <a:spAutoFit/>
          </a:bodyPr>
          <a:lstStyle/>
          <a:p>
            <a:pPr marL="342900" indent="-342900">
              <a:spcBef>
                <a:spcPts val="700"/>
              </a:spcBef>
              <a:buFont typeface="Wingdings"/>
              <a:buChar char="v"/>
            </a:pPr>
            <a:r>
              <a:rPr lang="en-GB" sz="2800" dirty="0">
                <a:ea typeface="Arial"/>
                <a:cs typeface="Arial"/>
                <a:sym typeface="Arial"/>
              </a:rPr>
              <a:t>Whilst we do everything we can to make sure that children are safe, they do fall over and get the occasional bruise.</a:t>
            </a:r>
          </a:p>
          <a:p>
            <a:pPr>
              <a:spcBef>
                <a:spcPts val="700"/>
              </a:spcBef>
            </a:pPr>
            <a:endParaRPr lang="en-GB" sz="2800" dirty="0">
              <a:ea typeface="Arial"/>
              <a:cs typeface="Arial" panose="020B0604020202020204" pitchFamily="34" charset="0"/>
            </a:endParaRPr>
          </a:p>
          <a:p>
            <a:pPr marL="342900" indent="-342900">
              <a:spcBef>
                <a:spcPts val="700"/>
              </a:spcBef>
              <a:buFont typeface="Wingdings"/>
              <a:buChar char="v"/>
            </a:pPr>
            <a:r>
              <a:rPr lang="en-GB" sz="2800" dirty="0">
                <a:ea typeface="Arial"/>
                <a:cs typeface="Arial"/>
                <a:sym typeface="Arial"/>
              </a:rPr>
              <a:t>Our staff are trained to attend to the children and will treat all bumps and bruises. </a:t>
            </a:r>
            <a:endParaRPr lang="en-GB" sz="2800" dirty="0">
              <a:ea typeface="Arial"/>
              <a:cs typeface="Arial" panose="020B0604020202020204" pitchFamily="34" charset="0"/>
            </a:endParaRPr>
          </a:p>
          <a:p>
            <a:pPr marL="342900" lvl="0" indent="-342900">
              <a:spcBef>
                <a:spcPts val="700"/>
              </a:spcBef>
              <a:buFont typeface="Wingdings"/>
              <a:buChar char="v"/>
            </a:pPr>
            <a:endParaRPr lang="en-GB" sz="2800" dirty="0">
              <a:ea typeface="Arial"/>
              <a:cs typeface="Arial" panose="020B0604020202020204" pitchFamily="34" charset="0"/>
            </a:endParaRPr>
          </a:p>
          <a:p>
            <a:pPr marL="342900" lvl="0" indent="-342900">
              <a:spcBef>
                <a:spcPts val="700"/>
              </a:spcBef>
              <a:buFont typeface="Wingdings"/>
              <a:buChar char="v"/>
            </a:pPr>
            <a:r>
              <a:rPr lang="en-GB" sz="2800" dirty="0">
                <a:ea typeface="Calibri" panose="020F0502020204030204" pitchFamily="34" charset="0"/>
                <a:cs typeface="Arial"/>
              </a:rPr>
              <a:t>If a child has bumped their head, you will receive a note, via email,  and you will receive a call from a member of staff to make you aware.</a:t>
            </a:r>
          </a:p>
          <a:p>
            <a:pPr marL="342900" lvl="0" indent="-342900">
              <a:spcBef>
                <a:spcPts val="700"/>
              </a:spcBef>
              <a:buFont typeface="Wingdings"/>
              <a:buChar char="v"/>
            </a:pPr>
            <a:endParaRPr lang="en-GB" sz="2800" dirty="0">
              <a:cs typeface="Arial" panose="020B0604020202020204" pitchFamily="34" charset="0"/>
            </a:endParaRPr>
          </a:p>
          <a:p>
            <a:pPr marL="342900" indent="-342900">
              <a:spcBef>
                <a:spcPts val="700"/>
              </a:spcBef>
              <a:buFont typeface="Wingdings"/>
              <a:buChar char="v"/>
            </a:pPr>
            <a:r>
              <a:rPr lang="en-GB" sz="2800" dirty="0">
                <a:ea typeface="Calibri" panose="020F0502020204030204" pitchFamily="34" charset="0"/>
                <a:cs typeface="Arial"/>
              </a:rPr>
              <a:t>The children in YN-Y2 will also wear a green coloured </a:t>
            </a:r>
          </a:p>
          <a:p>
            <a:pPr>
              <a:spcBef>
                <a:spcPts val="700"/>
              </a:spcBef>
            </a:pPr>
            <a:r>
              <a:rPr lang="en-GB" sz="2800" dirty="0">
                <a:ea typeface="Calibri" panose="020F0502020204030204" pitchFamily="34" charset="0"/>
                <a:cs typeface="Arial"/>
              </a:rPr>
              <a:t>    wrist band as a visual reminder that they have been to the medical room. </a:t>
            </a:r>
            <a:endParaRPr lang="en-GB" sz="2800" dirty="0">
              <a:ea typeface="Calibri" panose="020F0502020204030204" pitchFamily="34" charset="0"/>
              <a:cs typeface="Arial" panose="020B0604020202020204" pitchFamily="34" charset="0"/>
            </a:endParaRPr>
          </a:p>
        </p:txBody>
      </p:sp>
      <p:pic>
        <p:nvPicPr>
          <p:cNvPr id="15" name="Picture 14">
            <a:extLst>
              <a:ext uri="{FF2B5EF4-FFF2-40B4-BE49-F238E27FC236}">
                <a16:creationId xmlns:a16="http://schemas.microsoft.com/office/drawing/2014/main" id="{39910CE4-8C96-A540-9FB1-CC481FED0500}"/>
              </a:ext>
            </a:extLst>
          </p:cNvPr>
          <p:cNvPicPr>
            <a:picLocks noChangeAspect="1"/>
          </p:cNvPicPr>
          <p:nvPr/>
        </p:nvPicPr>
        <p:blipFill>
          <a:blip r:embed="rId3"/>
          <a:stretch>
            <a:fillRect/>
          </a:stretch>
        </p:blipFill>
        <p:spPr>
          <a:xfrm>
            <a:off x="9350576" y="4392002"/>
            <a:ext cx="2329974" cy="1635005"/>
          </a:xfrm>
          <a:prstGeom prst="rect">
            <a:avLst/>
          </a:prstGeom>
        </p:spPr>
      </p:pic>
    </p:spTree>
    <p:extLst>
      <p:ext uri="{BB962C8B-B14F-4D97-AF65-F5344CB8AC3E}">
        <p14:creationId xmlns:p14="http://schemas.microsoft.com/office/powerpoint/2010/main" val="8038587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5A9523FB-191C-3E44-96B2-B60784ADFC5E}"/>
              </a:ext>
            </a:extLst>
          </p:cNvPr>
          <p:cNvSpPr>
            <a:spLocks noGrp="1"/>
          </p:cNvSpPr>
          <p:nvPr>
            <p:ph type="sldNum" sz="quarter" idx="12"/>
          </p:nvPr>
        </p:nvSpPr>
        <p:spPr>
          <a:xfrm>
            <a:off x="9075815" y="6356350"/>
            <a:ext cx="2743200" cy="365125"/>
          </a:xfrm>
        </p:spPr>
        <p:txBody>
          <a:bodyPr/>
          <a:lstStyle/>
          <a:p>
            <a:fld id="{CFB247A3-AA37-D348-BAE2-134A88ED4A47}" type="slidenum">
              <a:rPr lang="en-US" smtClean="0"/>
              <a:t>16</a:t>
            </a:fld>
            <a:endParaRPr lang="en-US" dirty="0"/>
          </a:p>
        </p:txBody>
      </p:sp>
      <p:pic>
        <p:nvPicPr>
          <p:cNvPr id="5" name="Picture 4" descr="Logo, company name&#10;&#10;Description automatically generated">
            <a:extLst>
              <a:ext uri="{FF2B5EF4-FFF2-40B4-BE49-F238E27FC236}">
                <a16:creationId xmlns:a16="http://schemas.microsoft.com/office/drawing/2014/main" id="{31871E49-2CEE-C440-AE4F-1C774D7045D0}"/>
              </a:ext>
            </a:extLst>
          </p:cNvPr>
          <p:cNvPicPr>
            <a:picLocks noChangeAspect="1"/>
          </p:cNvPicPr>
          <p:nvPr/>
        </p:nvPicPr>
        <p:blipFill>
          <a:blip r:embed="rId2"/>
          <a:stretch>
            <a:fillRect/>
          </a:stretch>
        </p:blipFill>
        <p:spPr>
          <a:xfrm>
            <a:off x="154324" y="5991155"/>
            <a:ext cx="1535068" cy="730320"/>
          </a:xfrm>
          <a:prstGeom prst="rect">
            <a:avLst/>
          </a:prstGeom>
        </p:spPr>
      </p:pic>
      <p:sp>
        <p:nvSpPr>
          <p:cNvPr id="7" name="Slide Number Placeholder 1">
            <a:extLst>
              <a:ext uri="{FF2B5EF4-FFF2-40B4-BE49-F238E27FC236}">
                <a16:creationId xmlns:a16="http://schemas.microsoft.com/office/drawing/2014/main" id="{25261A11-9B0D-7D40-96C1-1F796DFF881E}"/>
              </a:ext>
            </a:extLst>
          </p:cNvPr>
          <p:cNvSpPr txBox="1">
            <a:spLocks/>
          </p:cNvSpPr>
          <p:nvPr/>
        </p:nvSpPr>
        <p:spPr>
          <a:xfrm>
            <a:off x="8610600" y="6421597"/>
            <a:ext cx="3208415"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CFB247A3-AA37-D348-BAE2-134A88ED4A47}" type="slidenum">
              <a:rPr lang="en-US" sz="1100" b="1" smtClean="0">
                <a:solidFill>
                  <a:schemeClr val="bg1"/>
                </a:solidFill>
              </a:rPr>
              <a:pPr/>
              <a:t>16</a:t>
            </a:fld>
            <a:endParaRPr lang="en-US" sz="1100" b="1" dirty="0">
              <a:solidFill>
                <a:schemeClr val="bg1"/>
              </a:solidFill>
            </a:endParaRPr>
          </a:p>
        </p:txBody>
      </p:sp>
      <p:pic>
        <p:nvPicPr>
          <p:cNvPr id="8" name="Picture 7" descr="A picture containing icon&#10;&#10;Description automatically generated">
            <a:extLst>
              <a:ext uri="{FF2B5EF4-FFF2-40B4-BE49-F238E27FC236}">
                <a16:creationId xmlns:a16="http://schemas.microsoft.com/office/drawing/2014/main" id="{3EB46F95-3914-8F44-A4D2-87ADF38E6E18}"/>
              </a:ext>
            </a:extLst>
          </p:cNvPr>
          <p:cNvPicPr>
            <a:picLocks noChangeAspect="1"/>
          </p:cNvPicPr>
          <p:nvPr/>
        </p:nvPicPr>
        <p:blipFill>
          <a:blip r:embed="rId3"/>
          <a:stretch>
            <a:fillRect/>
          </a:stretch>
        </p:blipFill>
        <p:spPr>
          <a:xfrm>
            <a:off x="9339943" y="337651"/>
            <a:ext cx="2479072" cy="540084"/>
          </a:xfrm>
          <a:prstGeom prst="rect">
            <a:avLst/>
          </a:prstGeom>
        </p:spPr>
      </p:pic>
      <p:sp>
        <p:nvSpPr>
          <p:cNvPr id="14" name="Google Shape;130;p15">
            <a:extLst>
              <a:ext uri="{FF2B5EF4-FFF2-40B4-BE49-F238E27FC236}">
                <a16:creationId xmlns:a16="http://schemas.microsoft.com/office/drawing/2014/main" id="{EC7103F3-6980-EC44-854B-A6952906B6D4}"/>
              </a:ext>
            </a:extLst>
          </p:cNvPr>
          <p:cNvSpPr txBox="1"/>
          <p:nvPr/>
        </p:nvSpPr>
        <p:spPr>
          <a:xfrm>
            <a:off x="556682" y="157154"/>
            <a:ext cx="6042436" cy="584700"/>
          </a:xfrm>
          <a:prstGeom prst="rect">
            <a:avLst/>
          </a:prstGeom>
          <a:noFill/>
          <a:ln>
            <a:noFill/>
          </a:ln>
        </p:spPr>
        <p:txBody>
          <a:bodyPr spcFirstLastPara="1" wrap="square" lIns="91425" tIns="45700" rIns="91425" bIns="45700" anchor="t" anchorCtr="0">
            <a:noAutofit/>
          </a:bodyPr>
          <a:lstStyle/>
          <a:p>
            <a:pPr algn="ctr"/>
            <a:endParaRPr lang="en-GB" sz="1100" b="1" dirty="0">
              <a:solidFill>
                <a:srgbClr val="98178D"/>
              </a:solidFill>
              <a:latin typeface="Arial" panose="020B0604020202020204" pitchFamily="34" charset="0"/>
              <a:cs typeface="Arial" panose="020B0604020202020204" pitchFamily="34" charset="0"/>
            </a:endParaRPr>
          </a:p>
        </p:txBody>
      </p:sp>
      <p:sp>
        <p:nvSpPr>
          <p:cNvPr id="12" name="Google Shape;174;p19">
            <a:extLst>
              <a:ext uri="{FF2B5EF4-FFF2-40B4-BE49-F238E27FC236}">
                <a16:creationId xmlns:a16="http://schemas.microsoft.com/office/drawing/2014/main" id="{A5630CC6-59FF-254C-8AA4-4E61F568DD96}"/>
              </a:ext>
            </a:extLst>
          </p:cNvPr>
          <p:cNvSpPr/>
          <p:nvPr/>
        </p:nvSpPr>
        <p:spPr>
          <a:xfrm>
            <a:off x="0" y="98225"/>
            <a:ext cx="7248797" cy="779510"/>
          </a:xfrm>
          <a:prstGeom prst="rect">
            <a:avLst/>
          </a:prstGeom>
          <a:noFill/>
          <a:ln>
            <a:noFill/>
          </a:ln>
        </p:spPr>
        <p:txBody>
          <a:bodyPr spcFirstLastPara="1" wrap="square" lIns="91425" tIns="45700" rIns="91425" bIns="45700" anchor="t" anchorCtr="0">
            <a:noAutofit/>
          </a:bodyPr>
          <a:lstStyle/>
          <a:p>
            <a:pPr algn="ctr"/>
            <a:r>
              <a:rPr lang="en-GB" sz="4800" b="1" dirty="0">
                <a:solidFill>
                  <a:srgbClr val="7030A0"/>
                </a:solidFill>
                <a:latin typeface="Berlin Sans FB"/>
                <a:cs typeface="Arial"/>
              </a:rPr>
              <a:t>How to Support?</a:t>
            </a:r>
          </a:p>
        </p:txBody>
      </p:sp>
      <p:sp>
        <p:nvSpPr>
          <p:cNvPr id="3" name="Rectangle 2">
            <a:extLst>
              <a:ext uri="{FF2B5EF4-FFF2-40B4-BE49-F238E27FC236}">
                <a16:creationId xmlns:a16="http://schemas.microsoft.com/office/drawing/2014/main" id="{80DA0FF3-DDA9-3541-A030-E50D85689C46}"/>
              </a:ext>
            </a:extLst>
          </p:cNvPr>
          <p:cNvSpPr/>
          <p:nvPr/>
        </p:nvSpPr>
        <p:spPr>
          <a:xfrm>
            <a:off x="692890" y="1311336"/>
            <a:ext cx="10524565" cy="4339650"/>
          </a:xfrm>
          <a:prstGeom prst="rect">
            <a:avLst/>
          </a:prstGeom>
        </p:spPr>
        <p:txBody>
          <a:bodyPr wrap="square" lIns="91440" tIns="45720" rIns="91440" bIns="45720" anchor="t">
            <a:spAutoFit/>
          </a:bodyPr>
          <a:lstStyle/>
          <a:p>
            <a:pPr marL="285750" indent="-317500">
              <a:buClr>
                <a:schemeClr val="dk1"/>
              </a:buClr>
              <a:buSzPts val="1900"/>
              <a:buFont typeface="Wingdings" pitchFamily="2" charset="2"/>
              <a:buChar char="v"/>
            </a:pPr>
            <a:r>
              <a:rPr lang="en-GB" sz="3200" u="sng" dirty="0">
                <a:solidFill>
                  <a:schemeClr val="dk1"/>
                </a:solidFill>
                <a:ea typeface="Arial"/>
                <a:cs typeface="Arial"/>
                <a:sym typeface="Arial"/>
              </a:rPr>
              <a:t>Read</a:t>
            </a:r>
            <a:r>
              <a:rPr lang="en-GB" sz="3200" dirty="0">
                <a:solidFill>
                  <a:schemeClr val="dk1"/>
                </a:solidFill>
                <a:ea typeface="Arial"/>
                <a:cs typeface="Arial"/>
                <a:sym typeface="Arial"/>
              </a:rPr>
              <a:t> with or to your child </a:t>
            </a:r>
            <a:r>
              <a:rPr lang="en-GB" sz="3200" b="1" dirty="0">
                <a:solidFill>
                  <a:schemeClr val="dk1"/>
                </a:solidFill>
                <a:ea typeface="Arial"/>
                <a:cs typeface="Arial"/>
                <a:sym typeface="Arial"/>
              </a:rPr>
              <a:t>every day and</a:t>
            </a:r>
            <a:r>
              <a:rPr lang="en-GB" sz="3200" dirty="0">
                <a:solidFill>
                  <a:schemeClr val="dk1"/>
                </a:solidFill>
                <a:ea typeface="Arial"/>
                <a:cs typeface="Arial"/>
                <a:sym typeface="Arial"/>
              </a:rPr>
              <a:t> complete the orange reading record.</a:t>
            </a:r>
            <a:endParaRPr lang="en-GB" sz="3200" b="1" dirty="0">
              <a:solidFill>
                <a:schemeClr val="dk1"/>
              </a:solidFill>
              <a:ea typeface="Arial"/>
              <a:cs typeface="Arial"/>
            </a:endParaRPr>
          </a:p>
          <a:p>
            <a:pPr>
              <a:buClr>
                <a:srgbClr val="000000"/>
              </a:buClr>
              <a:buSzPts val="1900"/>
            </a:pPr>
            <a:endParaRPr lang="en-GB" sz="3200" dirty="0">
              <a:solidFill>
                <a:srgbClr val="7030A0"/>
              </a:solidFill>
              <a:ea typeface="Arial"/>
              <a:cs typeface="Arial"/>
            </a:endParaRPr>
          </a:p>
          <a:p>
            <a:pPr marL="285750" indent="-317500">
              <a:buClr>
                <a:schemeClr val="dk1"/>
              </a:buClr>
              <a:buSzPts val="1900"/>
              <a:buFont typeface="Wingdings" pitchFamily="2" charset="2"/>
              <a:buChar char="v"/>
            </a:pPr>
            <a:r>
              <a:rPr lang="en-GB" sz="3200" u="sng" dirty="0">
                <a:solidFill>
                  <a:srgbClr val="7030A0"/>
                </a:solidFill>
                <a:ea typeface="Arial"/>
                <a:cs typeface="Arial"/>
                <a:sym typeface="Arial"/>
              </a:rPr>
              <a:t>Talk</a:t>
            </a:r>
            <a:r>
              <a:rPr lang="en-GB" sz="3200" dirty="0">
                <a:solidFill>
                  <a:srgbClr val="7030A0"/>
                </a:solidFill>
                <a:ea typeface="Arial"/>
                <a:cs typeface="Arial"/>
                <a:sym typeface="Arial"/>
              </a:rPr>
              <a:t> to your child about their school day. Discuss things that they see around them and extend their vocabulary. </a:t>
            </a:r>
            <a:endParaRPr lang="en-GB" sz="3200" dirty="0">
              <a:solidFill>
                <a:srgbClr val="7030A0"/>
              </a:solidFill>
              <a:cs typeface="Arial" panose="020B0604020202020204" pitchFamily="34" charset="0"/>
            </a:endParaRPr>
          </a:p>
          <a:p>
            <a:pPr marL="374650" lvl="0" indent="-285750">
              <a:buClr>
                <a:schemeClr val="dk1"/>
              </a:buClr>
              <a:buSzPts val="1400"/>
              <a:buFont typeface="Wingdings" pitchFamily="2" charset="2"/>
              <a:buChar char="v"/>
            </a:pPr>
            <a:endParaRPr lang="en-GB" sz="3200" dirty="0">
              <a:solidFill>
                <a:schemeClr val="dk1"/>
              </a:solidFill>
              <a:ea typeface="Arial"/>
              <a:cs typeface="Arial" panose="020B0604020202020204" pitchFamily="34" charset="0"/>
            </a:endParaRPr>
          </a:p>
          <a:p>
            <a:pPr marL="285750" lvl="0" indent="-317500">
              <a:buClr>
                <a:schemeClr val="dk1"/>
              </a:buClr>
              <a:buSzPts val="1900"/>
              <a:buFont typeface="Wingdings" pitchFamily="2" charset="2"/>
              <a:buChar char="v"/>
            </a:pPr>
            <a:r>
              <a:rPr lang="en-GB" sz="3200" dirty="0">
                <a:solidFill>
                  <a:schemeClr val="dk1"/>
                </a:solidFill>
                <a:ea typeface="Arial"/>
                <a:cs typeface="Arial"/>
                <a:sym typeface="Arial"/>
              </a:rPr>
              <a:t>Make a commitment to </a:t>
            </a:r>
            <a:r>
              <a:rPr lang="en-GB" sz="3200" u="sng" dirty="0">
                <a:solidFill>
                  <a:schemeClr val="dk1"/>
                </a:solidFill>
                <a:ea typeface="Arial"/>
                <a:cs typeface="Arial"/>
                <a:sym typeface="Arial"/>
              </a:rPr>
              <a:t>attend</a:t>
            </a:r>
            <a:r>
              <a:rPr lang="en-GB" sz="3200" dirty="0">
                <a:solidFill>
                  <a:schemeClr val="dk1"/>
                </a:solidFill>
                <a:ea typeface="Arial"/>
                <a:cs typeface="Arial"/>
                <a:sym typeface="Arial"/>
              </a:rPr>
              <a:t> Parents’ Evenings and Open Days, coffee mornings and workshops.</a:t>
            </a:r>
            <a:endParaRPr lang="en-GB" sz="3200" dirty="0">
              <a:solidFill>
                <a:schemeClr val="dk1"/>
              </a:solidFill>
              <a:ea typeface="Arial"/>
              <a:cs typeface="Arial"/>
            </a:endParaRPr>
          </a:p>
          <a:p>
            <a:pPr marL="88900" lvl="0">
              <a:buClr>
                <a:schemeClr val="dk1"/>
              </a:buClr>
              <a:buSzPts val="1400"/>
            </a:pPr>
            <a:endParaRPr lang="en-GB" sz="2000" dirty="0">
              <a:solidFill>
                <a:schemeClr val="dk1"/>
              </a:solidFill>
              <a:ea typeface="Arial"/>
              <a:cs typeface="Arial" panose="020B0604020202020204" pitchFamily="34" charset="0"/>
            </a:endParaRPr>
          </a:p>
        </p:txBody>
      </p:sp>
    </p:spTree>
    <p:extLst>
      <p:ext uri="{BB962C8B-B14F-4D97-AF65-F5344CB8AC3E}">
        <p14:creationId xmlns:p14="http://schemas.microsoft.com/office/powerpoint/2010/main" val="320497625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0D58A1-31C7-5626-5EA5-1E6AA2213093}"/>
            </a:ext>
          </a:extLst>
        </p:cNvPr>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A6EC4FE1-F877-6AB6-DB08-94FE0D0B5E46}"/>
              </a:ext>
            </a:extLst>
          </p:cNvPr>
          <p:cNvSpPr>
            <a:spLocks noGrp="1"/>
          </p:cNvSpPr>
          <p:nvPr>
            <p:ph type="sldNum" sz="quarter" idx="12"/>
          </p:nvPr>
        </p:nvSpPr>
        <p:spPr>
          <a:xfrm>
            <a:off x="9075815" y="6356350"/>
            <a:ext cx="2743200" cy="365125"/>
          </a:xfrm>
        </p:spPr>
        <p:txBody>
          <a:bodyPr/>
          <a:lstStyle/>
          <a:p>
            <a:fld id="{CFB247A3-AA37-D348-BAE2-134A88ED4A47}" type="slidenum">
              <a:rPr lang="en-US" smtClean="0"/>
              <a:t>17</a:t>
            </a:fld>
            <a:endParaRPr lang="en-US" dirty="0"/>
          </a:p>
        </p:txBody>
      </p:sp>
      <p:pic>
        <p:nvPicPr>
          <p:cNvPr id="5" name="Picture 4" descr="Logo, company name&#10;&#10;Description automatically generated">
            <a:extLst>
              <a:ext uri="{FF2B5EF4-FFF2-40B4-BE49-F238E27FC236}">
                <a16:creationId xmlns:a16="http://schemas.microsoft.com/office/drawing/2014/main" id="{F4ABB00E-6560-C3B7-F107-967DE11E960D}"/>
              </a:ext>
            </a:extLst>
          </p:cNvPr>
          <p:cNvPicPr>
            <a:picLocks noChangeAspect="1"/>
          </p:cNvPicPr>
          <p:nvPr/>
        </p:nvPicPr>
        <p:blipFill>
          <a:blip r:embed="rId2"/>
          <a:stretch>
            <a:fillRect/>
          </a:stretch>
        </p:blipFill>
        <p:spPr>
          <a:xfrm>
            <a:off x="154324" y="5991155"/>
            <a:ext cx="1535068" cy="730320"/>
          </a:xfrm>
          <a:prstGeom prst="rect">
            <a:avLst/>
          </a:prstGeom>
        </p:spPr>
      </p:pic>
      <p:sp>
        <p:nvSpPr>
          <p:cNvPr id="7" name="Slide Number Placeholder 1">
            <a:extLst>
              <a:ext uri="{FF2B5EF4-FFF2-40B4-BE49-F238E27FC236}">
                <a16:creationId xmlns:a16="http://schemas.microsoft.com/office/drawing/2014/main" id="{C3A4C15F-D1E6-2297-9445-186804567F5B}"/>
              </a:ext>
            </a:extLst>
          </p:cNvPr>
          <p:cNvSpPr txBox="1">
            <a:spLocks/>
          </p:cNvSpPr>
          <p:nvPr/>
        </p:nvSpPr>
        <p:spPr>
          <a:xfrm>
            <a:off x="8610600" y="6421597"/>
            <a:ext cx="3208415"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CFB247A3-AA37-D348-BAE2-134A88ED4A47}" type="slidenum">
              <a:rPr lang="en-US" sz="1100" b="1" smtClean="0">
                <a:solidFill>
                  <a:schemeClr val="bg1"/>
                </a:solidFill>
              </a:rPr>
              <a:pPr/>
              <a:t>17</a:t>
            </a:fld>
            <a:endParaRPr lang="en-US" sz="1100" b="1" dirty="0">
              <a:solidFill>
                <a:schemeClr val="bg1"/>
              </a:solidFill>
            </a:endParaRPr>
          </a:p>
        </p:txBody>
      </p:sp>
      <p:pic>
        <p:nvPicPr>
          <p:cNvPr id="8" name="Picture 7" descr="A picture containing icon&#10;&#10;Description automatically generated">
            <a:extLst>
              <a:ext uri="{FF2B5EF4-FFF2-40B4-BE49-F238E27FC236}">
                <a16:creationId xmlns:a16="http://schemas.microsoft.com/office/drawing/2014/main" id="{B0C78B33-9AB8-8AAC-3B12-2D619173CA6E}"/>
              </a:ext>
            </a:extLst>
          </p:cNvPr>
          <p:cNvPicPr>
            <a:picLocks noChangeAspect="1"/>
          </p:cNvPicPr>
          <p:nvPr/>
        </p:nvPicPr>
        <p:blipFill>
          <a:blip r:embed="rId3"/>
          <a:stretch>
            <a:fillRect/>
          </a:stretch>
        </p:blipFill>
        <p:spPr>
          <a:xfrm>
            <a:off x="9339943" y="337651"/>
            <a:ext cx="2479072" cy="540084"/>
          </a:xfrm>
          <a:prstGeom prst="rect">
            <a:avLst/>
          </a:prstGeom>
        </p:spPr>
      </p:pic>
      <p:sp>
        <p:nvSpPr>
          <p:cNvPr id="14" name="Google Shape;130;p15">
            <a:extLst>
              <a:ext uri="{FF2B5EF4-FFF2-40B4-BE49-F238E27FC236}">
                <a16:creationId xmlns:a16="http://schemas.microsoft.com/office/drawing/2014/main" id="{0FF768BC-0EED-89C4-5A3D-C54322C12F74}"/>
              </a:ext>
            </a:extLst>
          </p:cNvPr>
          <p:cNvSpPr txBox="1"/>
          <p:nvPr/>
        </p:nvSpPr>
        <p:spPr>
          <a:xfrm>
            <a:off x="556682" y="157154"/>
            <a:ext cx="6042436" cy="584700"/>
          </a:xfrm>
          <a:prstGeom prst="rect">
            <a:avLst/>
          </a:prstGeom>
          <a:noFill/>
          <a:ln>
            <a:noFill/>
          </a:ln>
        </p:spPr>
        <p:txBody>
          <a:bodyPr spcFirstLastPara="1" wrap="square" lIns="91425" tIns="45700" rIns="91425" bIns="45700" anchor="t" anchorCtr="0">
            <a:noAutofit/>
          </a:bodyPr>
          <a:lstStyle/>
          <a:p>
            <a:pPr algn="ctr"/>
            <a:endParaRPr lang="en-GB" sz="1100" b="1" dirty="0">
              <a:solidFill>
                <a:srgbClr val="98178D"/>
              </a:solidFill>
              <a:latin typeface="Arial" panose="020B0604020202020204" pitchFamily="34" charset="0"/>
              <a:cs typeface="Arial" panose="020B0604020202020204" pitchFamily="34" charset="0"/>
            </a:endParaRPr>
          </a:p>
        </p:txBody>
      </p:sp>
      <p:sp>
        <p:nvSpPr>
          <p:cNvPr id="12" name="Google Shape;174;p19">
            <a:extLst>
              <a:ext uri="{FF2B5EF4-FFF2-40B4-BE49-F238E27FC236}">
                <a16:creationId xmlns:a16="http://schemas.microsoft.com/office/drawing/2014/main" id="{14D5E804-CA4F-4F53-21A1-09AE6AD469A5}"/>
              </a:ext>
            </a:extLst>
          </p:cNvPr>
          <p:cNvSpPr/>
          <p:nvPr/>
        </p:nvSpPr>
        <p:spPr>
          <a:xfrm>
            <a:off x="0" y="98225"/>
            <a:ext cx="7248797" cy="779510"/>
          </a:xfrm>
          <a:prstGeom prst="rect">
            <a:avLst/>
          </a:prstGeom>
          <a:noFill/>
          <a:ln>
            <a:noFill/>
          </a:ln>
        </p:spPr>
        <p:txBody>
          <a:bodyPr spcFirstLastPara="1" wrap="square" lIns="91425" tIns="45700" rIns="91425" bIns="45700" anchor="t" anchorCtr="0">
            <a:noAutofit/>
          </a:bodyPr>
          <a:lstStyle/>
          <a:p>
            <a:pPr algn="ctr"/>
            <a:r>
              <a:rPr lang="en-GB" sz="4800" b="1" dirty="0">
                <a:solidFill>
                  <a:srgbClr val="7030A0"/>
                </a:solidFill>
                <a:latin typeface="Berlin Sans FB"/>
                <a:cs typeface="Arial"/>
              </a:rPr>
              <a:t>How to Support?</a:t>
            </a:r>
          </a:p>
        </p:txBody>
      </p:sp>
      <p:sp>
        <p:nvSpPr>
          <p:cNvPr id="3" name="Rectangle 2">
            <a:extLst>
              <a:ext uri="{FF2B5EF4-FFF2-40B4-BE49-F238E27FC236}">
                <a16:creationId xmlns:a16="http://schemas.microsoft.com/office/drawing/2014/main" id="{5900772A-5E95-38E5-6131-82F4EDB788AB}"/>
              </a:ext>
            </a:extLst>
          </p:cNvPr>
          <p:cNvSpPr/>
          <p:nvPr/>
        </p:nvSpPr>
        <p:spPr>
          <a:xfrm>
            <a:off x="572120" y="861514"/>
            <a:ext cx="10524565" cy="5078313"/>
          </a:xfrm>
          <a:prstGeom prst="rect">
            <a:avLst/>
          </a:prstGeom>
        </p:spPr>
        <p:txBody>
          <a:bodyPr wrap="square" lIns="91440" tIns="45720" rIns="91440" bIns="45720" anchor="t">
            <a:spAutoFit/>
          </a:bodyPr>
          <a:lstStyle/>
          <a:p>
            <a:pPr marL="88900" lvl="0">
              <a:buClr>
                <a:schemeClr val="dk1"/>
              </a:buClr>
              <a:buSzPts val="1400"/>
            </a:pPr>
            <a:endParaRPr lang="en-GB" sz="2000" dirty="0">
              <a:solidFill>
                <a:schemeClr val="dk1"/>
              </a:solidFill>
              <a:ea typeface="Arial"/>
              <a:cs typeface="Arial" panose="020B0604020202020204" pitchFamily="34" charset="0"/>
            </a:endParaRPr>
          </a:p>
          <a:p>
            <a:pPr marL="285750" lvl="0" indent="-285750">
              <a:buClr>
                <a:schemeClr val="dk1"/>
              </a:buClr>
              <a:buSzPts val="1400"/>
              <a:buFont typeface="Wingdings" pitchFamily="2" charset="2"/>
              <a:buChar char="v"/>
            </a:pPr>
            <a:r>
              <a:rPr lang="en-GB" sz="3200" dirty="0">
                <a:solidFill>
                  <a:srgbClr val="7030A0"/>
                </a:solidFill>
                <a:ea typeface="Arial"/>
                <a:cs typeface="Arial" panose="020B0604020202020204" pitchFamily="34" charset="0"/>
              </a:rPr>
              <a:t>Work with the school if you have any concerns. We are all here for your child.</a:t>
            </a:r>
          </a:p>
          <a:p>
            <a:pPr lvl="0">
              <a:buClr>
                <a:schemeClr val="dk1"/>
              </a:buClr>
              <a:buSzPts val="1400"/>
            </a:pPr>
            <a:endParaRPr lang="en-GB" sz="3200" dirty="0">
              <a:solidFill>
                <a:schemeClr val="dk1"/>
              </a:solidFill>
              <a:ea typeface="Arial"/>
              <a:cs typeface="Arial" panose="020B0604020202020204" pitchFamily="34" charset="0"/>
            </a:endParaRPr>
          </a:p>
          <a:p>
            <a:pPr marL="285750" lvl="0" indent="-292100">
              <a:buClr>
                <a:schemeClr val="dk1"/>
              </a:buClr>
              <a:buSzPts val="1900"/>
              <a:buFont typeface="Wingdings" pitchFamily="2" charset="2"/>
              <a:buChar char="v"/>
            </a:pPr>
            <a:r>
              <a:rPr lang="en-GB" sz="3200" dirty="0">
                <a:solidFill>
                  <a:schemeClr val="dk1"/>
                </a:solidFill>
                <a:ea typeface="Arial"/>
                <a:cs typeface="Arial"/>
                <a:sym typeface="Arial"/>
              </a:rPr>
              <a:t>Make sure your child has good </a:t>
            </a:r>
            <a:r>
              <a:rPr lang="en-GB" sz="3200" u="sng" dirty="0">
                <a:solidFill>
                  <a:schemeClr val="dk1"/>
                </a:solidFill>
                <a:ea typeface="Arial"/>
                <a:cs typeface="Arial"/>
                <a:sym typeface="Arial"/>
              </a:rPr>
              <a:t>attendance</a:t>
            </a:r>
            <a:r>
              <a:rPr lang="en-GB" sz="3200" dirty="0">
                <a:solidFill>
                  <a:schemeClr val="dk1"/>
                </a:solidFill>
                <a:ea typeface="Arial"/>
                <a:cs typeface="Arial"/>
                <a:sym typeface="Arial"/>
              </a:rPr>
              <a:t> and </a:t>
            </a:r>
            <a:r>
              <a:rPr lang="en-GB" sz="3200" u="sng" dirty="0">
                <a:solidFill>
                  <a:schemeClr val="dk1"/>
                </a:solidFill>
                <a:ea typeface="Arial"/>
                <a:cs typeface="Arial"/>
                <a:sym typeface="Arial"/>
              </a:rPr>
              <a:t>punctuality</a:t>
            </a:r>
            <a:r>
              <a:rPr lang="en-GB" sz="3200" dirty="0">
                <a:solidFill>
                  <a:schemeClr val="dk1"/>
                </a:solidFill>
                <a:ea typeface="Arial"/>
                <a:cs typeface="Arial"/>
                <a:sym typeface="Arial"/>
              </a:rPr>
              <a:t> by establishing good </a:t>
            </a:r>
            <a:r>
              <a:rPr lang="en-GB" sz="3200" u="sng" dirty="0">
                <a:solidFill>
                  <a:schemeClr val="dk1"/>
                </a:solidFill>
                <a:ea typeface="Arial"/>
                <a:cs typeface="Arial"/>
                <a:sym typeface="Arial"/>
              </a:rPr>
              <a:t>routines</a:t>
            </a:r>
            <a:r>
              <a:rPr lang="en-GB" sz="3200" dirty="0">
                <a:solidFill>
                  <a:schemeClr val="dk1"/>
                </a:solidFill>
                <a:ea typeface="Arial"/>
                <a:cs typeface="Arial"/>
                <a:sym typeface="Arial"/>
              </a:rPr>
              <a:t> at home e.g. </a:t>
            </a:r>
            <a:r>
              <a:rPr lang="en-GB" sz="3200" dirty="0">
                <a:solidFill>
                  <a:schemeClr val="dk1"/>
                </a:solidFill>
                <a:cs typeface="Arial"/>
              </a:rPr>
              <a:t>b</a:t>
            </a:r>
            <a:r>
              <a:rPr lang="en-GB" sz="3200" dirty="0">
                <a:solidFill>
                  <a:schemeClr val="dk1"/>
                </a:solidFill>
                <a:ea typeface="Arial"/>
                <a:cs typeface="Arial"/>
                <a:sym typeface="Arial"/>
              </a:rPr>
              <a:t>edtimes.</a:t>
            </a:r>
          </a:p>
          <a:p>
            <a:pPr lvl="0">
              <a:buClr>
                <a:schemeClr val="dk1"/>
              </a:buClr>
              <a:buSzPts val="1900"/>
            </a:pPr>
            <a:endParaRPr lang="en-GB" sz="3200" dirty="0">
              <a:solidFill>
                <a:schemeClr val="dk1"/>
              </a:solidFill>
              <a:ea typeface="Arial"/>
              <a:cs typeface="Arial"/>
              <a:sym typeface="Arial"/>
            </a:endParaRPr>
          </a:p>
          <a:p>
            <a:pPr marL="285750" lvl="0" indent="-292100">
              <a:buClr>
                <a:schemeClr val="dk1"/>
              </a:buClr>
              <a:buSzPts val="1900"/>
              <a:buFont typeface="Wingdings" pitchFamily="2" charset="2"/>
              <a:buChar char="v"/>
            </a:pPr>
            <a:r>
              <a:rPr lang="en-GB" sz="3200" dirty="0">
                <a:solidFill>
                  <a:srgbClr val="7030A0"/>
                </a:solidFill>
                <a:ea typeface="Arial"/>
                <a:cs typeface="Arial"/>
                <a:sym typeface="Arial"/>
              </a:rPr>
              <a:t>Homework: Complete all weekly homework.</a:t>
            </a:r>
          </a:p>
          <a:p>
            <a:pPr lvl="0" algn="ctr">
              <a:buClr>
                <a:schemeClr val="dk1"/>
              </a:buClr>
              <a:buSzPts val="1900"/>
            </a:pPr>
            <a:endParaRPr lang="en-GB" sz="3200" dirty="0">
              <a:solidFill>
                <a:schemeClr val="dk1"/>
              </a:solidFill>
              <a:ea typeface="Calibri"/>
              <a:cs typeface="Arial"/>
              <a:sym typeface="Calibri"/>
            </a:endParaRPr>
          </a:p>
          <a:p>
            <a:pPr marL="88900" algn="ctr">
              <a:buClr>
                <a:schemeClr val="dk1"/>
              </a:buClr>
              <a:buSzPts val="1400"/>
            </a:pPr>
            <a:r>
              <a:rPr lang="en-GB" sz="2400" b="1" dirty="0">
                <a:solidFill>
                  <a:srgbClr val="7030A0"/>
                </a:solidFill>
                <a:ea typeface="Calibri"/>
                <a:cs typeface="Arial"/>
                <a:sym typeface="Calibri"/>
              </a:rPr>
              <a:t>Please see the Reception Information Booklet for a more detailed list of things you can do to support your child’s learning. </a:t>
            </a:r>
            <a:endParaRPr lang="en-GB" sz="2400" b="1" dirty="0">
              <a:solidFill>
                <a:srgbClr val="7030A0"/>
              </a:solidFill>
              <a:ea typeface="Calibri"/>
              <a:cs typeface="Arial" panose="020B0604020202020204" pitchFamily="34" charset="0"/>
            </a:endParaRPr>
          </a:p>
        </p:txBody>
      </p:sp>
    </p:spTree>
    <p:extLst>
      <p:ext uri="{BB962C8B-B14F-4D97-AF65-F5344CB8AC3E}">
        <p14:creationId xmlns:p14="http://schemas.microsoft.com/office/powerpoint/2010/main" val="367877282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5A9523FB-191C-3E44-96B2-B60784ADFC5E}"/>
              </a:ext>
            </a:extLst>
          </p:cNvPr>
          <p:cNvSpPr>
            <a:spLocks noGrp="1"/>
          </p:cNvSpPr>
          <p:nvPr>
            <p:ph type="sldNum" sz="quarter" idx="12"/>
          </p:nvPr>
        </p:nvSpPr>
        <p:spPr>
          <a:xfrm>
            <a:off x="9075815" y="6356350"/>
            <a:ext cx="2743200" cy="365125"/>
          </a:xfrm>
        </p:spPr>
        <p:txBody>
          <a:bodyPr/>
          <a:lstStyle/>
          <a:p>
            <a:fld id="{CFB247A3-AA37-D348-BAE2-134A88ED4A47}" type="slidenum">
              <a:rPr lang="en-US" smtClean="0"/>
              <a:t>18</a:t>
            </a:fld>
            <a:endParaRPr lang="en-US" dirty="0"/>
          </a:p>
        </p:txBody>
      </p:sp>
      <p:pic>
        <p:nvPicPr>
          <p:cNvPr id="5" name="Picture 4" descr="Logo, company name&#10;&#10;Description automatically generated">
            <a:extLst>
              <a:ext uri="{FF2B5EF4-FFF2-40B4-BE49-F238E27FC236}">
                <a16:creationId xmlns:a16="http://schemas.microsoft.com/office/drawing/2014/main" id="{31871E49-2CEE-C440-AE4F-1C774D7045D0}"/>
              </a:ext>
            </a:extLst>
          </p:cNvPr>
          <p:cNvPicPr>
            <a:picLocks noChangeAspect="1"/>
          </p:cNvPicPr>
          <p:nvPr/>
        </p:nvPicPr>
        <p:blipFill>
          <a:blip r:embed="rId2"/>
          <a:stretch>
            <a:fillRect/>
          </a:stretch>
        </p:blipFill>
        <p:spPr>
          <a:xfrm>
            <a:off x="154324" y="5991155"/>
            <a:ext cx="1535068" cy="730320"/>
          </a:xfrm>
          <a:prstGeom prst="rect">
            <a:avLst/>
          </a:prstGeom>
        </p:spPr>
      </p:pic>
      <p:sp>
        <p:nvSpPr>
          <p:cNvPr id="7" name="Slide Number Placeholder 1">
            <a:extLst>
              <a:ext uri="{FF2B5EF4-FFF2-40B4-BE49-F238E27FC236}">
                <a16:creationId xmlns:a16="http://schemas.microsoft.com/office/drawing/2014/main" id="{25261A11-9B0D-7D40-96C1-1F796DFF881E}"/>
              </a:ext>
            </a:extLst>
          </p:cNvPr>
          <p:cNvSpPr txBox="1">
            <a:spLocks/>
          </p:cNvSpPr>
          <p:nvPr/>
        </p:nvSpPr>
        <p:spPr>
          <a:xfrm>
            <a:off x="8610600" y="6421597"/>
            <a:ext cx="3208415"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CFB247A3-AA37-D348-BAE2-134A88ED4A47}" type="slidenum">
              <a:rPr lang="en-US" sz="1100" b="1" smtClean="0">
                <a:solidFill>
                  <a:schemeClr val="bg1"/>
                </a:solidFill>
              </a:rPr>
              <a:pPr/>
              <a:t>18</a:t>
            </a:fld>
            <a:endParaRPr lang="en-US" sz="1100" b="1" dirty="0">
              <a:solidFill>
                <a:schemeClr val="bg1"/>
              </a:solidFill>
            </a:endParaRPr>
          </a:p>
        </p:txBody>
      </p:sp>
      <p:pic>
        <p:nvPicPr>
          <p:cNvPr id="8" name="Picture 7" descr="A picture containing icon&#10;&#10;Description automatically generated">
            <a:extLst>
              <a:ext uri="{FF2B5EF4-FFF2-40B4-BE49-F238E27FC236}">
                <a16:creationId xmlns:a16="http://schemas.microsoft.com/office/drawing/2014/main" id="{3EB46F95-3914-8F44-A4D2-87ADF38E6E18}"/>
              </a:ext>
            </a:extLst>
          </p:cNvPr>
          <p:cNvPicPr>
            <a:picLocks noChangeAspect="1"/>
          </p:cNvPicPr>
          <p:nvPr/>
        </p:nvPicPr>
        <p:blipFill>
          <a:blip r:embed="rId3"/>
          <a:stretch>
            <a:fillRect/>
          </a:stretch>
        </p:blipFill>
        <p:spPr>
          <a:xfrm>
            <a:off x="9339943" y="337651"/>
            <a:ext cx="2479072" cy="540084"/>
          </a:xfrm>
          <a:prstGeom prst="rect">
            <a:avLst/>
          </a:prstGeom>
        </p:spPr>
      </p:pic>
      <p:sp>
        <p:nvSpPr>
          <p:cNvPr id="14" name="Google Shape;130;p15">
            <a:extLst>
              <a:ext uri="{FF2B5EF4-FFF2-40B4-BE49-F238E27FC236}">
                <a16:creationId xmlns:a16="http://schemas.microsoft.com/office/drawing/2014/main" id="{EC7103F3-6980-EC44-854B-A6952906B6D4}"/>
              </a:ext>
            </a:extLst>
          </p:cNvPr>
          <p:cNvSpPr txBox="1"/>
          <p:nvPr/>
        </p:nvSpPr>
        <p:spPr>
          <a:xfrm>
            <a:off x="556682" y="157154"/>
            <a:ext cx="6042436" cy="584700"/>
          </a:xfrm>
          <a:prstGeom prst="rect">
            <a:avLst/>
          </a:prstGeom>
          <a:noFill/>
          <a:ln>
            <a:noFill/>
          </a:ln>
        </p:spPr>
        <p:txBody>
          <a:bodyPr spcFirstLastPara="1" wrap="square" lIns="91425" tIns="45700" rIns="91425" bIns="45700" anchor="t" anchorCtr="0">
            <a:noAutofit/>
          </a:bodyPr>
          <a:lstStyle/>
          <a:p>
            <a:pPr algn="ctr"/>
            <a:endParaRPr lang="en-GB" sz="1100" b="1" dirty="0">
              <a:solidFill>
                <a:srgbClr val="98178D"/>
              </a:solidFill>
              <a:latin typeface="Arial" panose="020B0604020202020204" pitchFamily="34" charset="0"/>
              <a:cs typeface="Arial" panose="020B0604020202020204" pitchFamily="34" charset="0"/>
            </a:endParaRPr>
          </a:p>
        </p:txBody>
      </p:sp>
      <p:sp>
        <p:nvSpPr>
          <p:cNvPr id="12" name="Google Shape;174;p19">
            <a:extLst>
              <a:ext uri="{FF2B5EF4-FFF2-40B4-BE49-F238E27FC236}">
                <a16:creationId xmlns:a16="http://schemas.microsoft.com/office/drawing/2014/main" id="{A5630CC6-59FF-254C-8AA4-4E61F568DD96}"/>
              </a:ext>
            </a:extLst>
          </p:cNvPr>
          <p:cNvSpPr/>
          <p:nvPr/>
        </p:nvSpPr>
        <p:spPr>
          <a:xfrm>
            <a:off x="152400" y="286484"/>
            <a:ext cx="7248797" cy="779510"/>
          </a:xfrm>
          <a:prstGeom prst="rect">
            <a:avLst/>
          </a:prstGeom>
          <a:noFill/>
          <a:ln>
            <a:noFill/>
          </a:ln>
        </p:spPr>
        <p:txBody>
          <a:bodyPr spcFirstLastPara="1" wrap="square" lIns="91425" tIns="45700" rIns="91425" bIns="45700" anchor="t" anchorCtr="0">
            <a:noAutofit/>
          </a:bodyPr>
          <a:lstStyle/>
          <a:p>
            <a:pPr algn="ctr"/>
            <a:r>
              <a:rPr lang="en-GB" sz="4800" b="1" dirty="0">
                <a:solidFill>
                  <a:srgbClr val="7030A0"/>
                </a:solidFill>
                <a:latin typeface="Berlin Sans FB"/>
                <a:cs typeface="Arial"/>
              </a:rPr>
              <a:t>Website</a:t>
            </a:r>
          </a:p>
        </p:txBody>
      </p:sp>
      <p:sp>
        <p:nvSpPr>
          <p:cNvPr id="3" name="Rectangle 2">
            <a:extLst>
              <a:ext uri="{FF2B5EF4-FFF2-40B4-BE49-F238E27FC236}">
                <a16:creationId xmlns:a16="http://schemas.microsoft.com/office/drawing/2014/main" id="{80DA0FF3-DDA9-3541-A030-E50D85689C46}"/>
              </a:ext>
            </a:extLst>
          </p:cNvPr>
          <p:cNvSpPr/>
          <p:nvPr/>
        </p:nvSpPr>
        <p:spPr>
          <a:xfrm>
            <a:off x="388190" y="1658131"/>
            <a:ext cx="6838110" cy="3893374"/>
          </a:xfrm>
          <a:prstGeom prst="rect">
            <a:avLst/>
          </a:prstGeom>
        </p:spPr>
        <p:txBody>
          <a:bodyPr wrap="square" lIns="91440" tIns="45720" rIns="91440" bIns="45720" anchor="t">
            <a:spAutoFit/>
          </a:bodyPr>
          <a:lstStyle/>
          <a:p>
            <a:pPr algn="ctr">
              <a:buClr>
                <a:schemeClr val="dk1"/>
              </a:buClr>
              <a:buSzPts val="1900"/>
            </a:pPr>
            <a:endParaRPr lang="en-GB" sz="1100" b="1" dirty="0">
              <a:solidFill>
                <a:srgbClr val="000000"/>
              </a:solidFill>
              <a:latin typeface="Berlin Sans FB"/>
              <a:ea typeface="+mn-lt"/>
              <a:cs typeface="Calibri"/>
            </a:endParaRPr>
          </a:p>
          <a:p>
            <a:pPr algn="ctr">
              <a:buClr>
                <a:srgbClr val="000000"/>
              </a:buClr>
              <a:buSzPts val="1900"/>
            </a:pPr>
            <a:r>
              <a:rPr lang="en-GB" sz="4000" dirty="0">
                <a:ea typeface="+mn-lt"/>
                <a:cs typeface="+mn-lt"/>
              </a:rPr>
              <a:t>You will find all the relevant information about Reception Curriculum on our website.</a:t>
            </a:r>
            <a:endParaRPr lang="en-GB" sz="4000" dirty="0"/>
          </a:p>
          <a:p>
            <a:pPr algn="ctr">
              <a:buSzPts val="1900"/>
            </a:pPr>
            <a:endParaRPr lang="en-GB" sz="4000" dirty="0">
              <a:latin typeface="Berlin Sans FB"/>
              <a:cs typeface="Calibri"/>
            </a:endParaRPr>
          </a:p>
          <a:p>
            <a:pPr algn="ctr"/>
            <a:r>
              <a:rPr lang="en-GB" sz="3600" dirty="0">
                <a:solidFill>
                  <a:srgbClr val="7030A0"/>
                </a:solidFill>
                <a:latin typeface="Berlin Sans FB"/>
                <a:ea typeface="+mn-lt"/>
                <a:cs typeface="+mn-lt"/>
              </a:rPr>
              <a:t>www.woodpeckeracademy.org.uk</a:t>
            </a:r>
            <a:endParaRPr lang="en-GB" sz="2800" dirty="0">
              <a:solidFill>
                <a:srgbClr val="7030A0"/>
              </a:solidFill>
              <a:latin typeface="Berlin Sans FB"/>
            </a:endParaRPr>
          </a:p>
          <a:p>
            <a:pPr marL="311150" indent="-342900">
              <a:buClr>
                <a:srgbClr val="000000"/>
              </a:buClr>
              <a:buSzPts val="1900"/>
              <a:buFont typeface="Wingdings" pitchFamily="2" charset="2"/>
              <a:buChar char="v"/>
            </a:pPr>
            <a:endParaRPr lang="en-GB" sz="2000" dirty="0">
              <a:solidFill>
                <a:srgbClr val="000000"/>
              </a:solidFill>
              <a:latin typeface="Berlin Sans FB"/>
              <a:ea typeface="Calibri"/>
              <a:cs typeface="Arial" panose="020B0604020202020204" pitchFamily="34" charset="0"/>
            </a:endParaRPr>
          </a:p>
          <a:p>
            <a:pPr>
              <a:buClr>
                <a:srgbClr val="000000"/>
              </a:buClr>
              <a:buSzPts val="1900"/>
            </a:pPr>
            <a:endParaRPr lang="en-GB" sz="2000" dirty="0">
              <a:solidFill>
                <a:srgbClr val="000000"/>
              </a:solidFill>
              <a:latin typeface="Berlin Sans FB"/>
              <a:ea typeface="Calibri"/>
              <a:cs typeface="Arial" panose="020B0604020202020204" pitchFamily="34" charset="0"/>
            </a:endParaRPr>
          </a:p>
        </p:txBody>
      </p:sp>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595161" y="2040923"/>
            <a:ext cx="4108827" cy="3081620"/>
          </a:xfrm>
          <a:prstGeom prst="rect">
            <a:avLst/>
          </a:prstGeom>
        </p:spPr>
      </p:pic>
    </p:spTree>
    <p:extLst>
      <p:ext uri="{BB962C8B-B14F-4D97-AF65-F5344CB8AC3E}">
        <p14:creationId xmlns:p14="http://schemas.microsoft.com/office/powerpoint/2010/main" val="294967355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29">
          <a:extLst>
            <a:ext uri="{FF2B5EF4-FFF2-40B4-BE49-F238E27FC236}">
              <a16:creationId xmlns:a16="http://schemas.microsoft.com/office/drawing/2014/main" id="{C086D0BF-C192-157A-6FA6-72E144EAF805}"/>
            </a:ext>
          </a:extLst>
        </p:cNvPr>
        <p:cNvGrpSpPr/>
        <p:nvPr/>
      </p:nvGrpSpPr>
      <p:grpSpPr>
        <a:xfrm>
          <a:off x="0" y="0"/>
          <a:ext cx="0" cy="0"/>
          <a:chOff x="0" y="0"/>
          <a:chExt cx="0" cy="0"/>
        </a:xfrm>
      </p:grpSpPr>
      <p:sp>
        <p:nvSpPr>
          <p:cNvPr id="230" name="Google Shape;230;p16">
            <a:extLst>
              <a:ext uri="{FF2B5EF4-FFF2-40B4-BE49-F238E27FC236}">
                <a16:creationId xmlns:a16="http://schemas.microsoft.com/office/drawing/2014/main" id="{F274F69B-C636-EF15-7788-CF4A90484FBD}"/>
              </a:ext>
            </a:extLst>
          </p:cNvPr>
          <p:cNvSpPr txBox="1">
            <a:spLocks noGrp="1"/>
          </p:cNvSpPr>
          <p:nvPr>
            <p:ph type="sldNum" idx="12"/>
          </p:nvPr>
        </p:nvSpPr>
        <p:spPr>
          <a:xfrm>
            <a:off x="9075815"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en-GB"/>
              <a:t>19</a:t>
            </a:fld>
            <a:endParaRPr/>
          </a:p>
        </p:txBody>
      </p:sp>
      <p:sp>
        <p:nvSpPr>
          <p:cNvPr id="231" name="Google Shape;231;p16">
            <a:extLst>
              <a:ext uri="{FF2B5EF4-FFF2-40B4-BE49-F238E27FC236}">
                <a16:creationId xmlns:a16="http://schemas.microsoft.com/office/drawing/2014/main" id="{F80B8C1A-0868-3CC7-852A-8C443C37BEF0}"/>
              </a:ext>
            </a:extLst>
          </p:cNvPr>
          <p:cNvSpPr txBox="1"/>
          <p:nvPr/>
        </p:nvSpPr>
        <p:spPr>
          <a:xfrm>
            <a:off x="8610600" y="6421597"/>
            <a:ext cx="3208415" cy="365125"/>
          </a:xfrm>
          <a:prstGeom prst="rect">
            <a:avLst/>
          </a:prstGeom>
          <a:noFill/>
          <a:ln>
            <a:noFill/>
          </a:ln>
        </p:spPr>
        <p:txBody>
          <a:bodyPr spcFirstLastPara="1" wrap="square" lIns="91425" tIns="45700" rIns="91425" bIns="45700" anchor="ctr" anchorCtr="0">
            <a:noAutofit/>
          </a:bodyPr>
          <a:lstStyle/>
          <a:p>
            <a:pPr marL="0" marR="0" lvl="0" indent="0" algn="r" rtl="0">
              <a:lnSpc>
                <a:spcPct val="100000"/>
              </a:lnSpc>
              <a:spcBef>
                <a:spcPts val="0"/>
              </a:spcBef>
              <a:spcAft>
                <a:spcPts val="0"/>
              </a:spcAft>
              <a:buClr>
                <a:srgbClr val="000000"/>
              </a:buClr>
              <a:buSzPts val="1100"/>
              <a:buFont typeface="Arial"/>
              <a:buNone/>
            </a:pPr>
            <a:fld id="{00000000-1234-1234-1234-123412341234}" type="slidenum">
              <a:rPr lang="en-GB" sz="1100" b="1" i="0" u="none" strike="noStrike" cap="none">
                <a:solidFill>
                  <a:schemeClr val="lt1"/>
                </a:solidFill>
                <a:latin typeface="Calibri"/>
                <a:ea typeface="Calibri"/>
                <a:cs typeface="Calibri"/>
                <a:sym typeface="Calibri"/>
              </a:rPr>
              <a:t>19</a:t>
            </a:fld>
            <a:endParaRPr sz="1100" b="1" i="0" u="none" strike="noStrike" cap="none">
              <a:solidFill>
                <a:schemeClr val="lt1"/>
              </a:solidFill>
              <a:latin typeface="Calibri"/>
              <a:ea typeface="Calibri"/>
              <a:cs typeface="Calibri"/>
              <a:sym typeface="Calibri"/>
            </a:endParaRPr>
          </a:p>
        </p:txBody>
      </p:sp>
      <p:sp>
        <p:nvSpPr>
          <p:cNvPr id="233" name="Google Shape;233;p16">
            <a:extLst>
              <a:ext uri="{FF2B5EF4-FFF2-40B4-BE49-F238E27FC236}">
                <a16:creationId xmlns:a16="http://schemas.microsoft.com/office/drawing/2014/main" id="{CE958639-B655-7626-6F1F-CEB33B6DC609}"/>
              </a:ext>
            </a:extLst>
          </p:cNvPr>
          <p:cNvSpPr txBox="1"/>
          <p:nvPr/>
        </p:nvSpPr>
        <p:spPr>
          <a:xfrm>
            <a:off x="658574" y="184826"/>
            <a:ext cx="9646210" cy="1778000"/>
          </a:xfrm>
          <a:prstGeom prst="rect">
            <a:avLst/>
          </a:prstGeom>
          <a:noFill/>
          <a:ln>
            <a:noFill/>
          </a:ln>
        </p:spPr>
        <p:txBody>
          <a:bodyPr spcFirstLastPara="1" wrap="square" lIns="91425" tIns="45700" rIns="91425" bIns="45700" anchor="ctr" anchorCtr="0">
            <a:normAutofit/>
          </a:bodyPr>
          <a:lstStyle/>
          <a:p>
            <a:pPr marL="0" marR="0" lvl="0" indent="0" algn="l" rtl="0">
              <a:lnSpc>
                <a:spcPct val="90000"/>
              </a:lnSpc>
              <a:spcBef>
                <a:spcPts val="0"/>
              </a:spcBef>
              <a:spcAft>
                <a:spcPts val="0"/>
              </a:spcAft>
              <a:buClr>
                <a:srgbClr val="000000"/>
              </a:buClr>
              <a:buSzPts val="6000"/>
              <a:buFont typeface="Overlock"/>
              <a:buNone/>
            </a:pPr>
            <a:r>
              <a:rPr lang="en-GB" sz="6000" b="1" i="0" u="none" strike="noStrike" cap="none" dirty="0">
                <a:solidFill>
                  <a:srgbClr val="7030A0"/>
                </a:solidFill>
                <a:latin typeface="Berlin Sans FB" panose="020E0602020502020306" pitchFamily="34" charset="0"/>
                <a:ea typeface="Overlock"/>
                <a:cs typeface="Overlock"/>
                <a:sym typeface="Overlock"/>
              </a:rPr>
              <a:t>Friends of Woody</a:t>
            </a:r>
            <a:endParaRPr sz="1400" b="1" i="0" u="none" strike="noStrike" cap="none" dirty="0">
              <a:solidFill>
                <a:srgbClr val="7030A0"/>
              </a:solidFill>
              <a:latin typeface="Berlin Sans FB" panose="020E0602020502020306" pitchFamily="34" charset="0"/>
              <a:ea typeface="Arial"/>
              <a:cs typeface="Arial"/>
              <a:sym typeface="Arial"/>
            </a:endParaRPr>
          </a:p>
        </p:txBody>
      </p:sp>
      <p:pic>
        <p:nvPicPr>
          <p:cNvPr id="3" name="Picture 2" descr="4 May 2018 Dear Parents and Carers, Re: The Headteacher of Woodpecker Hall  Primary Academy It is with great regret that I must a">
            <a:extLst>
              <a:ext uri="{FF2B5EF4-FFF2-40B4-BE49-F238E27FC236}">
                <a16:creationId xmlns:a16="http://schemas.microsoft.com/office/drawing/2014/main" id="{37345052-32EC-8C1C-80B0-6E8724CB3A8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89123" y="184826"/>
            <a:ext cx="1947233" cy="519262"/>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Welcome to Cotford St Luke PTA ...">
            <a:extLst>
              <a:ext uri="{FF2B5EF4-FFF2-40B4-BE49-F238E27FC236}">
                <a16:creationId xmlns:a16="http://schemas.microsoft.com/office/drawing/2014/main" id="{40F7928E-DF5E-B1DE-5172-FFE22F163D4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74021" y="872048"/>
            <a:ext cx="3884096" cy="1427668"/>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8EC13E01-0CB5-68E4-895A-2CA9E8C4071E}"/>
              </a:ext>
            </a:extLst>
          </p:cNvPr>
          <p:cNvSpPr txBox="1"/>
          <p:nvPr/>
        </p:nvSpPr>
        <p:spPr>
          <a:xfrm>
            <a:off x="372985" y="2394217"/>
            <a:ext cx="9953785" cy="4370427"/>
          </a:xfrm>
          <a:prstGeom prst="rect">
            <a:avLst/>
          </a:prstGeom>
          <a:noFill/>
        </p:spPr>
        <p:txBody>
          <a:bodyPr wrap="square" rtlCol="0">
            <a:spAutoFit/>
          </a:bodyPr>
          <a:lstStyle/>
          <a:p>
            <a:pPr marL="285750" indent="-285750">
              <a:buFontTx/>
              <a:buChar char="-"/>
            </a:pPr>
            <a:r>
              <a:rPr lang="en-GB" sz="2800" dirty="0"/>
              <a:t>All parents are part of the Parent Teacher Association </a:t>
            </a:r>
            <a:r>
              <a:rPr lang="en-GB" sz="2800" b="1" dirty="0"/>
              <a:t>(PTA).</a:t>
            </a:r>
          </a:p>
          <a:p>
            <a:pPr marL="285750" indent="-285750">
              <a:buFontTx/>
              <a:buChar char="-"/>
            </a:pPr>
            <a:r>
              <a:rPr lang="en-GB" sz="2800" b="1" dirty="0">
                <a:solidFill>
                  <a:srgbClr val="7030A0"/>
                </a:solidFill>
              </a:rPr>
              <a:t>Friends of Woody.</a:t>
            </a:r>
          </a:p>
          <a:p>
            <a:pPr marL="285750" indent="-285750">
              <a:buFontTx/>
              <a:buChar char="-"/>
            </a:pPr>
            <a:r>
              <a:rPr lang="en-GB" sz="2800" dirty="0"/>
              <a:t>Each </a:t>
            </a:r>
            <a:r>
              <a:rPr lang="en-GB" sz="2800"/>
              <a:t>class has x2 </a:t>
            </a:r>
            <a:r>
              <a:rPr lang="en-GB" sz="2800" dirty="0"/>
              <a:t>representatives (encourage parents to get involved).</a:t>
            </a:r>
          </a:p>
          <a:p>
            <a:pPr marL="285750" indent="-285750">
              <a:buFontTx/>
              <a:buChar char="-"/>
            </a:pPr>
            <a:r>
              <a:rPr lang="en-GB" sz="2800" dirty="0"/>
              <a:t>All ideas welcome.</a:t>
            </a:r>
          </a:p>
          <a:p>
            <a:pPr marL="285750" indent="-285750">
              <a:buFontTx/>
              <a:buChar char="-"/>
            </a:pPr>
            <a:r>
              <a:rPr lang="en-GB" sz="2800" dirty="0"/>
              <a:t>No organising of events just helping get things set up/helping at events.</a:t>
            </a:r>
          </a:p>
          <a:p>
            <a:pPr marL="285750" indent="-285750">
              <a:buFontTx/>
              <a:buChar char="-"/>
            </a:pPr>
            <a:r>
              <a:rPr lang="en-GB" sz="2800" dirty="0"/>
              <a:t>Events only happen with your support.</a:t>
            </a:r>
          </a:p>
          <a:p>
            <a:pPr marL="285750" indent="-285750">
              <a:buFontTx/>
              <a:buChar char="-"/>
            </a:pPr>
            <a:endParaRPr lang="en-GB" dirty="0"/>
          </a:p>
          <a:p>
            <a:pPr marL="285750" indent="-285750">
              <a:buFontTx/>
              <a:buChar char="-"/>
            </a:pPr>
            <a:endParaRPr lang="en-GB" b="1" dirty="0"/>
          </a:p>
          <a:p>
            <a:pPr marL="285750" indent="-285750">
              <a:buFontTx/>
              <a:buChar char="-"/>
            </a:pPr>
            <a:endParaRPr lang="en-GB" b="1" dirty="0"/>
          </a:p>
        </p:txBody>
      </p:sp>
      <p:pic>
        <p:nvPicPr>
          <p:cNvPr id="5" name="Picture 4">
            <a:extLst>
              <a:ext uri="{FF2B5EF4-FFF2-40B4-BE49-F238E27FC236}">
                <a16:creationId xmlns:a16="http://schemas.microsoft.com/office/drawing/2014/main" id="{BA9DD8B7-4C44-D747-A98D-E2C542A2F924}"/>
              </a:ext>
            </a:extLst>
          </p:cNvPr>
          <p:cNvPicPr>
            <a:picLocks noChangeAspect="1"/>
          </p:cNvPicPr>
          <p:nvPr/>
        </p:nvPicPr>
        <p:blipFill>
          <a:blip r:embed="rId5"/>
          <a:stretch>
            <a:fillRect/>
          </a:stretch>
        </p:blipFill>
        <p:spPr>
          <a:xfrm>
            <a:off x="10223951" y="3895344"/>
            <a:ext cx="1758395" cy="2526253"/>
          </a:xfrm>
          <a:prstGeom prst="rect">
            <a:avLst/>
          </a:prstGeom>
        </p:spPr>
      </p:pic>
    </p:spTree>
    <p:extLst>
      <p:ext uri="{BB962C8B-B14F-4D97-AF65-F5344CB8AC3E}">
        <p14:creationId xmlns:p14="http://schemas.microsoft.com/office/powerpoint/2010/main" val="17291048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5A9523FB-191C-3E44-96B2-B60784ADFC5E}"/>
              </a:ext>
            </a:extLst>
          </p:cNvPr>
          <p:cNvSpPr>
            <a:spLocks noGrp="1"/>
          </p:cNvSpPr>
          <p:nvPr>
            <p:ph type="sldNum" sz="quarter" idx="12"/>
          </p:nvPr>
        </p:nvSpPr>
        <p:spPr>
          <a:xfrm>
            <a:off x="9075815" y="6356350"/>
            <a:ext cx="2743200" cy="365125"/>
          </a:xfrm>
        </p:spPr>
        <p:txBody>
          <a:bodyPr/>
          <a:lstStyle/>
          <a:p>
            <a:fld id="{CFB247A3-AA37-D348-BAE2-134A88ED4A47}" type="slidenum">
              <a:rPr lang="en-US" smtClean="0"/>
              <a:t>20</a:t>
            </a:fld>
            <a:endParaRPr lang="en-US" dirty="0"/>
          </a:p>
        </p:txBody>
      </p:sp>
      <p:pic>
        <p:nvPicPr>
          <p:cNvPr id="5" name="Picture 4" descr="Logo, company name&#10;&#10;Description automatically generated">
            <a:extLst>
              <a:ext uri="{FF2B5EF4-FFF2-40B4-BE49-F238E27FC236}">
                <a16:creationId xmlns:a16="http://schemas.microsoft.com/office/drawing/2014/main" id="{31871E49-2CEE-C440-AE4F-1C774D7045D0}"/>
              </a:ext>
            </a:extLst>
          </p:cNvPr>
          <p:cNvPicPr>
            <a:picLocks noChangeAspect="1"/>
          </p:cNvPicPr>
          <p:nvPr/>
        </p:nvPicPr>
        <p:blipFill>
          <a:blip r:embed="rId2"/>
          <a:stretch>
            <a:fillRect/>
          </a:stretch>
        </p:blipFill>
        <p:spPr>
          <a:xfrm>
            <a:off x="154324" y="5991155"/>
            <a:ext cx="1535068" cy="730320"/>
          </a:xfrm>
          <a:prstGeom prst="rect">
            <a:avLst/>
          </a:prstGeom>
        </p:spPr>
      </p:pic>
      <p:sp>
        <p:nvSpPr>
          <p:cNvPr id="7" name="Slide Number Placeholder 1">
            <a:extLst>
              <a:ext uri="{FF2B5EF4-FFF2-40B4-BE49-F238E27FC236}">
                <a16:creationId xmlns:a16="http://schemas.microsoft.com/office/drawing/2014/main" id="{25261A11-9B0D-7D40-96C1-1F796DFF881E}"/>
              </a:ext>
            </a:extLst>
          </p:cNvPr>
          <p:cNvSpPr txBox="1">
            <a:spLocks/>
          </p:cNvSpPr>
          <p:nvPr/>
        </p:nvSpPr>
        <p:spPr>
          <a:xfrm>
            <a:off x="8610600" y="6421597"/>
            <a:ext cx="3208415"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CFB247A3-AA37-D348-BAE2-134A88ED4A47}" type="slidenum">
              <a:rPr lang="en-US" sz="1100" b="1" smtClean="0">
                <a:solidFill>
                  <a:schemeClr val="bg1"/>
                </a:solidFill>
              </a:rPr>
              <a:pPr/>
              <a:t>20</a:t>
            </a:fld>
            <a:endParaRPr lang="en-US" sz="1100" b="1" dirty="0">
              <a:solidFill>
                <a:schemeClr val="bg1"/>
              </a:solidFill>
            </a:endParaRPr>
          </a:p>
        </p:txBody>
      </p:sp>
      <p:pic>
        <p:nvPicPr>
          <p:cNvPr id="8" name="Picture 7" descr="A picture containing icon&#10;&#10;Description automatically generated">
            <a:extLst>
              <a:ext uri="{FF2B5EF4-FFF2-40B4-BE49-F238E27FC236}">
                <a16:creationId xmlns:a16="http://schemas.microsoft.com/office/drawing/2014/main" id="{3EB46F95-3914-8F44-A4D2-87ADF38E6E18}"/>
              </a:ext>
            </a:extLst>
          </p:cNvPr>
          <p:cNvPicPr>
            <a:picLocks noChangeAspect="1"/>
          </p:cNvPicPr>
          <p:nvPr/>
        </p:nvPicPr>
        <p:blipFill>
          <a:blip r:embed="rId3"/>
          <a:stretch>
            <a:fillRect/>
          </a:stretch>
        </p:blipFill>
        <p:spPr>
          <a:xfrm>
            <a:off x="9339943" y="337651"/>
            <a:ext cx="2479072" cy="540084"/>
          </a:xfrm>
          <a:prstGeom prst="rect">
            <a:avLst/>
          </a:prstGeom>
        </p:spPr>
      </p:pic>
      <p:sp>
        <p:nvSpPr>
          <p:cNvPr id="14" name="Google Shape;130;p15">
            <a:extLst>
              <a:ext uri="{FF2B5EF4-FFF2-40B4-BE49-F238E27FC236}">
                <a16:creationId xmlns:a16="http://schemas.microsoft.com/office/drawing/2014/main" id="{EC7103F3-6980-EC44-854B-A6952906B6D4}"/>
              </a:ext>
            </a:extLst>
          </p:cNvPr>
          <p:cNvSpPr txBox="1"/>
          <p:nvPr/>
        </p:nvSpPr>
        <p:spPr>
          <a:xfrm>
            <a:off x="556682" y="157154"/>
            <a:ext cx="6042436" cy="584700"/>
          </a:xfrm>
          <a:prstGeom prst="rect">
            <a:avLst/>
          </a:prstGeom>
          <a:noFill/>
          <a:ln>
            <a:noFill/>
          </a:ln>
        </p:spPr>
        <p:txBody>
          <a:bodyPr spcFirstLastPara="1" wrap="square" lIns="91425" tIns="45700" rIns="91425" bIns="45700" anchor="t" anchorCtr="0">
            <a:noAutofit/>
          </a:bodyPr>
          <a:lstStyle/>
          <a:p>
            <a:pPr algn="ctr"/>
            <a:endParaRPr lang="en-GB" sz="1100" b="1" dirty="0">
              <a:solidFill>
                <a:srgbClr val="98178D"/>
              </a:solidFill>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44EAA34C-4E92-4492-A5E4-B127908308F6}"/>
              </a:ext>
            </a:extLst>
          </p:cNvPr>
          <p:cNvSpPr txBox="1"/>
          <p:nvPr/>
        </p:nvSpPr>
        <p:spPr>
          <a:xfrm>
            <a:off x="3706906" y="2789716"/>
            <a:ext cx="4778188" cy="8309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4800" b="1" dirty="0">
                <a:solidFill>
                  <a:srgbClr val="7030A0"/>
                </a:solidFill>
                <a:latin typeface="Berlin Sans FB"/>
                <a:cs typeface="Calibri"/>
              </a:rPr>
              <a:t>Any Questions?</a:t>
            </a:r>
          </a:p>
        </p:txBody>
      </p:sp>
    </p:spTree>
    <p:extLst>
      <p:ext uri="{BB962C8B-B14F-4D97-AF65-F5344CB8AC3E}">
        <p14:creationId xmlns:p14="http://schemas.microsoft.com/office/powerpoint/2010/main" val="172445205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Logo, company name&#10;&#10;Description automatically generated">
            <a:extLst>
              <a:ext uri="{FF2B5EF4-FFF2-40B4-BE49-F238E27FC236}">
                <a16:creationId xmlns:a16="http://schemas.microsoft.com/office/drawing/2014/main" id="{A9A544CC-411D-4546-BFB9-577777FE48AA}"/>
              </a:ext>
            </a:extLst>
          </p:cNvPr>
          <p:cNvPicPr>
            <a:picLocks noChangeAspect="1"/>
          </p:cNvPicPr>
          <p:nvPr/>
        </p:nvPicPr>
        <p:blipFill>
          <a:blip r:embed="rId2"/>
          <a:stretch>
            <a:fillRect/>
          </a:stretch>
        </p:blipFill>
        <p:spPr>
          <a:xfrm>
            <a:off x="290750" y="5730301"/>
            <a:ext cx="1877198" cy="893091"/>
          </a:xfrm>
          <a:prstGeom prst="rect">
            <a:avLst/>
          </a:prstGeom>
        </p:spPr>
      </p:pic>
      <p:sp>
        <p:nvSpPr>
          <p:cNvPr id="10" name="Rectangle 9">
            <a:extLst>
              <a:ext uri="{FF2B5EF4-FFF2-40B4-BE49-F238E27FC236}">
                <a16:creationId xmlns:a16="http://schemas.microsoft.com/office/drawing/2014/main" id="{C243D84C-B9AC-AC44-BF8A-0CC29FFBCD53}"/>
              </a:ext>
            </a:extLst>
          </p:cNvPr>
          <p:cNvSpPr/>
          <p:nvPr/>
        </p:nvSpPr>
        <p:spPr>
          <a:xfrm>
            <a:off x="13199" y="-1"/>
            <a:ext cx="12192000" cy="5635487"/>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itle 1">
            <a:extLst>
              <a:ext uri="{FF2B5EF4-FFF2-40B4-BE49-F238E27FC236}">
                <a16:creationId xmlns:a16="http://schemas.microsoft.com/office/drawing/2014/main" id="{22FBEC99-C7E1-AB41-9FA9-EAEF61B10209}"/>
              </a:ext>
            </a:extLst>
          </p:cNvPr>
          <p:cNvSpPr txBox="1">
            <a:spLocks/>
          </p:cNvSpPr>
          <p:nvPr/>
        </p:nvSpPr>
        <p:spPr>
          <a:xfrm>
            <a:off x="2508250" y="546100"/>
            <a:ext cx="9144000" cy="2387600"/>
          </a:xfrm>
          <a:prstGeom prst="rect">
            <a:avLst/>
          </a:prstGeom>
        </p:spPr>
        <p:txBody>
          <a:bodyPr anchor="b"/>
          <a:lstStyle>
            <a:lvl1pPr algn="r" defTabSz="914400" rtl="0" eaLnBrk="1" latinLnBrk="0" hangingPunct="1">
              <a:lnSpc>
                <a:spcPct val="90000"/>
              </a:lnSpc>
              <a:spcBef>
                <a:spcPct val="0"/>
              </a:spcBef>
              <a:buNone/>
              <a:defRPr sz="6000" kern="1200">
                <a:solidFill>
                  <a:schemeClr val="bg1"/>
                </a:solidFill>
                <a:latin typeface="+mj-lt"/>
                <a:ea typeface="+mj-ea"/>
                <a:cs typeface="+mj-cs"/>
              </a:defRPr>
            </a:lvl1pPr>
          </a:lstStyle>
          <a:p>
            <a:pPr fontAlgn="auto">
              <a:spcAft>
                <a:spcPts val="0"/>
              </a:spcAft>
              <a:defRPr/>
            </a:pPr>
            <a:endParaRPr lang="en-US" dirty="0"/>
          </a:p>
        </p:txBody>
      </p:sp>
      <p:sp>
        <p:nvSpPr>
          <p:cNvPr id="13" name="Subtitle 2">
            <a:extLst>
              <a:ext uri="{FF2B5EF4-FFF2-40B4-BE49-F238E27FC236}">
                <a16:creationId xmlns:a16="http://schemas.microsoft.com/office/drawing/2014/main" id="{98F226FF-B4FB-914E-91CD-A7E2B3C792AF}"/>
              </a:ext>
            </a:extLst>
          </p:cNvPr>
          <p:cNvSpPr txBox="1">
            <a:spLocks/>
          </p:cNvSpPr>
          <p:nvPr/>
        </p:nvSpPr>
        <p:spPr>
          <a:xfrm>
            <a:off x="2508250" y="3025775"/>
            <a:ext cx="9144000" cy="1655763"/>
          </a:xfrm>
          <a:prstGeom prst="rect">
            <a:avLst/>
          </a:prstGeom>
        </p:spPr>
        <p:txBody>
          <a:bodyPr/>
          <a:lstStyle>
            <a:lvl1pPr marL="0" indent="0" algn="r" defTabSz="914400" rtl="0" eaLnBrk="1" latinLnBrk="0" hangingPunct="1">
              <a:lnSpc>
                <a:spcPct val="90000"/>
              </a:lnSpc>
              <a:spcBef>
                <a:spcPts val="1000"/>
              </a:spcBef>
              <a:buFont typeface="Arial" panose="020B0604020202020204" pitchFamily="34" charset="0"/>
              <a:buNone/>
              <a:defRPr sz="2400" kern="1200">
                <a:solidFill>
                  <a:schemeClr val="bg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fontAlgn="auto">
              <a:spcAft>
                <a:spcPts val="0"/>
              </a:spcAft>
              <a:defRPr/>
            </a:pPr>
            <a:endParaRPr lang="en-US" dirty="0"/>
          </a:p>
        </p:txBody>
      </p:sp>
      <p:sp>
        <p:nvSpPr>
          <p:cNvPr id="14" name="5-point Star 13">
            <a:extLst>
              <a:ext uri="{FF2B5EF4-FFF2-40B4-BE49-F238E27FC236}">
                <a16:creationId xmlns:a16="http://schemas.microsoft.com/office/drawing/2014/main" id="{987ADACD-A6F0-FC44-BC8A-259B5F5F1606}"/>
              </a:ext>
            </a:extLst>
          </p:cNvPr>
          <p:cNvSpPr/>
          <p:nvPr/>
        </p:nvSpPr>
        <p:spPr>
          <a:xfrm rot="20557617">
            <a:off x="917775" y="2249071"/>
            <a:ext cx="2625535" cy="2625535"/>
          </a:xfrm>
          <a:prstGeom prst="star5">
            <a:avLst/>
          </a:prstGeom>
          <a:noFill/>
          <a:ln w="381000">
            <a:solidFill>
              <a:schemeClr val="bg1">
                <a:alpha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5-point Star 14">
            <a:extLst>
              <a:ext uri="{FF2B5EF4-FFF2-40B4-BE49-F238E27FC236}">
                <a16:creationId xmlns:a16="http://schemas.microsoft.com/office/drawing/2014/main" id="{DB33CE8D-26F0-6643-9E3A-A15AD08369D2}"/>
              </a:ext>
            </a:extLst>
          </p:cNvPr>
          <p:cNvSpPr/>
          <p:nvPr/>
        </p:nvSpPr>
        <p:spPr>
          <a:xfrm rot="1213509">
            <a:off x="879280" y="2389295"/>
            <a:ext cx="700139" cy="700139"/>
          </a:xfrm>
          <a:prstGeom prst="star5">
            <a:avLst/>
          </a:prstGeom>
          <a:noFill/>
          <a:ln w="76200">
            <a:solidFill>
              <a:schemeClr val="bg1">
                <a:alpha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5-point Star 15">
            <a:extLst>
              <a:ext uri="{FF2B5EF4-FFF2-40B4-BE49-F238E27FC236}">
                <a16:creationId xmlns:a16="http://schemas.microsoft.com/office/drawing/2014/main" id="{6681E509-39E6-6741-8598-FAEBC89518C0}"/>
              </a:ext>
            </a:extLst>
          </p:cNvPr>
          <p:cNvSpPr/>
          <p:nvPr/>
        </p:nvSpPr>
        <p:spPr>
          <a:xfrm rot="20533826">
            <a:off x="3662202" y="3598717"/>
            <a:ext cx="923680" cy="923680"/>
          </a:xfrm>
          <a:prstGeom prst="star5">
            <a:avLst/>
          </a:prstGeom>
          <a:noFill/>
          <a:ln w="127000">
            <a:solidFill>
              <a:schemeClr val="bg1">
                <a:alpha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A picture containing icon&#10;&#10;Description automatically generated">
            <a:extLst>
              <a:ext uri="{FF2B5EF4-FFF2-40B4-BE49-F238E27FC236}">
                <a16:creationId xmlns:a16="http://schemas.microsoft.com/office/drawing/2014/main" id="{CA7DEEB6-41A1-0640-B9AA-E2B8B443286B}"/>
              </a:ext>
            </a:extLst>
          </p:cNvPr>
          <p:cNvPicPr>
            <a:picLocks noChangeAspect="1"/>
          </p:cNvPicPr>
          <p:nvPr/>
        </p:nvPicPr>
        <p:blipFill>
          <a:blip r:embed="rId3"/>
          <a:stretch>
            <a:fillRect/>
          </a:stretch>
        </p:blipFill>
        <p:spPr>
          <a:xfrm>
            <a:off x="8715849" y="5992042"/>
            <a:ext cx="2936401" cy="639716"/>
          </a:xfrm>
          <a:prstGeom prst="rect">
            <a:avLst/>
          </a:prstGeom>
        </p:spPr>
      </p:pic>
      <p:sp>
        <p:nvSpPr>
          <p:cNvPr id="2" name="Rectangle 1">
            <a:extLst>
              <a:ext uri="{FF2B5EF4-FFF2-40B4-BE49-F238E27FC236}">
                <a16:creationId xmlns:a16="http://schemas.microsoft.com/office/drawing/2014/main" id="{FED7BF80-E1F4-7646-AA7F-2B0DED9ED1A2}"/>
              </a:ext>
            </a:extLst>
          </p:cNvPr>
          <p:cNvSpPr/>
          <p:nvPr/>
        </p:nvSpPr>
        <p:spPr>
          <a:xfrm>
            <a:off x="3581992" y="2103961"/>
            <a:ext cx="8204175" cy="923330"/>
          </a:xfrm>
          <a:prstGeom prst="rect">
            <a:avLst/>
          </a:prstGeom>
        </p:spPr>
        <p:txBody>
          <a:bodyPr wrap="square" lIns="91440" tIns="45720" rIns="91440" bIns="45720" anchor="t">
            <a:spAutoFit/>
          </a:bodyPr>
          <a:lstStyle/>
          <a:p>
            <a:pPr marL="45720" indent="-6985" algn="ctr">
              <a:buClr>
                <a:srgbClr val="C3260C"/>
              </a:buClr>
            </a:pPr>
            <a:r>
              <a:rPr lang="en-GB" sz="5400" b="1" dirty="0">
                <a:solidFill>
                  <a:schemeClr val="bg1"/>
                </a:solidFill>
                <a:latin typeface="Berlin Sans FB"/>
                <a:ea typeface="Arial"/>
                <a:cs typeface="Arial"/>
                <a:sym typeface="Arial"/>
              </a:rPr>
              <a:t>Thank you </a:t>
            </a:r>
            <a:endParaRPr lang="en-GB" sz="3600" b="1" dirty="0">
              <a:solidFill>
                <a:schemeClr val="bg1"/>
              </a:solidFill>
              <a:highlight>
                <a:srgbClr val="FF00FF"/>
              </a:highlight>
              <a:latin typeface="Berlin Sans FB"/>
              <a:ea typeface="Arial"/>
              <a:cs typeface="Arial"/>
            </a:endParaRPr>
          </a:p>
        </p:txBody>
      </p:sp>
    </p:spTree>
    <p:extLst>
      <p:ext uri="{BB962C8B-B14F-4D97-AF65-F5344CB8AC3E}">
        <p14:creationId xmlns:p14="http://schemas.microsoft.com/office/powerpoint/2010/main" val="307476483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DEBA2EB4D77AF458D0D9FE8E00DA4F4" ma:contentTypeVersion="13" ma:contentTypeDescription="Create a new document." ma:contentTypeScope="" ma:versionID="fa2823fabc7054c6c3ab23380d50ad6f">
  <xsd:schema xmlns:xsd="http://www.w3.org/2001/XMLSchema" xmlns:xs="http://www.w3.org/2001/XMLSchema" xmlns:p="http://schemas.microsoft.com/office/2006/metadata/properties" xmlns:ns2="cd7f7c8a-c8d0-4a3a-89b8-482271a8509b" xmlns:ns3="822bd001-b475-4de8-9e6b-fe2612c29544" targetNamespace="http://schemas.microsoft.com/office/2006/metadata/properties" ma:root="true" ma:fieldsID="fab054db6fe2c7b428de8ac22753f4e3" ns2:_="" ns3:_="">
    <xsd:import namespace="cd7f7c8a-c8d0-4a3a-89b8-482271a8509b"/>
    <xsd:import namespace="822bd001-b475-4de8-9e6b-fe2612c2954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DateTaken" minOccurs="0"/>
                <xsd:element ref="ns2:MediaServiceOCR" minOccurs="0"/>
                <xsd:element ref="ns2:MediaServiceGenerationTime" minOccurs="0"/>
                <xsd:element ref="ns2:MediaServiceEventHashCode" minOccurs="0"/>
                <xsd:element ref="ns2:MediaServiceLocation"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d7f7c8a-c8d0-4a3a-89b8-482271a8509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ca80854f-31e5-450a-bf70-f72869c723b8"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Location" ma:index="19" nillable="true" ma:displayName="Location" ma:description="" ma:indexed="true" ma:internalName="MediaServiceLocation" ma:readOnly="true">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822bd001-b475-4de8-9e6b-fe2612c29544"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8c439b2c-5b81-40b0-9de4-77621dbefbf2}" ma:internalName="TaxCatchAll" ma:showField="CatchAllData" ma:web="822bd001-b475-4de8-9e6b-fe2612c2954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822bd001-b475-4de8-9e6b-fe2612c29544" xsi:nil="true"/>
    <lcf76f155ced4ddcb4097134ff3c332f xmlns="cd7f7c8a-c8d0-4a3a-89b8-482271a8509b">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2AC0CDEA-821C-4461-A488-3E8C9615E1E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d7f7c8a-c8d0-4a3a-89b8-482271a8509b"/>
    <ds:schemaRef ds:uri="822bd001-b475-4de8-9e6b-fe2612c2954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BE6F60A-025F-4339-B672-7768101871FE}">
  <ds:schemaRefs>
    <ds:schemaRef ds:uri="http://www.w3.org/XML/1998/namespace"/>
    <ds:schemaRef ds:uri="http://schemas.microsoft.com/office/2006/documentManagement/types"/>
    <ds:schemaRef ds:uri="822bd001-b475-4de8-9e6b-fe2612c29544"/>
    <ds:schemaRef ds:uri="http://purl.org/dc/dcmitype/"/>
    <ds:schemaRef ds:uri="http://purl.org/dc/elements/1.1/"/>
    <ds:schemaRef ds:uri="http://schemas.microsoft.com/office/2006/metadata/properties"/>
    <ds:schemaRef ds:uri="http://schemas.microsoft.com/office/infopath/2007/PartnerControls"/>
    <ds:schemaRef ds:uri="http://schemas.openxmlformats.org/package/2006/metadata/core-properties"/>
    <ds:schemaRef ds:uri="cd7f7c8a-c8d0-4a3a-89b8-482271a8509b"/>
    <ds:schemaRef ds:uri="http://purl.org/dc/terms/"/>
  </ds:schemaRefs>
</ds:datastoreItem>
</file>

<file path=customXml/itemProps3.xml><?xml version="1.0" encoding="utf-8"?>
<ds:datastoreItem xmlns:ds="http://schemas.openxmlformats.org/officeDocument/2006/customXml" ds:itemID="{5A459830-0701-4C5F-81F4-8C784B4EA7F5}">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7978</TotalTime>
  <Words>1682</Words>
  <Application>Microsoft Office PowerPoint</Application>
  <PresentationFormat>Widescreen</PresentationFormat>
  <Paragraphs>252</Paragraphs>
  <Slides>21</Slides>
  <Notes>1</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21</vt:i4>
      </vt:variant>
    </vt:vector>
  </HeadingPairs>
  <TitlesOfParts>
    <vt:vector size="31" baseType="lpstr">
      <vt:lpstr>Arial</vt:lpstr>
      <vt:lpstr>Berlin Sans FB</vt:lpstr>
      <vt:lpstr>Berlin Sans FB Demi</vt:lpstr>
      <vt:lpstr>Calibri</vt:lpstr>
      <vt:lpstr>Calibri Light</vt:lpstr>
      <vt:lpstr>Georgia</vt:lpstr>
      <vt:lpstr>Overlock</vt:lpstr>
      <vt:lpstr>Sassoon Infant Rg</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Marino - Creative Link</dc:creator>
  <cp:lastModifiedBy>Tino Hernandez</cp:lastModifiedBy>
  <cp:revision>311</cp:revision>
  <cp:lastPrinted>2025-06-23T14:31:59Z</cp:lastPrinted>
  <dcterms:created xsi:type="dcterms:W3CDTF">2021-05-26T17:13:06Z</dcterms:created>
  <dcterms:modified xsi:type="dcterms:W3CDTF">2025-09-28T15:06:53Z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0x0101001DEBA2EB4D77AF458D0D9FE8E00DA4F4</vt:lpwstr>
  </property>
  <property fmtid="{D5CDD505-2E9C-101B-9397-08002B2CF9AE}" pid="3" name="MediaServiceImageTags">
    <vt:lpwstr/>
  </property>
</Properties>
</file>