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8" r:id="rId5"/>
    <p:sldId id="259" r:id="rId6"/>
    <p:sldId id="260" r:id="rId7"/>
    <p:sldId id="269" r:id="rId8"/>
    <p:sldId id="268" r:id="rId9"/>
    <p:sldId id="267" r:id="rId10"/>
    <p:sldId id="274" r:id="rId11"/>
    <p:sldId id="265" r:id="rId12"/>
    <p:sldId id="276" r:id="rId13"/>
    <p:sldId id="262" r:id="rId14"/>
    <p:sldId id="256" r:id="rId15"/>
    <p:sldId id="277" r:id="rId16"/>
    <p:sldId id="271" r:id="rId17"/>
    <p:sldId id="272" r:id="rId18"/>
    <p:sldId id="270" r:id="rId19"/>
    <p:sldId id="257"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8178D"/>
    <a:srgbClr val="808080"/>
    <a:srgbClr val="A8189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248"/>
    <p:restoredTop sz="96327"/>
  </p:normalViewPr>
  <p:slideViewPr>
    <p:cSldViewPr snapToGrid="0" snapToObjects="1">
      <p:cViewPr varScale="1">
        <p:scale>
          <a:sx n="83" d="100"/>
          <a:sy n="83" d="100"/>
        </p:scale>
        <p:origin x="494"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BE70-17B5-4949-BDF0-40C64714634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29896F1-32A1-364E-9DB2-B8A3A03678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2C60DF9-E072-404B-9B8A-976B3B4307FF}"/>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19750F2B-3F29-5C4F-B67F-1F77668141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998806-D9D8-754D-96A4-E75BFE1BFF1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992365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CA0ED-9A22-DD4A-9A4C-99248EDC4DA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0C66E7D-507A-AB43-ADC9-B8520EE952D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2D0EB65-CF18-8646-949E-BA207482545E}"/>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6E0636BE-2BBB-CB4C-8E07-C6DAD4FB85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B6FB23-2961-FD43-AB35-4A71275197F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568973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7ACE4-7BED-1D40-8B40-67CA084EFA7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BA0C366-8CD9-FE4C-AA02-F40FF92826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44DD214-AD7C-1B4B-9893-EC30C7E1672E}"/>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29B8282D-00C0-2E4F-BEAC-7DB3BDE7B6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6FFE3C-5C77-F14D-ACD5-ECD30D010975}"/>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32360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5AA40-3F56-334C-9D5E-A5041D684F4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32EF574-750E-E04C-819A-141EC9616B4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C9DC9A3-CAF3-7B44-A05B-01B555404D5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404602A-0DB4-4946-96BE-97E99D51B80D}"/>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6" name="Footer Placeholder 5">
            <a:extLst>
              <a:ext uri="{FF2B5EF4-FFF2-40B4-BE49-F238E27FC236}">
                <a16:creationId xmlns:a16="http://schemas.microsoft.com/office/drawing/2014/main" id="{7743EDD6-47FE-4740-BAF3-638A6107B5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60B37C-254E-EF43-95D5-869820AC2CB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36241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849CD-C777-1241-8AE7-743C5813D6E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05DFDF4-1B84-C54B-B361-8134A92FDA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C6DAD62-B709-204D-8FF5-C75C8FEA2A2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3EF2AEF-BE62-DE46-9CFE-C457A693B1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B809120-6473-A840-8984-699E9E9AD59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EDC2EF06-7562-F241-9C7B-6AEA84EE5DB0}"/>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8" name="Footer Placeholder 7">
            <a:extLst>
              <a:ext uri="{FF2B5EF4-FFF2-40B4-BE49-F238E27FC236}">
                <a16:creationId xmlns:a16="http://schemas.microsoft.com/office/drawing/2014/main" id="{F63D92E2-9272-5942-BFED-6A48B2CDB88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85C674B-3FDD-AF4C-A567-E5C07868BBEA}"/>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75393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EDB99-30AA-DB4B-9253-8A61F5C8F35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2DBDABE-02AE-9349-9E0B-74D828E56F06}"/>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4" name="Footer Placeholder 3">
            <a:extLst>
              <a:ext uri="{FF2B5EF4-FFF2-40B4-BE49-F238E27FC236}">
                <a16:creationId xmlns:a16="http://schemas.microsoft.com/office/drawing/2014/main" id="{0D16E9FC-7DD3-754D-8B7A-D82D9B5394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BE176E2-AC21-F349-965D-56D1E3B2C0CB}"/>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45938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3436E3-5126-154A-B5DF-8C686EBA500F}"/>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3" name="Footer Placeholder 2">
            <a:extLst>
              <a:ext uri="{FF2B5EF4-FFF2-40B4-BE49-F238E27FC236}">
                <a16:creationId xmlns:a16="http://schemas.microsoft.com/office/drawing/2014/main" id="{A7EE89DC-4EEE-4343-9E68-B2836DADE73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D10FD62-6923-B748-B448-9AC0D8007D1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108340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F61C3-B120-5E4D-9C90-BCBCB60F170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7FCABD9-DC62-BE4F-BC0E-EF34E663B22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CD75E84-7D2F-8244-8E7E-1C52C67273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58A61EC-4643-5646-83BD-745A54FB4EDB}"/>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6" name="Footer Placeholder 5">
            <a:extLst>
              <a:ext uri="{FF2B5EF4-FFF2-40B4-BE49-F238E27FC236}">
                <a16:creationId xmlns:a16="http://schemas.microsoft.com/office/drawing/2014/main" id="{BEC5A896-9D50-D440-9651-6F699C1583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4DB62C7-45BA-EF4C-A5B5-86CACAFD8DD4}"/>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40150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844A6-F716-5B41-82FA-0E5BFAAB04E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DBF2BFA-C09C-9147-BDBB-9B9B280B2F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515CC4-73E6-C04A-8507-479AC70FE5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833D700-1742-CB49-9213-25D7BC886834}"/>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6" name="Footer Placeholder 5">
            <a:extLst>
              <a:ext uri="{FF2B5EF4-FFF2-40B4-BE49-F238E27FC236}">
                <a16:creationId xmlns:a16="http://schemas.microsoft.com/office/drawing/2014/main" id="{23D8436A-27CC-7E49-9B74-844867FDE6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EFB7F47-BAFB-DA40-8CC1-95241CC713FE}"/>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54884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F8957-9CE6-C943-A32D-F7FE5D0B83B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6CE09DC-A93C-ED49-97F2-538B9AE09E9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400EAE0-A337-334B-B971-E9AFEB7F90CA}"/>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38B0E1F7-789A-6840-801E-75B2BA48E3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5D727B-146B-DF45-9832-40F4943410D8}"/>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710425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80D43EB-F77A-5340-BE14-1328F31E88F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0216568-F36C-C84D-A824-124800DEBDA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9D47C96-E804-3D42-B6A1-3DF756DCC48B}"/>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FB484934-412C-A94C-BD4B-D87F3E5887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A7A664-5B95-4C44-9F6C-FB4137CA2BA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78587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4355C1-F7BC-0943-B0F5-99CAC302F8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86DFF2-C7D8-034D-9F3B-0E7200A67E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DA57DC0-B9AF-A047-AD69-0A2D1761BE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18EBAAAA-FBE3-8B4C-87F0-0F12087842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7312B85-073F-C442-8AC1-F2022CE257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B247A3-AA37-D348-BAE2-134A88ED4A47}" type="slidenum">
              <a:rPr lang="en-US" smtClean="0"/>
              <a:t>‹#›</a:t>
            </a:fld>
            <a:endParaRPr lang="en-US"/>
          </a:p>
        </p:txBody>
      </p:sp>
    </p:spTree>
    <p:extLst>
      <p:ext uri="{BB962C8B-B14F-4D97-AF65-F5344CB8AC3E}">
        <p14:creationId xmlns:p14="http://schemas.microsoft.com/office/powerpoint/2010/main" val="2297433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microsoft.com/office/2007/relationships/hdphoto" Target="../media/hdphoto1.wdp"/><Relationship Id="rId13" Type="http://schemas.openxmlformats.org/officeDocument/2006/relationships/image" Target="../media/image24.jpe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3.jpeg"/><Relationship Id="rId2" Type="http://schemas.openxmlformats.org/officeDocument/2006/relationships/image" Target="../media/image2.png"/><Relationship Id="rId16" Type="http://schemas.microsoft.com/office/2007/relationships/hdphoto" Target="../media/hdphoto3.wdp"/><Relationship Id="rId1" Type="http://schemas.openxmlformats.org/officeDocument/2006/relationships/slideLayout" Target="../slideLayouts/slideLayout2.xml"/><Relationship Id="rId6" Type="http://schemas.openxmlformats.org/officeDocument/2006/relationships/image" Target="../media/image19.jpeg"/><Relationship Id="rId11" Type="http://schemas.microsoft.com/office/2007/relationships/hdphoto" Target="../media/hdphoto2.wdp"/><Relationship Id="rId5" Type="http://schemas.openxmlformats.org/officeDocument/2006/relationships/image" Target="../media/image18.png"/><Relationship Id="rId15" Type="http://schemas.openxmlformats.org/officeDocument/2006/relationships/image" Target="../media/image26.png"/><Relationship Id="rId10" Type="http://schemas.openxmlformats.org/officeDocument/2006/relationships/image" Target="../media/image22.png"/><Relationship Id="rId4" Type="http://schemas.openxmlformats.org/officeDocument/2006/relationships/image" Target="../media/image17.png"/><Relationship Id="rId9" Type="http://schemas.openxmlformats.org/officeDocument/2006/relationships/image" Target="../media/image21.jpeg"/><Relationship Id="rId14" Type="http://schemas.openxmlformats.org/officeDocument/2006/relationships/image" Target="../media/image25.png"/></Relationships>
</file>

<file path=ppt/slides/_rels/slide1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27.png"/><Relationship Id="rId7" Type="http://schemas.openxmlformats.org/officeDocument/2006/relationships/image" Target="../media/image31.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30.jpeg"/><Relationship Id="rId11" Type="http://schemas.openxmlformats.org/officeDocument/2006/relationships/image" Target="../media/image33.jpeg"/><Relationship Id="rId5" Type="http://schemas.openxmlformats.org/officeDocument/2006/relationships/image" Target="../media/image29.png"/><Relationship Id="rId10" Type="http://schemas.microsoft.com/office/2007/relationships/hdphoto" Target="../media/hdphoto4.wdp"/><Relationship Id="rId4" Type="http://schemas.openxmlformats.org/officeDocument/2006/relationships/image" Target="../media/image28.jpeg"/><Relationship Id="rId9" Type="http://schemas.openxmlformats.org/officeDocument/2006/relationships/image" Target="../media/image32.png"/></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6.svg"/><Relationship Id="rId7" Type="http://schemas.openxmlformats.org/officeDocument/2006/relationships/image" Target="../media/image40.png"/><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image" Target="../media/image39.svg"/><Relationship Id="rId5" Type="http://schemas.openxmlformats.org/officeDocument/2006/relationships/image" Target="../media/image38.png"/><Relationship Id="rId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Logo, company name&#10;&#10;Description automatically generated">
            <a:extLst>
              <a:ext uri="{FF2B5EF4-FFF2-40B4-BE49-F238E27FC236}">
                <a16:creationId xmlns:a16="http://schemas.microsoft.com/office/drawing/2014/main" id="{A9A544CC-411D-4546-BFB9-577777FE48AA}"/>
              </a:ext>
            </a:extLst>
          </p:cNvPr>
          <p:cNvPicPr>
            <a:picLocks noChangeAspect="1"/>
          </p:cNvPicPr>
          <p:nvPr/>
        </p:nvPicPr>
        <p:blipFill>
          <a:blip r:embed="rId2"/>
          <a:stretch>
            <a:fillRect/>
          </a:stretch>
        </p:blipFill>
        <p:spPr>
          <a:xfrm>
            <a:off x="290750" y="5730301"/>
            <a:ext cx="1877198" cy="893091"/>
          </a:xfrm>
          <a:prstGeom prst="rect">
            <a:avLst/>
          </a:prstGeom>
        </p:spPr>
      </p:pic>
      <p:sp>
        <p:nvSpPr>
          <p:cNvPr id="10" name="Rectangle 9">
            <a:extLst>
              <a:ext uri="{FF2B5EF4-FFF2-40B4-BE49-F238E27FC236}">
                <a16:creationId xmlns:a16="http://schemas.microsoft.com/office/drawing/2014/main" id="{C243D84C-B9AC-AC44-BF8A-0CC29FFBCD53}"/>
              </a:ext>
            </a:extLst>
          </p:cNvPr>
          <p:cNvSpPr/>
          <p:nvPr/>
        </p:nvSpPr>
        <p:spPr>
          <a:xfrm>
            <a:off x="0" y="-1"/>
            <a:ext cx="12192000" cy="5635487"/>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22FBEC99-C7E1-AB41-9FA9-EAEF61B10209}"/>
              </a:ext>
            </a:extLst>
          </p:cNvPr>
          <p:cNvSpPr txBox="1">
            <a:spLocks/>
          </p:cNvSpPr>
          <p:nvPr/>
        </p:nvSpPr>
        <p:spPr>
          <a:xfrm>
            <a:off x="2508250" y="546100"/>
            <a:ext cx="9144000" cy="2387600"/>
          </a:xfrm>
          <a:prstGeom prst="rect">
            <a:avLst/>
          </a:prstGeom>
        </p:spPr>
        <p:txBody>
          <a:bodyPr anchor="b"/>
          <a:lstStyle>
            <a:lvl1pPr algn="r" defTabSz="914400" rtl="0" eaLnBrk="1" latinLnBrk="0" hangingPunct="1">
              <a:lnSpc>
                <a:spcPct val="90000"/>
              </a:lnSpc>
              <a:spcBef>
                <a:spcPct val="0"/>
              </a:spcBef>
              <a:buNone/>
              <a:defRPr sz="6000" kern="1200">
                <a:solidFill>
                  <a:schemeClr val="bg1"/>
                </a:solidFill>
                <a:latin typeface="+mj-lt"/>
                <a:ea typeface="+mj-ea"/>
                <a:cs typeface="+mj-cs"/>
              </a:defRPr>
            </a:lvl1pPr>
          </a:lstStyle>
          <a:p>
            <a:pPr fontAlgn="auto">
              <a:spcAft>
                <a:spcPts val="0"/>
              </a:spcAft>
              <a:defRPr/>
            </a:pPr>
            <a:r>
              <a:rPr lang="en-GB" dirty="0">
                <a:latin typeface="Letter-join Basic 40" panose="02000505000000020003" pitchFamily="2" charset="0"/>
              </a:rPr>
              <a:t>Meet the Team</a:t>
            </a:r>
            <a:endParaRPr lang="en-US" dirty="0">
              <a:latin typeface="Letter-join Basic 40" panose="02000505000000020003" pitchFamily="2" charset="0"/>
            </a:endParaRPr>
          </a:p>
        </p:txBody>
      </p:sp>
      <p:sp>
        <p:nvSpPr>
          <p:cNvPr id="13" name="Subtitle 2">
            <a:extLst>
              <a:ext uri="{FF2B5EF4-FFF2-40B4-BE49-F238E27FC236}">
                <a16:creationId xmlns:a16="http://schemas.microsoft.com/office/drawing/2014/main" id="{98F226FF-B4FB-914E-91CD-A7E2B3C792AF}"/>
              </a:ext>
            </a:extLst>
          </p:cNvPr>
          <p:cNvSpPr txBox="1">
            <a:spLocks/>
          </p:cNvSpPr>
          <p:nvPr/>
        </p:nvSpPr>
        <p:spPr>
          <a:xfrm>
            <a:off x="2508250" y="3025775"/>
            <a:ext cx="9144000" cy="1655763"/>
          </a:xfrm>
          <a:prstGeom prst="rect">
            <a:avLst/>
          </a:prstGeom>
        </p:spPr>
        <p:txBody>
          <a:bodyPr/>
          <a:lstStyle>
            <a:lvl1pPr marL="0" indent="0" algn="r" defTabSz="914400" rtl="0" eaLnBrk="1" latinLnBrk="0" hangingPunct="1">
              <a:lnSpc>
                <a:spcPct val="90000"/>
              </a:lnSpc>
              <a:spcBef>
                <a:spcPts val="1000"/>
              </a:spcBef>
              <a:buFont typeface="Arial" panose="020B0604020202020204" pitchFamily="34" charset="0"/>
              <a:buNone/>
              <a:defRPr sz="2400" kern="1200">
                <a:solidFill>
                  <a:schemeClr val="bg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fontAlgn="auto">
              <a:spcAft>
                <a:spcPts val="0"/>
              </a:spcAft>
              <a:defRPr/>
            </a:pPr>
            <a:r>
              <a:rPr lang="en-GB" sz="4400" dirty="0">
                <a:latin typeface="Letter-join Basic 40" panose="02000505000000020003" pitchFamily="2" charset="0"/>
              </a:rPr>
              <a:t>Year 6</a:t>
            </a:r>
            <a:endParaRPr lang="en-US" sz="4400" dirty="0">
              <a:latin typeface="Letter-join Basic 40" panose="02000505000000020003" pitchFamily="2" charset="0"/>
            </a:endParaRPr>
          </a:p>
        </p:txBody>
      </p:sp>
      <p:sp>
        <p:nvSpPr>
          <p:cNvPr id="14" name="5-point Star 13">
            <a:extLst>
              <a:ext uri="{FF2B5EF4-FFF2-40B4-BE49-F238E27FC236}">
                <a16:creationId xmlns:a16="http://schemas.microsoft.com/office/drawing/2014/main" id="{987ADACD-A6F0-FC44-BC8A-259B5F5F1606}"/>
              </a:ext>
            </a:extLst>
          </p:cNvPr>
          <p:cNvSpPr/>
          <p:nvPr/>
        </p:nvSpPr>
        <p:spPr>
          <a:xfrm rot="20557617">
            <a:off x="917775" y="2249071"/>
            <a:ext cx="2625535" cy="2625535"/>
          </a:xfrm>
          <a:prstGeom prst="star5">
            <a:avLst/>
          </a:prstGeom>
          <a:noFill/>
          <a:ln w="381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5-point Star 14">
            <a:extLst>
              <a:ext uri="{FF2B5EF4-FFF2-40B4-BE49-F238E27FC236}">
                <a16:creationId xmlns:a16="http://schemas.microsoft.com/office/drawing/2014/main" id="{DB33CE8D-26F0-6643-9E3A-A15AD08369D2}"/>
              </a:ext>
            </a:extLst>
          </p:cNvPr>
          <p:cNvSpPr/>
          <p:nvPr/>
        </p:nvSpPr>
        <p:spPr>
          <a:xfrm rot="1213509">
            <a:off x="879280" y="2389295"/>
            <a:ext cx="700139" cy="700139"/>
          </a:xfrm>
          <a:prstGeom prst="star5">
            <a:avLst/>
          </a:prstGeom>
          <a:noFill/>
          <a:ln w="762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5-point Star 15">
            <a:extLst>
              <a:ext uri="{FF2B5EF4-FFF2-40B4-BE49-F238E27FC236}">
                <a16:creationId xmlns:a16="http://schemas.microsoft.com/office/drawing/2014/main" id="{6681E509-39E6-6741-8598-FAEBC89518C0}"/>
              </a:ext>
            </a:extLst>
          </p:cNvPr>
          <p:cNvSpPr/>
          <p:nvPr/>
        </p:nvSpPr>
        <p:spPr>
          <a:xfrm rot="20533826">
            <a:off x="3662202" y="3598717"/>
            <a:ext cx="923680" cy="923680"/>
          </a:xfrm>
          <a:prstGeom prst="star5">
            <a:avLst/>
          </a:prstGeom>
          <a:noFill/>
          <a:ln w="127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icture containing icon&#10;&#10;Description automatically generated">
            <a:extLst>
              <a:ext uri="{FF2B5EF4-FFF2-40B4-BE49-F238E27FC236}">
                <a16:creationId xmlns:a16="http://schemas.microsoft.com/office/drawing/2014/main" id="{CA7DEEB6-41A1-0640-B9AA-E2B8B443286B}"/>
              </a:ext>
            </a:extLst>
          </p:cNvPr>
          <p:cNvPicPr>
            <a:picLocks noChangeAspect="1"/>
          </p:cNvPicPr>
          <p:nvPr/>
        </p:nvPicPr>
        <p:blipFill>
          <a:blip r:embed="rId3"/>
          <a:stretch>
            <a:fillRect/>
          </a:stretch>
        </p:blipFill>
        <p:spPr>
          <a:xfrm>
            <a:off x="8715849" y="5992042"/>
            <a:ext cx="2936401" cy="639716"/>
          </a:xfrm>
          <a:prstGeom prst="rect">
            <a:avLst/>
          </a:prstGeom>
        </p:spPr>
      </p:pic>
    </p:spTree>
    <p:extLst>
      <p:ext uri="{BB962C8B-B14F-4D97-AF65-F5344CB8AC3E}">
        <p14:creationId xmlns:p14="http://schemas.microsoft.com/office/powerpoint/2010/main" val="34333598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838200" y="365125"/>
            <a:ext cx="7772400" cy="1325563"/>
          </a:xfrm>
        </p:spPr>
        <p:txBody>
          <a:bodyPr/>
          <a:lstStyle/>
          <a:p>
            <a:r>
              <a:rPr lang="en-US" dirty="0">
                <a:solidFill>
                  <a:srgbClr val="808080"/>
                </a:solidFill>
                <a:latin typeface="Letter-join Basic 40" panose="02000505000000020003" pitchFamily="2" charset="0"/>
              </a:rPr>
              <a:t>Year 6 Team</a:t>
            </a: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838200" y="1469404"/>
            <a:ext cx="10515600" cy="3919192"/>
          </a:xfrm>
        </p:spPr>
        <p:txBody>
          <a:bodyPr>
            <a:noAutofit/>
          </a:bodyPr>
          <a:lstStyle/>
          <a:p>
            <a:pPr marL="0" indent="0">
              <a:buNone/>
            </a:pPr>
            <a:r>
              <a:rPr lang="en-US" sz="3200" b="1" u="sng" dirty="0">
                <a:latin typeface="Letter-join Basic 40" panose="02000505000000020003" pitchFamily="2" charset="0"/>
              </a:rPr>
              <a:t>Teachers</a:t>
            </a:r>
          </a:p>
          <a:p>
            <a:pPr marL="0" indent="0">
              <a:buNone/>
            </a:pPr>
            <a:r>
              <a:rPr lang="en-US" sz="3200" dirty="0">
                <a:latin typeface="Letter-join Basic 40" panose="02000505000000020003" pitchFamily="2" charset="0"/>
              </a:rPr>
              <a:t>Miss Anderson-Ikpa (</a:t>
            </a:r>
            <a:r>
              <a:rPr lang="en-US" sz="3200" b="1" dirty="0">
                <a:latin typeface="Letter-join Basic 40" panose="02000505000000020003" pitchFamily="2" charset="0"/>
              </a:rPr>
              <a:t>6B</a:t>
            </a:r>
            <a:r>
              <a:rPr lang="en-US" sz="3200" dirty="0">
                <a:latin typeface="Letter-join Basic 40" panose="02000505000000020003" pitchFamily="2" charset="0"/>
              </a:rPr>
              <a:t>, RE, PSHE and P4C Lead)</a:t>
            </a:r>
          </a:p>
          <a:p>
            <a:pPr marL="0" indent="0">
              <a:buNone/>
            </a:pPr>
            <a:r>
              <a:rPr lang="en-US" sz="3200" dirty="0">
                <a:latin typeface="Letter-join Basic 40" panose="02000505000000020003" pitchFamily="2" charset="0"/>
              </a:rPr>
              <a:t>Miss Forbes (</a:t>
            </a:r>
            <a:r>
              <a:rPr lang="en-US" sz="3200" b="1" dirty="0">
                <a:latin typeface="Letter-join Basic 40" panose="02000505000000020003" pitchFamily="2" charset="0"/>
              </a:rPr>
              <a:t>6O</a:t>
            </a:r>
            <a:r>
              <a:rPr lang="en-US" sz="3200" dirty="0">
                <a:latin typeface="Letter-join Basic 40" panose="02000505000000020003" pitchFamily="2" charset="0"/>
              </a:rPr>
              <a:t>, Year Group Leader)</a:t>
            </a:r>
          </a:p>
          <a:p>
            <a:pPr marL="0" indent="0">
              <a:buNone/>
            </a:pPr>
            <a:r>
              <a:rPr lang="en-US" sz="3200" dirty="0">
                <a:latin typeface="Letter-join Basic 40" panose="02000505000000020003" pitchFamily="2" charset="0"/>
              </a:rPr>
              <a:t>Mr. Griffiths (</a:t>
            </a:r>
            <a:r>
              <a:rPr lang="en-US" sz="3200" b="1" dirty="0">
                <a:latin typeface="Letter-join Basic 40" panose="02000505000000020003" pitchFamily="2" charset="0"/>
              </a:rPr>
              <a:t>6E</a:t>
            </a:r>
            <a:r>
              <a:rPr lang="en-US" sz="3200" dirty="0">
                <a:latin typeface="Letter-join Basic 40" panose="02000505000000020003" pitchFamily="2" charset="0"/>
              </a:rPr>
              <a:t>, Computing &amp; Geography Lead)</a:t>
            </a:r>
          </a:p>
          <a:p>
            <a:pPr marL="0" indent="0">
              <a:buNone/>
            </a:pPr>
            <a:r>
              <a:rPr lang="en-US" sz="3200" dirty="0">
                <a:latin typeface="Letter-join Basic 40" panose="02000505000000020003" pitchFamily="2" charset="0"/>
              </a:rPr>
              <a:t>Miss Hiley (6M, </a:t>
            </a:r>
            <a:r>
              <a:rPr lang="en-US" sz="3200" dirty="0" err="1">
                <a:latin typeface="Letter-join Basic 40" panose="02000505000000020003" pitchFamily="2" charset="0"/>
              </a:rPr>
              <a:t>Maths</a:t>
            </a:r>
            <a:r>
              <a:rPr lang="en-US" sz="3200" dirty="0">
                <a:latin typeface="Letter-join Basic 40" panose="02000505000000020003" pitchFamily="2" charset="0"/>
              </a:rPr>
              <a:t> Lead, AAH)</a:t>
            </a:r>
          </a:p>
          <a:p>
            <a:pPr marL="0" indent="0">
              <a:buNone/>
            </a:pPr>
            <a:r>
              <a:rPr lang="en-US" sz="3200" dirty="0">
                <a:latin typeface="Letter-join Basic 40" panose="02000505000000020003" pitchFamily="2" charset="0"/>
              </a:rPr>
              <a:t>Mr. Roberts (</a:t>
            </a:r>
            <a:r>
              <a:rPr lang="en-US" sz="3200" b="1" dirty="0">
                <a:latin typeface="Letter-join Basic 40" panose="02000505000000020003" pitchFamily="2" charset="0"/>
              </a:rPr>
              <a:t>6M</a:t>
            </a:r>
            <a:r>
              <a:rPr lang="en-US" sz="3200" dirty="0">
                <a:latin typeface="Letter-join Basic 40" panose="02000505000000020003" pitchFamily="2" charset="0"/>
              </a:rPr>
              <a:t>, English Lead, AAH)</a:t>
            </a:r>
          </a:p>
          <a:p>
            <a:pPr marL="0" indent="0">
              <a:buNone/>
            </a:pPr>
            <a:endParaRPr lang="en-US" sz="3200" dirty="0">
              <a:latin typeface="Letter-join Basic 40" panose="02000505000000020003" pitchFamily="2" charset="0"/>
            </a:endParaRPr>
          </a:p>
          <a:p>
            <a:pPr marL="0" indent="0">
              <a:buNone/>
            </a:pPr>
            <a:r>
              <a:rPr lang="en-US" sz="3200" b="1" u="sng" dirty="0">
                <a:latin typeface="Letter-join Basic 40" panose="02000505000000020003" pitchFamily="2" charset="0"/>
              </a:rPr>
              <a:t>Teaching Assistants</a:t>
            </a:r>
          </a:p>
          <a:p>
            <a:pPr marL="0" indent="0">
              <a:buNone/>
            </a:pPr>
            <a:r>
              <a:rPr lang="en-US" sz="3200" dirty="0">
                <a:latin typeface="Letter-join Basic 40" panose="02000505000000020003" pitchFamily="2" charset="0"/>
              </a:rPr>
              <a:t>Mrs. Banjaw</a:t>
            </a: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2</a:t>
            </a:fld>
            <a:endParaRPr lang="en-US" dirty="0"/>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2</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2"/>
          <a:stretch>
            <a:fillRect/>
          </a:stretch>
        </p:blipFill>
        <p:spPr>
          <a:xfrm>
            <a:off x="8882614" y="337651"/>
            <a:ext cx="2936401" cy="639716"/>
          </a:xfrm>
          <a:prstGeom prst="rect">
            <a:avLst/>
          </a:prstGeom>
        </p:spPr>
      </p:pic>
    </p:spTree>
    <p:extLst>
      <p:ext uri="{BB962C8B-B14F-4D97-AF65-F5344CB8AC3E}">
        <p14:creationId xmlns:p14="http://schemas.microsoft.com/office/powerpoint/2010/main" val="39670555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838200" y="365125"/>
            <a:ext cx="7772400" cy="1325563"/>
          </a:xfrm>
        </p:spPr>
        <p:txBody>
          <a:bodyPr/>
          <a:lstStyle/>
          <a:p>
            <a:r>
              <a:rPr lang="en-US" dirty="0">
                <a:solidFill>
                  <a:srgbClr val="808080"/>
                </a:solidFill>
                <a:latin typeface="Letter-join Basic 40" panose="02000505000000020003" pitchFamily="2" charset="0"/>
              </a:rPr>
              <a:t>Reading</a:t>
            </a: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838200" y="1825625"/>
            <a:ext cx="10515600" cy="3919192"/>
          </a:xfrm>
        </p:spPr>
        <p:txBody>
          <a:bodyPr/>
          <a:lstStyle/>
          <a:p>
            <a:r>
              <a:rPr lang="en-GB" altLang="en-US" dirty="0">
                <a:latin typeface="Letter-join Basic 40" panose="02000505000000020003" pitchFamily="2" charset="0"/>
              </a:rPr>
              <a:t>Expectation of 40 minutes home reading being completed </a:t>
            </a:r>
            <a:r>
              <a:rPr lang="en-GB" altLang="en-US" b="1" u="sng" dirty="0">
                <a:latin typeface="Letter-join Basic 40" panose="02000505000000020003" pitchFamily="2" charset="0"/>
              </a:rPr>
              <a:t>every day </a:t>
            </a:r>
          </a:p>
          <a:p>
            <a:r>
              <a:rPr lang="en-GB" altLang="en-US" dirty="0">
                <a:latin typeface="Letter-join Basic 40" panose="02000505000000020003" pitchFamily="2" charset="0"/>
              </a:rPr>
              <a:t>This is essential as it affects their fluency and reading speed.</a:t>
            </a:r>
          </a:p>
          <a:p>
            <a:r>
              <a:rPr lang="en-GB" altLang="en-US" dirty="0">
                <a:latin typeface="Letter-join Basic 40" panose="02000505000000020003" pitchFamily="2" charset="0"/>
              </a:rPr>
              <a:t>Filling in reading record – using the suggested comments to support.</a:t>
            </a:r>
          </a:p>
          <a:p>
            <a:r>
              <a:rPr lang="en-GB" altLang="en-US" dirty="0">
                <a:latin typeface="Letter-join Basic 40" panose="02000505000000020003" pitchFamily="2" charset="0"/>
              </a:rPr>
              <a:t>Please support by reading with your children and questioning their understanding. </a:t>
            </a:r>
          </a:p>
          <a:p>
            <a:endParaRPr lang="en-GB" altLang="en-US" dirty="0">
              <a:latin typeface="Letter-join Basic 40" panose="02000505000000020003" pitchFamily="2" charset="0"/>
            </a:endParaRPr>
          </a:p>
          <a:p>
            <a:r>
              <a:rPr lang="en-GB" altLang="en-US" dirty="0">
                <a:latin typeface="Letter-join Basic 40" panose="02000505000000020003" pitchFamily="2" charset="0"/>
              </a:rPr>
              <a:t>Aim: Foster a love of reading.</a:t>
            </a:r>
          </a:p>
          <a:p>
            <a:endParaRPr lang="en-US" dirty="0">
              <a:solidFill>
                <a:srgbClr val="7030A0"/>
              </a:solidFill>
            </a:endParaRP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3</a:t>
            </a:fld>
            <a:endParaRPr lang="en-US" dirty="0"/>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3</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2"/>
          <a:stretch>
            <a:fillRect/>
          </a:stretch>
        </p:blipFill>
        <p:spPr>
          <a:xfrm>
            <a:off x="8882614" y="337651"/>
            <a:ext cx="2936401" cy="639716"/>
          </a:xfrm>
          <a:prstGeom prst="rect">
            <a:avLst/>
          </a:prstGeom>
        </p:spPr>
      </p:pic>
      <p:pic>
        <p:nvPicPr>
          <p:cNvPr id="5" name="Picture 4">
            <a:extLst>
              <a:ext uri="{FF2B5EF4-FFF2-40B4-BE49-F238E27FC236}">
                <a16:creationId xmlns:a16="http://schemas.microsoft.com/office/drawing/2014/main" id="{14212F14-5F72-92B5-CF5C-9A0C4913D88A}"/>
              </a:ext>
            </a:extLst>
          </p:cNvPr>
          <p:cNvPicPr>
            <a:picLocks noChangeAspect="1"/>
          </p:cNvPicPr>
          <p:nvPr/>
        </p:nvPicPr>
        <p:blipFill>
          <a:blip r:embed="rId3"/>
          <a:stretch>
            <a:fillRect/>
          </a:stretch>
        </p:blipFill>
        <p:spPr>
          <a:xfrm>
            <a:off x="8257741" y="3591384"/>
            <a:ext cx="2093073" cy="2928965"/>
          </a:xfrm>
          <a:prstGeom prst="rect">
            <a:avLst/>
          </a:prstGeom>
        </p:spPr>
      </p:pic>
      <p:pic>
        <p:nvPicPr>
          <p:cNvPr id="1026" name="Picture 2" descr="Sooper Books© | BBC Dragons' Den 2024">
            <a:extLst>
              <a:ext uri="{FF2B5EF4-FFF2-40B4-BE49-F238E27FC236}">
                <a16:creationId xmlns:a16="http://schemas.microsoft.com/office/drawing/2014/main" id="{7586B553-A195-1A5C-308D-402AF9CDAB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3340" y="4374376"/>
            <a:ext cx="2272400" cy="2272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05393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838200" y="365125"/>
            <a:ext cx="7772400" cy="1325563"/>
          </a:xfrm>
        </p:spPr>
        <p:txBody>
          <a:bodyPr/>
          <a:lstStyle/>
          <a:p>
            <a:r>
              <a:rPr lang="en-US" dirty="0">
                <a:solidFill>
                  <a:srgbClr val="808080"/>
                </a:solidFill>
                <a:latin typeface="Letter-join Basic 40" panose="02000505000000020003" pitchFamily="2" charset="0"/>
              </a:rPr>
              <a:t>Writing</a:t>
            </a: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838200" y="1825625"/>
            <a:ext cx="10515600" cy="3919192"/>
          </a:xfrm>
        </p:spPr>
        <p:txBody>
          <a:bodyPr/>
          <a:lstStyle/>
          <a:p>
            <a:r>
              <a:rPr lang="en-GB" altLang="en-US" dirty="0">
                <a:latin typeface="Letter-join Basic 40" panose="02000505000000020003" pitchFamily="2" charset="0"/>
              </a:rPr>
              <a:t>Poetry </a:t>
            </a:r>
          </a:p>
          <a:p>
            <a:r>
              <a:rPr lang="en-GB" altLang="en-US" dirty="0">
                <a:latin typeface="Letter-join Basic 40" panose="02000505000000020003" pitchFamily="2" charset="0"/>
              </a:rPr>
              <a:t>Narrative writing </a:t>
            </a:r>
          </a:p>
          <a:p>
            <a:r>
              <a:rPr lang="en-GB" altLang="en-US" dirty="0">
                <a:latin typeface="Letter-join Basic 40" panose="02000505000000020003" pitchFamily="2" charset="0"/>
              </a:rPr>
              <a:t>Non-fiction pieces</a:t>
            </a:r>
          </a:p>
          <a:p>
            <a:endParaRPr lang="en-GB" altLang="en-US" dirty="0">
              <a:latin typeface="Letter-join Basic 40" panose="02000505000000020003" pitchFamily="2" charset="0"/>
            </a:endParaRPr>
          </a:p>
          <a:p>
            <a:r>
              <a:rPr lang="en-GB" altLang="en-US" dirty="0">
                <a:latin typeface="Letter-join Basic 40" panose="02000505000000020003" pitchFamily="2" charset="0"/>
              </a:rPr>
              <a:t>Daily lessons with a focus on GPS, composition and editing.</a:t>
            </a:r>
          </a:p>
          <a:p>
            <a:r>
              <a:rPr lang="en-GB" altLang="en-US" dirty="0">
                <a:latin typeface="Letter-join Basic 40" panose="02000505000000020003" pitchFamily="2" charset="0"/>
              </a:rPr>
              <a:t>Spelling and handwriting lessons</a:t>
            </a:r>
          </a:p>
          <a:p>
            <a:endParaRPr lang="en-US" dirty="0">
              <a:solidFill>
                <a:srgbClr val="7030A0"/>
              </a:solidFill>
            </a:endParaRP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4</a:t>
            </a:fld>
            <a:endParaRPr lang="en-US" dirty="0"/>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4</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2"/>
          <a:stretch>
            <a:fillRect/>
          </a:stretch>
        </p:blipFill>
        <p:spPr>
          <a:xfrm>
            <a:off x="8882614" y="337651"/>
            <a:ext cx="2936401" cy="639716"/>
          </a:xfrm>
          <a:prstGeom prst="rect">
            <a:avLst/>
          </a:prstGeom>
        </p:spPr>
      </p:pic>
    </p:spTree>
    <p:extLst>
      <p:ext uri="{BB962C8B-B14F-4D97-AF65-F5344CB8AC3E}">
        <p14:creationId xmlns:p14="http://schemas.microsoft.com/office/powerpoint/2010/main" val="854657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838200" y="365125"/>
            <a:ext cx="7772400" cy="1325563"/>
          </a:xfrm>
        </p:spPr>
        <p:txBody>
          <a:bodyPr/>
          <a:lstStyle/>
          <a:p>
            <a:r>
              <a:rPr lang="en-US" dirty="0">
                <a:solidFill>
                  <a:srgbClr val="808080"/>
                </a:solidFill>
                <a:latin typeface="Letter-join Basic 40" panose="02000505000000020003" pitchFamily="2" charset="0"/>
              </a:rPr>
              <a:t>Maths</a:t>
            </a:r>
            <a:r>
              <a:rPr lang="en-US" dirty="0">
                <a:solidFill>
                  <a:srgbClr val="808080"/>
                </a:solidFill>
              </a:rPr>
              <a:t> </a:t>
            </a: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838200" y="1825625"/>
            <a:ext cx="10515600" cy="3919192"/>
          </a:xfrm>
        </p:spPr>
        <p:txBody>
          <a:bodyPr>
            <a:normAutofit lnSpcReduction="10000"/>
          </a:bodyPr>
          <a:lstStyle/>
          <a:p>
            <a:r>
              <a:rPr lang="en-GB" altLang="en-US" dirty="0">
                <a:latin typeface="Letter-join Basic 40" panose="02000505000000020003" pitchFamily="2" charset="0"/>
              </a:rPr>
              <a:t>A big focus on basic arithmetic skills and ensuring the foundations of place value, addition, subtraction, multiplication and division are in place and built upon throughout the year.</a:t>
            </a:r>
          </a:p>
          <a:p>
            <a:endParaRPr lang="en-GB" altLang="en-US" dirty="0">
              <a:latin typeface="Letter-join Basic 40" panose="02000505000000020003" pitchFamily="2" charset="0"/>
            </a:endParaRPr>
          </a:p>
          <a:p>
            <a:r>
              <a:rPr lang="en-GB" altLang="en-US" dirty="0">
                <a:latin typeface="Letter-join Basic 40" panose="02000505000000020003" pitchFamily="2" charset="0"/>
              </a:rPr>
              <a:t>Problem solving and reasoning skills. </a:t>
            </a:r>
          </a:p>
          <a:p>
            <a:endParaRPr lang="en-GB" altLang="en-US" dirty="0">
              <a:latin typeface="Letter-join Basic 40" panose="02000505000000020003" pitchFamily="2" charset="0"/>
            </a:endParaRPr>
          </a:p>
          <a:p>
            <a:r>
              <a:rPr lang="en-GB" altLang="en-US" dirty="0">
                <a:latin typeface="Letter-join Basic 40" panose="02000505000000020003" pitchFamily="2" charset="0"/>
              </a:rPr>
              <a:t>Home learning should involve revision around these subjects, including an emphasis on mental arithmetic (i.e. times tables and  related division facts).</a:t>
            </a:r>
          </a:p>
          <a:p>
            <a:endParaRPr lang="en-US" dirty="0">
              <a:solidFill>
                <a:srgbClr val="7030A0"/>
              </a:solidFill>
            </a:endParaRP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5</a:t>
            </a:fld>
            <a:endParaRPr lang="en-US" dirty="0"/>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5</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2"/>
          <a:stretch>
            <a:fillRect/>
          </a:stretch>
        </p:blipFill>
        <p:spPr>
          <a:xfrm>
            <a:off x="8882614" y="337651"/>
            <a:ext cx="2936401" cy="639716"/>
          </a:xfrm>
          <a:prstGeom prst="rect">
            <a:avLst/>
          </a:prstGeom>
        </p:spPr>
      </p:pic>
      <p:pic>
        <p:nvPicPr>
          <p:cNvPr id="1026" name="Picture 2" descr="Times Tables Rockstars — William Harding School">
            <a:extLst>
              <a:ext uri="{FF2B5EF4-FFF2-40B4-BE49-F238E27FC236}">
                <a16:creationId xmlns:a16="http://schemas.microsoft.com/office/drawing/2014/main" id="{F1438BAA-0B51-1B4B-D3A1-F41341CB5F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24330" y="5140522"/>
            <a:ext cx="1580953" cy="158095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ll Times tables Chart - Print for free (many colors) | Memozor">
            <a:extLst>
              <a:ext uri="{FF2B5EF4-FFF2-40B4-BE49-F238E27FC236}">
                <a16:creationId xmlns:a16="http://schemas.microsoft.com/office/drawing/2014/main" id="{1E5F26B9-8FDD-24EB-6F46-08285D7558E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24330" y="2555328"/>
            <a:ext cx="1990060" cy="17017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00989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151394" y="272536"/>
            <a:ext cx="7772400" cy="925527"/>
          </a:xfrm>
        </p:spPr>
        <p:txBody>
          <a:bodyPr/>
          <a:lstStyle/>
          <a:p>
            <a:r>
              <a:rPr lang="en-US" dirty="0">
                <a:solidFill>
                  <a:srgbClr val="808080"/>
                </a:solidFill>
                <a:latin typeface="Letter-join Basic 40" panose="02000505000000020003" pitchFamily="2" charset="0"/>
              </a:rPr>
              <a:t>Learning Journey</a:t>
            </a: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838200" y="1825625"/>
            <a:ext cx="6453710" cy="3670935"/>
          </a:xfrm>
        </p:spPr>
        <p:txBody>
          <a:bodyPr/>
          <a:lstStyle/>
          <a:p>
            <a:pPr marL="0" indent="0">
              <a:buNone/>
            </a:pPr>
            <a:endParaRPr lang="en-US" dirty="0">
              <a:solidFill>
                <a:srgbClr val="7030A0"/>
              </a:solidFill>
            </a:endParaRP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6</a:t>
            </a:fld>
            <a:endParaRPr lang="en-US" dirty="0"/>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6</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2"/>
          <a:stretch>
            <a:fillRect/>
          </a:stretch>
        </p:blipFill>
        <p:spPr>
          <a:xfrm>
            <a:off x="8882614" y="337651"/>
            <a:ext cx="2936401" cy="639716"/>
          </a:xfrm>
          <a:prstGeom prst="rect">
            <a:avLst/>
          </a:prstGeom>
        </p:spPr>
      </p:pic>
      <p:sp>
        <p:nvSpPr>
          <p:cNvPr id="5" name="Content Placeholder 2">
            <a:extLst>
              <a:ext uri="{FF2B5EF4-FFF2-40B4-BE49-F238E27FC236}">
                <a16:creationId xmlns:a16="http://schemas.microsoft.com/office/drawing/2014/main" id="{95913B81-4040-3CBE-38C9-270AB6061F1D}"/>
              </a:ext>
            </a:extLst>
          </p:cNvPr>
          <p:cNvSpPr txBox="1">
            <a:spLocks/>
          </p:cNvSpPr>
          <p:nvPr/>
        </p:nvSpPr>
        <p:spPr>
          <a:xfrm>
            <a:off x="7416636" y="1219200"/>
            <a:ext cx="4576582" cy="495631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sz="2400" dirty="0">
                <a:latin typeface="Letter-join Basic 40" panose="02000505000000020003" pitchFamily="2" charset="0"/>
              </a:rPr>
              <a:t>Half termly projects sent out every half term.</a:t>
            </a:r>
          </a:p>
          <a:p>
            <a:pPr marL="0" indent="0">
              <a:lnSpc>
                <a:spcPct val="100000"/>
              </a:lnSpc>
              <a:buFont typeface="Arial" panose="020B0604020202020204" pitchFamily="34" charset="0"/>
              <a:buNone/>
            </a:pPr>
            <a:r>
              <a:rPr lang="en-US" sz="2400" b="1" dirty="0">
                <a:latin typeface="Letter-join Basic 40" panose="02000505000000020003" pitchFamily="2" charset="0"/>
              </a:rPr>
              <a:t>Autumn 1</a:t>
            </a:r>
            <a:r>
              <a:rPr lang="en-US" sz="2200" b="1" dirty="0">
                <a:latin typeface="Letter-join Basic 40" panose="02000505000000020003" pitchFamily="2" charset="0"/>
              </a:rPr>
              <a:t>: Evolution and Inheritance </a:t>
            </a:r>
          </a:p>
          <a:p>
            <a:pPr marL="0" indent="0">
              <a:lnSpc>
                <a:spcPct val="100000"/>
              </a:lnSpc>
              <a:buFont typeface="Arial" panose="020B0604020202020204" pitchFamily="34" charset="0"/>
              <a:buNone/>
            </a:pPr>
            <a:r>
              <a:rPr lang="en-US" sz="2400" dirty="0">
                <a:latin typeface="Letter-join Basic 40" panose="02000505000000020003" pitchFamily="2" charset="0"/>
              </a:rPr>
              <a:t>- Science</a:t>
            </a:r>
          </a:p>
          <a:p>
            <a:pPr>
              <a:lnSpc>
                <a:spcPct val="100000"/>
              </a:lnSpc>
              <a:buFontTx/>
              <a:buChar char="-"/>
            </a:pPr>
            <a:r>
              <a:rPr lang="en-US" sz="2400" dirty="0">
                <a:latin typeface="Letter-join Basic 40" panose="02000505000000020003" pitchFamily="2" charset="0"/>
              </a:rPr>
              <a:t>Geography</a:t>
            </a:r>
          </a:p>
          <a:p>
            <a:pPr>
              <a:lnSpc>
                <a:spcPct val="100000"/>
              </a:lnSpc>
              <a:buFontTx/>
              <a:buChar char="-"/>
            </a:pPr>
            <a:r>
              <a:rPr lang="en-US" sz="2400" dirty="0">
                <a:latin typeface="Letter-join Basic 40" panose="02000505000000020003" pitchFamily="2" charset="0"/>
              </a:rPr>
              <a:t>Art</a:t>
            </a:r>
          </a:p>
          <a:p>
            <a:pPr marL="0" indent="0">
              <a:lnSpc>
                <a:spcPct val="100000"/>
              </a:lnSpc>
              <a:buFont typeface="Arial" panose="020B0604020202020204" pitchFamily="34" charset="0"/>
              <a:buNone/>
            </a:pPr>
            <a:endParaRPr lang="en-US" sz="2400" dirty="0">
              <a:latin typeface="Letter-join Basic 40" panose="02000505000000020003" pitchFamily="2" charset="0"/>
            </a:endParaRPr>
          </a:p>
        </p:txBody>
      </p:sp>
      <p:pic>
        <p:nvPicPr>
          <p:cNvPr id="10" name="Picture 9">
            <a:extLst>
              <a:ext uri="{FF2B5EF4-FFF2-40B4-BE49-F238E27FC236}">
                <a16:creationId xmlns:a16="http://schemas.microsoft.com/office/drawing/2014/main" id="{75CAE61C-F2CA-8313-3142-FEC4A2E15681}"/>
              </a:ext>
            </a:extLst>
          </p:cNvPr>
          <p:cNvPicPr>
            <a:picLocks noChangeAspect="1"/>
          </p:cNvPicPr>
          <p:nvPr/>
        </p:nvPicPr>
        <p:blipFill>
          <a:blip r:embed="rId3"/>
          <a:stretch>
            <a:fillRect/>
          </a:stretch>
        </p:blipFill>
        <p:spPr>
          <a:xfrm>
            <a:off x="276120" y="1198063"/>
            <a:ext cx="7015790" cy="4546754"/>
          </a:xfrm>
          <a:prstGeom prst="rect">
            <a:avLst/>
          </a:prstGeom>
        </p:spPr>
      </p:pic>
    </p:spTree>
    <p:extLst>
      <p:ext uri="{BB962C8B-B14F-4D97-AF65-F5344CB8AC3E}">
        <p14:creationId xmlns:p14="http://schemas.microsoft.com/office/powerpoint/2010/main" val="14378672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372985" y="160409"/>
            <a:ext cx="7772400" cy="1325563"/>
          </a:xfrm>
        </p:spPr>
        <p:txBody>
          <a:bodyPr/>
          <a:lstStyle/>
          <a:p>
            <a:pPr algn="ctr"/>
            <a:r>
              <a:rPr lang="en-US" dirty="0">
                <a:solidFill>
                  <a:srgbClr val="808080"/>
                </a:solidFill>
                <a:latin typeface="Letter-join Basic 40" panose="02000505000000020003" pitchFamily="2" charset="0"/>
              </a:rPr>
              <a:t>Trips and celebrations this academic year</a:t>
            </a:r>
            <a:r>
              <a:rPr lang="en-US" dirty="0">
                <a:solidFill>
                  <a:srgbClr val="808080"/>
                </a:solidFill>
              </a:rPr>
              <a:t> </a:t>
            </a: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7</a:t>
            </a:fld>
            <a:endParaRPr lang="en-US" dirty="0"/>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7</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2"/>
          <a:stretch>
            <a:fillRect/>
          </a:stretch>
        </p:blipFill>
        <p:spPr>
          <a:xfrm>
            <a:off x="8882614" y="337651"/>
            <a:ext cx="2936401" cy="639716"/>
          </a:xfrm>
          <a:prstGeom prst="rect">
            <a:avLst/>
          </a:prstGeom>
        </p:spPr>
      </p:pic>
      <p:graphicFrame>
        <p:nvGraphicFramePr>
          <p:cNvPr id="12" name="Table 11">
            <a:extLst>
              <a:ext uri="{FF2B5EF4-FFF2-40B4-BE49-F238E27FC236}">
                <a16:creationId xmlns:a16="http://schemas.microsoft.com/office/drawing/2014/main" id="{DF7CA612-70CE-883D-E32E-92042119A402}"/>
              </a:ext>
            </a:extLst>
          </p:cNvPr>
          <p:cNvGraphicFramePr>
            <a:graphicFrameLocks noGrp="1"/>
          </p:cNvGraphicFramePr>
          <p:nvPr>
            <p:extLst>
              <p:ext uri="{D42A27DB-BD31-4B8C-83A1-F6EECF244321}">
                <p14:modId xmlns:p14="http://schemas.microsoft.com/office/powerpoint/2010/main" val="1460006638"/>
              </p:ext>
            </p:extLst>
          </p:nvPr>
        </p:nvGraphicFramePr>
        <p:xfrm>
          <a:off x="372983" y="2487342"/>
          <a:ext cx="11446032" cy="2808970"/>
        </p:xfrm>
        <a:graphic>
          <a:graphicData uri="http://schemas.openxmlformats.org/drawingml/2006/table">
            <a:tbl>
              <a:tblPr firstRow="1" bandRow="1">
                <a:tableStyleId>{F5AB1C69-6EDB-4FF4-983F-18BD219EF322}</a:tableStyleId>
              </a:tblPr>
              <a:tblGrid>
                <a:gridCol w="1907672">
                  <a:extLst>
                    <a:ext uri="{9D8B030D-6E8A-4147-A177-3AD203B41FA5}">
                      <a16:colId xmlns:a16="http://schemas.microsoft.com/office/drawing/2014/main" val="3343144060"/>
                    </a:ext>
                  </a:extLst>
                </a:gridCol>
                <a:gridCol w="1907672">
                  <a:extLst>
                    <a:ext uri="{9D8B030D-6E8A-4147-A177-3AD203B41FA5}">
                      <a16:colId xmlns:a16="http://schemas.microsoft.com/office/drawing/2014/main" val="1912101729"/>
                    </a:ext>
                  </a:extLst>
                </a:gridCol>
                <a:gridCol w="1907672">
                  <a:extLst>
                    <a:ext uri="{9D8B030D-6E8A-4147-A177-3AD203B41FA5}">
                      <a16:colId xmlns:a16="http://schemas.microsoft.com/office/drawing/2014/main" val="3017592990"/>
                    </a:ext>
                  </a:extLst>
                </a:gridCol>
                <a:gridCol w="1907672">
                  <a:extLst>
                    <a:ext uri="{9D8B030D-6E8A-4147-A177-3AD203B41FA5}">
                      <a16:colId xmlns:a16="http://schemas.microsoft.com/office/drawing/2014/main" val="3081717071"/>
                    </a:ext>
                  </a:extLst>
                </a:gridCol>
                <a:gridCol w="1907672">
                  <a:extLst>
                    <a:ext uri="{9D8B030D-6E8A-4147-A177-3AD203B41FA5}">
                      <a16:colId xmlns:a16="http://schemas.microsoft.com/office/drawing/2014/main" val="3294175291"/>
                    </a:ext>
                  </a:extLst>
                </a:gridCol>
                <a:gridCol w="1907672">
                  <a:extLst>
                    <a:ext uri="{9D8B030D-6E8A-4147-A177-3AD203B41FA5}">
                      <a16:colId xmlns:a16="http://schemas.microsoft.com/office/drawing/2014/main" val="3562608122"/>
                    </a:ext>
                  </a:extLst>
                </a:gridCol>
              </a:tblGrid>
              <a:tr h="511429">
                <a:tc>
                  <a:txBody>
                    <a:bodyPr/>
                    <a:lstStyle/>
                    <a:p>
                      <a:pPr algn="ctr"/>
                      <a:r>
                        <a:rPr lang="en-GB" sz="2400" dirty="0">
                          <a:latin typeface="Letter-join Basic 40" panose="02000505000000020003" pitchFamily="2" charset="0"/>
                        </a:rPr>
                        <a:t>Autumn 1</a:t>
                      </a:r>
                    </a:p>
                  </a:txBody>
                  <a:tcPr/>
                </a:tc>
                <a:tc>
                  <a:txBody>
                    <a:bodyPr/>
                    <a:lstStyle/>
                    <a:p>
                      <a:pPr algn="ctr"/>
                      <a:r>
                        <a:rPr lang="en-GB" sz="2400" dirty="0">
                          <a:latin typeface="Letter-join Basic 40" panose="02000505000000020003" pitchFamily="2" charset="0"/>
                        </a:rPr>
                        <a:t>Autumn 2</a:t>
                      </a:r>
                    </a:p>
                  </a:txBody>
                  <a:tcPr/>
                </a:tc>
                <a:tc>
                  <a:txBody>
                    <a:bodyPr/>
                    <a:lstStyle/>
                    <a:p>
                      <a:pPr algn="ctr"/>
                      <a:r>
                        <a:rPr lang="en-GB" sz="2400" dirty="0">
                          <a:latin typeface="Letter-join Basic 40" panose="02000505000000020003" pitchFamily="2" charset="0"/>
                        </a:rPr>
                        <a:t>Spring 1</a:t>
                      </a:r>
                    </a:p>
                  </a:txBody>
                  <a:tcPr/>
                </a:tc>
                <a:tc>
                  <a:txBody>
                    <a:bodyPr/>
                    <a:lstStyle/>
                    <a:p>
                      <a:pPr algn="ctr"/>
                      <a:r>
                        <a:rPr lang="en-GB" sz="2400" dirty="0">
                          <a:latin typeface="Letter-join Basic 40" panose="02000505000000020003" pitchFamily="2" charset="0"/>
                        </a:rPr>
                        <a:t>Spring 2</a:t>
                      </a:r>
                    </a:p>
                  </a:txBody>
                  <a:tcPr/>
                </a:tc>
                <a:tc>
                  <a:txBody>
                    <a:bodyPr/>
                    <a:lstStyle/>
                    <a:p>
                      <a:pPr algn="ctr"/>
                      <a:r>
                        <a:rPr lang="en-GB" sz="2400" dirty="0">
                          <a:latin typeface="Letter-join Basic 40" panose="02000505000000020003" pitchFamily="2" charset="0"/>
                        </a:rPr>
                        <a:t>Summer 1</a:t>
                      </a:r>
                    </a:p>
                  </a:txBody>
                  <a:tcPr/>
                </a:tc>
                <a:tc>
                  <a:txBody>
                    <a:bodyPr/>
                    <a:lstStyle/>
                    <a:p>
                      <a:pPr algn="ctr"/>
                      <a:r>
                        <a:rPr lang="en-GB" sz="2400" dirty="0">
                          <a:latin typeface="Letter-join Basic 40" panose="02000505000000020003" pitchFamily="2" charset="0"/>
                        </a:rPr>
                        <a:t>Summer 2</a:t>
                      </a:r>
                    </a:p>
                  </a:txBody>
                  <a:tcPr/>
                </a:tc>
                <a:extLst>
                  <a:ext uri="{0D108BD9-81ED-4DB2-BD59-A6C34878D82A}">
                    <a16:rowId xmlns:a16="http://schemas.microsoft.com/office/drawing/2014/main" val="2220741641"/>
                  </a:ext>
                </a:extLst>
              </a:tr>
              <a:tr h="781669">
                <a:tc>
                  <a:txBody>
                    <a:bodyPr/>
                    <a:lstStyle/>
                    <a:p>
                      <a:pPr algn="ctr"/>
                      <a:r>
                        <a:rPr lang="en-GB" dirty="0">
                          <a:latin typeface="Letter-join Basic 40" panose="02000505000000020003" pitchFamily="2" charset="0"/>
                        </a:rPr>
                        <a:t>Evolution &amp; Inheritance</a:t>
                      </a:r>
                    </a:p>
                  </a:txBody>
                  <a:tcPr/>
                </a:tc>
                <a:tc>
                  <a:txBody>
                    <a:bodyPr/>
                    <a:lstStyle/>
                    <a:p>
                      <a:pPr algn="ctr"/>
                      <a:r>
                        <a:rPr lang="en-GB" dirty="0">
                          <a:latin typeface="Letter-join Basic 40" panose="02000505000000020003" pitchFamily="2" charset="0"/>
                        </a:rPr>
                        <a:t>CSI Investigates</a:t>
                      </a:r>
                    </a:p>
                  </a:txBody>
                  <a:tcPr/>
                </a:tc>
                <a:tc>
                  <a:txBody>
                    <a:bodyPr/>
                    <a:lstStyle/>
                    <a:p>
                      <a:pPr algn="ctr"/>
                      <a:r>
                        <a:rPr lang="en-GB" dirty="0">
                          <a:latin typeface="Letter-join Basic 40" panose="02000505000000020003" pitchFamily="2" charset="0"/>
                        </a:rPr>
                        <a:t>WW2</a:t>
                      </a:r>
                    </a:p>
                  </a:txBody>
                  <a:tcPr/>
                </a:tc>
                <a:tc>
                  <a:txBody>
                    <a:bodyPr/>
                    <a:lstStyle/>
                    <a:p>
                      <a:pPr algn="ctr"/>
                      <a:r>
                        <a:rPr lang="en-GB" dirty="0">
                          <a:latin typeface="Letter-join Basic 40" panose="02000505000000020003" pitchFamily="2" charset="0"/>
                        </a:rPr>
                        <a:t>WW2</a:t>
                      </a:r>
                    </a:p>
                  </a:txBody>
                  <a:tcPr/>
                </a:tc>
                <a:tc>
                  <a:txBody>
                    <a:bodyPr/>
                    <a:lstStyle/>
                    <a:p>
                      <a:pPr algn="ctr"/>
                      <a:r>
                        <a:rPr lang="en-GB" dirty="0">
                          <a:latin typeface="Letter-join Basic 40" panose="02000505000000020003" pitchFamily="2" charset="0"/>
                        </a:rPr>
                        <a:t>Empire &amp; Enfield</a:t>
                      </a:r>
                    </a:p>
                  </a:txBody>
                  <a:tcPr/>
                </a:tc>
                <a:tc>
                  <a:txBody>
                    <a:bodyPr/>
                    <a:lstStyle/>
                    <a:p>
                      <a:pPr algn="ctr"/>
                      <a:r>
                        <a:rPr lang="en-GB" dirty="0">
                          <a:latin typeface="Letter-join Basic 40" panose="02000505000000020003" pitchFamily="2" charset="0"/>
                        </a:rPr>
                        <a:t>Fit &amp; Fabolous</a:t>
                      </a:r>
                    </a:p>
                  </a:txBody>
                  <a:tcPr/>
                </a:tc>
                <a:extLst>
                  <a:ext uri="{0D108BD9-81ED-4DB2-BD59-A6C34878D82A}">
                    <a16:rowId xmlns:a16="http://schemas.microsoft.com/office/drawing/2014/main" val="1540099568"/>
                  </a:ext>
                </a:extLst>
              </a:tr>
              <a:tr h="1515872">
                <a:tc>
                  <a:txBody>
                    <a:bodyPr/>
                    <a:lstStyle/>
                    <a:p>
                      <a:pPr algn="ctr"/>
                      <a:r>
                        <a:rPr lang="en-GB" sz="2200" dirty="0">
                          <a:highlight>
                            <a:srgbClr val="00FF00"/>
                          </a:highlight>
                          <a:latin typeface="Letter-join Basic 40" panose="02000505000000020003" pitchFamily="2" charset="0"/>
                        </a:rPr>
                        <a:t>Natural History Museum</a:t>
                      </a:r>
                    </a:p>
                  </a:txBody>
                  <a:tcPr/>
                </a:tc>
                <a:tc>
                  <a:txBody>
                    <a:bodyPr/>
                    <a:lstStyle/>
                    <a:p>
                      <a:pPr algn="ctr"/>
                      <a:r>
                        <a:rPr lang="en-GB" sz="2200" dirty="0">
                          <a:latin typeface="Letter-join Basic 40" panose="02000505000000020003" pitchFamily="2" charset="0"/>
                        </a:rPr>
                        <a:t>National Gallery</a:t>
                      </a:r>
                    </a:p>
                  </a:txBody>
                  <a:tcPr/>
                </a:tc>
                <a:tc>
                  <a:txBody>
                    <a:bodyPr/>
                    <a:lstStyle/>
                    <a:p>
                      <a:pPr algn="ctr"/>
                      <a:r>
                        <a:rPr lang="en-GB" sz="2200" dirty="0">
                          <a:highlight>
                            <a:srgbClr val="00FF00"/>
                          </a:highlight>
                          <a:latin typeface="Letter-join Basic 40" panose="02000505000000020003" pitchFamily="2" charset="0"/>
                        </a:rPr>
                        <a:t>HMS Belfast</a:t>
                      </a:r>
                    </a:p>
                  </a:txBody>
                  <a:tcPr/>
                </a:tc>
                <a:tc>
                  <a:txBody>
                    <a:bodyPr/>
                    <a:lstStyle/>
                    <a:p>
                      <a:pPr algn="ctr"/>
                      <a:r>
                        <a:rPr lang="en-GB" sz="2200" dirty="0">
                          <a:latin typeface="Letter-join Basic 40" panose="02000505000000020003" pitchFamily="2" charset="0"/>
                        </a:rPr>
                        <a:t>Imperial War Museum</a:t>
                      </a:r>
                    </a:p>
                  </a:txBody>
                  <a:tcPr/>
                </a:tc>
                <a:tc>
                  <a:txBody>
                    <a:bodyPr/>
                    <a:lstStyle/>
                    <a:p>
                      <a:pPr algn="ctr"/>
                      <a:r>
                        <a:rPr lang="en-GB" sz="2200" dirty="0">
                          <a:latin typeface="Letter-join Basic 40" panose="02000505000000020003" pitchFamily="2" charset="0"/>
                        </a:rPr>
                        <a:t>Redstart financial education </a:t>
                      </a:r>
                    </a:p>
                    <a:p>
                      <a:pPr algn="ctr"/>
                      <a:r>
                        <a:rPr lang="en-GB" sz="2200" dirty="0">
                          <a:highlight>
                            <a:srgbClr val="00FF00"/>
                          </a:highlight>
                          <a:latin typeface="Letter-join Basic 40" panose="02000505000000020003" pitchFamily="2" charset="0"/>
                        </a:rPr>
                        <a:t>Y6 Trip week*</a:t>
                      </a:r>
                    </a:p>
                  </a:txBody>
                  <a:tcPr/>
                </a:tc>
                <a:tc>
                  <a:txBody>
                    <a:bodyPr/>
                    <a:lstStyle/>
                    <a:p>
                      <a:pPr algn="ctr"/>
                      <a:r>
                        <a:rPr lang="en-GB" sz="2200" dirty="0">
                          <a:latin typeface="Letter-join Basic 40" panose="02000505000000020003" pitchFamily="2" charset="0"/>
                        </a:rPr>
                        <a:t>Y6 Production</a:t>
                      </a:r>
                    </a:p>
                    <a:p>
                      <a:pPr algn="ctr"/>
                      <a:r>
                        <a:rPr lang="en-GB" sz="2200" dirty="0">
                          <a:latin typeface="Letter-join Basic 40" panose="02000505000000020003" pitchFamily="2" charset="0"/>
                        </a:rPr>
                        <a:t>Y6 Disco</a:t>
                      </a:r>
                    </a:p>
                    <a:p>
                      <a:pPr algn="ctr"/>
                      <a:r>
                        <a:rPr lang="en-GB" sz="2200" dirty="0">
                          <a:latin typeface="Letter-join Basic 40" panose="02000505000000020003" pitchFamily="2" charset="0"/>
                        </a:rPr>
                        <a:t>Leavers</a:t>
                      </a:r>
                    </a:p>
                    <a:p>
                      <a:pPr algn="ctr"/>
                      <a:r>
                        <a:rPr lang="en-GB" sz="2200" dirty="0">
                          <a:latin typeface="Letter-join Basic 40" panose="02000505000000020003" pitchFamily="2" charset="0"/>
                        </a:rPr>
                        <a:t> </a:t>
                      </a:r>
                      <a:endParaRPr lang="en-GB" sz="2200" dirty="0">
                        <a:highlight>
                          <a:srgbClr val="00FFFF"/>
                        </a:highlight>
                        <a:latin typeface="Letter-join Basic 40" panose="02000505000000020003" pitchFamily="2" charset="0"/>
                      </a:endParaRPr>
                    </a:p>
                  </a:txBody>
                  <a:tcPr/>
                </a:tc>
                <a:extLst>
                  <a:ext uri="{0D108BD9-81ED-4DB2-BD59-A6C34878D82A}">
                    <a16:rowId xmlns:a16="http://schemas.microsoft.com/office/drawing/2014/main" val="3029120398"/>
                  </a:ext>
                </a:extLst>
              </a:tr>
            </a:tbl>
          </a:graphicData>
        </a:graphic>
      </p:graphicFrame>
      <p:sp>
        <p:nvSpPr>
          <p:cNvPr id="13" name="TextBox 12">
            <a:extLst>
              <a:ext uri="{FF2B5EF4-FFF2-40B4-BE49-F238E27FC236}">
                <a16:creationId xmlns:a16="http://schemas.microsoft.com/office/drawing/2014/main" id="{56B4483D-1483-DBA2-0159-D12301D652B9}"/>
              </a:ext>
            </a:extLst>
          </p:cNvPr>
          <p:cNvSpPr txBox="1"/>
          <p:nvPr/>
        </p:nvSpPr>
        <p:spPr>
          <a:xfrm>
            <a:off x="1282890" y="5549257"/>
            <a:ext cx="10085696" cy="1200329"/>
          </a:xfrm>
          <a:prstGeom prst="rect">
            <a:avLst/>
          </a:prstGeom>
          <a:noFill/>
        </p:spPr>
        <p:txBody>
          <a:bodyPr wrap="square" rtlCol="0">
            <a:spAutoFit/>
          </a:bodyPr>
          <a:lstStyle/>
          <a:p>
            <a:pPr algn="ctr"/>
            <a:r>
              <a:rPr lang="en-GB" sz="2400" dirty="0">
                <a:latin typeface="Letter-join Basic 40" panose="02000505000000020003" pitchFamily="2" charset="0"/>
              </a:rPr>
              <a:t>*Trip week will take place week beginning 18th– 22</a:t>
            </a:r>
            <a:r>
              <a:rPr lang="en-GB" sz="2400" baseline="30000" dirty="0">
                <a:latin typeface="Letter-join Basic 40" panose="02000505000000020003" pitchFamily="2" charset="0"/>
              </a:rPr>
              <a:t>nd</a:t>
            </a:r>
            <a:r>
              <a:rPr lang="en-GB" sz="2400" dirty="0">
                <a:latin typeface="Letter-join Basic 40" panose="02000505000000020003" pitchFamily="2" charset="0"/>
              </a:rPr>
              <a:t> May 2026 and includes a range of activities</a:t>
            </a:r>
          </a:p>
          <a:p>
            <a:pPr algn="ctr"/>
            <a:r>
              <a:rPr lang="en-GB" sz="2400" dirty="0">
                <a:latin typeface="Letter-join Basic 40" panose="02000505000000020003" pitchFamily="2" charset="0"/>
              </a:rPr>
              <a:t>Further details to follow </a:t>
            </a:r>
          </a:p>
        </p:txBody>
      </p:sp>
      <p:sp>
        <p:nvSpPr>
          <p:cNvPr id="15" name="TextBox 14">
            <a:extLst>
              <a:ext uri="{FF2B5EF4-FFF2-40B4-BE49-F238E27FC236}">
                <a16:creationId xmlns:a16="http://schemas.microsoft.com/office/drawing/2014/main" id="{21B858EA-EF90-17CA-BC60-9043003C37EE}"/>
              </a:ext>
            </a:extLst>
          </p:cNvPr>
          <p:cNvSpPr txBox="1"/>
          <p:nvPr/>
        </p:nvSpPr>
        <p:spPr>
          <a:xfrm>
            <a:off x="433234" y="1334681"/>
            <a:ext cx="11325529" cy="830997"/>
          </a:xfrm>
          <a:prstGeom prst="rect">
            <a:avLst/>
          </a:prstGeom>
          <a:noFill/>
        </p:spPr>
        <p:txBody>
          <a:bodyPr wrap="square">
            <a:spAutoFit/>
          </a:bodyPr>
          <a:lstStyle/>
          <a:p>
            <a:pPr marL="0" indent="0" algn="ctr">
              <a:lnSpc>
                <a:spcPct val="100000"/>
              </a:lnSpc>
              <a:buFont typeface="Arial" panose="020B0604020202020204" pitchFamily="34" charset="0"/>
              <a:buNone/>
            </a:pPr>
            <a:r>
              <a:rPr lang="en-US" sz="2400" dirty="0">
                <a:latin typeface="Letter-join Basic 40" panose="02000505000000020003" pitchFamily="2" charset="0"/>
              </a:rPr>
              <a:t>A voluntary contribution may be requested for some trips.  </a:t>
            </a:r>
            <a:br>
              <a:rPr lang="en-US" sz="2400" dirty="0">
                <a:latin typeface="Letter-join Basic 40" panose="02000505000000020003" pitchFamily="2" charset="0"/>
              </a:rPr>
            </a:br>
            <a:r>
              <a:rPr lang="en-US" sz="2400" b="1" dirty="0">
                <a:latin typeface="Letter-join Basic 40" panose="02000505000000020003" pitchFamily="2" charset="0"/>
              </a:rPr>
              <a:t>Parent helpers required to support with trips. </a:t>
            </a:r>
            <a:endParaRPr lang="en-US" sz="2400" dirty="0">
              <a:latin typeface="Letter-join Basic 40" panose="02000505000000020003" pitchFamily="2" charset="0"/>
            </a:endParaRPr>
          </a:p>
        </p:txBody>
      </p:sp>
    </p:spTree>
    <p:extLst>
      <p:ext uri="{BB962C8B-B14F-4D97-AF65-F5344CB8AC3E}">
        <p14:creationId xmlns:p14="http://schemas.microsoft.com/office/powerpoint/2010/main" val="22031800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257628" y="-5273"/>
            <a:ext cx="7772400" cy="1325563"/>
          </a:xfrm>
        </p:spPr>
        <p:txBody>
          <a:bodyPr/>
          <a:lstStyle/>
          <a:p>
            <a:r>
              <a:rPr lang="en-US" dirty="0">
                <a:solidFill>
                  <a:srgbClr val="808080"/>
                </a:solidFill>
                <a:latin typeface="Letter-join Basic 40" panose="02000505000000020003" pitchFamily="2" charset="0"/>
              </a:rPr>
              <a:t>Home Learning </a:t>
            </a: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257628" y="1435622"/>
            <a:ext cx="11356042" cy="4805914"/>
          </a:xfrm>
        </p:spPr>
        <p:txBody>
          <a:bodyPr>
            <a:normAutofit fontScale="55000" lnSpcReduction="20000"/>
          </a:bodyPr>
          <a:lstStyle/>
          <a:p>
            <a:r>
              <a:rPr lang="en-GB" altLang="en-US" sz="4400" b="1" u="sng" dirty="0">
                <a:solidFill>
                  <a:srgbClr val="000000"/>
                </a:solidFill>
                <a:latin typeface="Letter-join Basic 40" panose="02000505000000020003" pitchFamily="2" charset="0"/>
              </a:rPr>
              <a:t>Reading Records: </a:t>
            </a:r>
            <a:r>
              <a:rPr lang="en-GB" altLang="en-US" sz="4400" dirty="0">
                <a:latin typeface="Letter-join Basic 40" panose="02000505000000020003" pitchFamily="2" charset="0"/>
              </a:rPr>
              <a:t>Reading records (40 minutes daily)</a:t>
            </a:r>
          </a:p>
          <a:p>
            <a:endParaRPr lang="en-GB" altLang="en-US" sz="4400" b="1" dirty="0">
              <a:solidFill>
                <a:srgbClr val="000000"/>
              </a:solidFill>
              <a:latin typeface="Letter-join Basic 40" panose="02000505000000020003" pitchFamily="2" charset="0"/>
            </a:endParaRPr>
          </a:p>
          <a:p>
            <a:r>
              <a:rPr lang="en-GB" altLang="en-US" sz="4400" b="1" u="sng" dirty="0">
                <a:solidFill>
                  <a:srgbClr val="000000"/>
                </a:solidFill>
                <a:latin typeface="Letter-join Basic 40" panose="02000505000000020003" pitchFamily="2" charset="0"/>
              </a:rPr>
              <a:t>Spellings:</a:t>
            </a:r>
            <a:r>
              <a:rPr lang="en-GB" altLang="en-US" sz="4400" b="1" dirty="0">
                <a:solidFill>
                  <a:srgbClr val="000000"/>
                </a:solidFill>
                <a:latin typeface="Letter-join Basic 40" panose="02000505000000020003" pitchFamily="2" charset="0"/>
              </a:rPr>
              <a:t> </a:t>
            </a:r>
            <a:r>
              <a:rPr lang="en-GB" altLang="en-US" sz="4400" dirty="0">
                <a:solidFill>
                  <a:srgbClr val="000000"/>
                </a:solidFill>
                <a:latin typeface="Letter-join Basic 40" panose="02000505000000020003" pitchFamily="2" charset="0"/>
              </a:rPr>
              <a:t>Statutory spelling list for Year 5 &amp; 6 words practised daily</a:t>
            </a:r>
            <a:br>
              <a:rPr lang="en-GB" altLang="en-US" sz="4400" b="1" dirty="0">
                <a:solidFill>
                  <a:srgbClr val="000000"/>
                </a:solidFill>
                <a:latin typeface="Letter-join Basic 40" panose="02000505000000020003" pitchFamily="2" charset="0"/>
              </a:rPr>
            </a:br>
            <a:endParaRPr lang="en-GB" altLang="en-US" sz="4400" b="1" dirty="0">
              <a:solidFill>
                <a:srgbClr val="000000"/>
              </a:solidFill>
              <a:latin typeface="Letter-join Basic 40" panose="02000505000000020003" pitchFamily="2" charset="0"/>
            </a:endParaRPr>
          </a:p>
          <a:p>
            <a:r>
              <a:rPr lang="en-GB" altLang="en-US" sz="4400" b="1" u="sng" dirty="0">
                <a:solidFill>
                  <a:srgbClr val="000000"/>
                </a:solidFill>
                <a:latin typeface="Letter-join Basic 40" panose="02000505000000020003" pitchFamily="2" charset="0"/>
              </a:rPr>
              <a:t>Maths:</a:t>
            </a:r>
            <a:r>
              <a:rPr lang="en-GB" altLang="en-US" sz="4400" b="1" dirty="0">
                <a:solidFill>
                  <a:srgbClr val="000000"/>
                </a:solidFill>
                <a:latin typeface="Letter-join Basic 40" panose="02000505000000020003" pitchFamily="2" charset="0"/>
              </a:rPr>
              <a:t> </a:t>
            </a:r>
            <a:r>
              <a:rPr lang="en-GB" altLang="en-US" sz="4400" dirty="0">
                <a:solidFill>
                  <a:srgbClr val="000000"/>
                </a:solidFill>
                <a:latin typeface="Letter-join Basic 40" panose="02000505000000020003" pitchFamily="2" charset="0"/>
              </a:rPr>
              <a:t>Basic math skills to be practised daily and times tables up to 12 to be practised daily </a:t>
            </a:r>
          </a:p>
          <a:p>
            <a:r>
              <a:rPr lang="en-GB" altLang="en-US" sz="4400" dirty="0">
                <a:solidFill>
                  <a:srgbClr val="000000"/>
                </a:solidFill>
                <a:latin typeface="Letter-join Basic 40" panose="02000505000000020003" pitchFamily="2" charset="0"/>
              </a:rPr>
              <a:t>Daily TTRS (times tables rockstar) practice</a:t>
            </a:r>
            <a:endParaRPr lang="en-GB" altLang="en-US" sz="4400" dirty="0">
              <a:latin typeface="Letter-join Basic 40" panose="02000505000000020003" pitchFamily="2" charset="0"/>
            </a:endParaRPr>
          </a:p>
          <a:p>
            <a:endParaRPr lang="en-GB" altLang="en-US" sz="4400" b="1" dirty="0">
              <a:solidFill>
                <a:srgbClr val="000000"/>
              </a:solidFill>
              <a:latin typeface="Letter-join Basic 40" panose="02000505000000020003" pitchFamily="2" charset="0"/>
            </a:endParaRPr>
          </a:p>
          <a:p>
            <a:r>
              <a:rPr lang="en-GB" altLang="en-US" sz="4400" dirty="0">
                <a:solidFill>
                  <a:srgbClr val="000000"/>
                </a:solidFill>
                <a:latin typeface="Letter-join Basic 40" panose="02000505000000020003" pitchFamily="2" charset="0"/>
              </a:rPr>
              <a:t>Weekly Maths and English home learning will be set on Google classroom</a:t>
            </a:r>
            <a:endParaRPr lang="en-GB" altLang="en-US" sz="4400" dirty="0">
              <a:latin typeface="Letter-join Basic 40" panose="02000505000000020003" pitchFamily="2" charset="0"/>
            </a:endParaRPr>
          </a:p>
          <a:p>
            <a:endParaRPr lang="en-GB" altLang="en-US" sz="4400" dirty="0">
              <a:solidFill>
                <a:srgbClr val="000000"/>
              </a:solidFill>
              <a:latin typeface="Letter-join Basic 40" panose="02000505000000020003" pitchFamily="2" charset="0"/>
            </a:endParaRPr>
          </a:p>
          <a:p>
            <a:r>
              <a:rPr lang="en-GB" altLang="en-US" sz="4400" dirty="0">
                <a:solidFill>
                  <a:srgbClr val="000000"/>
                </a:solidFill>
                <a:latin typeface="Letter-join Basic 40" panose="02000505000000020003" pitchFamily="2" charset="0"/>
              </a:rPr>
              <a:t>Half-termly project work will be sent home at the beginning of each half-term</a:t>
            </a:r>
            <a:endParaRPr lang="en-GB" altLang="en-US" sz="4400" dirty="0">
              <a:latin typeface="Letter-join Basic 40" panose="02000505000000020003" pitchFamily="2" charset="0"/>
            </a:endParaRPr>
          </a:p>
          <a:p>
            <a:endParaRPr lang="en-GB" altLang="en-US" sz="4400" dirty="0">
              <a:solidFill>
                <a:srgbClr val="000000"/>
              </a:solidFill>
              <a:latin typeface="Letter-join Basic 40" panose="02000505000000020003" pitchFamily="2" charset="0"/>
            </a:endParaRPr>
          </a:p>
          <a:p>
            <a:r>
              <a:rPr lang="en-GB" altLang="en-US" sz="4400" dirty="0">
                <a:solidFill>
                  <a:srgbClr val="000000"/>
                </a:solidFill>
                <a:latin typeface="Letter-join Basic 40" panose="02000505000000020003" pitchFamily="2" charset="0"/>
              </a:rPr>
              <a:t>Additional handwriting practice</a:t>
            </a:r>
            <a:endParaRPr lang="en-GB" altLang="en-US" sz="4400" dirty="0">
              <a:latin typeface="Letter-join Basic 40" panose="02000505000000020003" pitchFamily="2" charset="0"/>
            </a:endParaRPr>
          </a:p>
          <a:p>
            <a:endParaRPr lang="en-US" dirty="0">
              <a:solidFill>
                <a:srgbClr val="7030A0"/>
              </a:solidFill>
            </a:endParaRP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8</a:t>
            </a:fld>
            <a:endParaRPr lang="en-US" dirty="0"/>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8</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2"/>
          <a:stretch>
            <a:fillRect/>
          </a:stretch>
        </p:blipFill>
        <p:spPr>
          <a:xfrm>
            <a:off x="8882614" y="337651"/>
            <a:ext cx="2936401" cy="639716"/>
          </a:xfrm>
          <a:prstGeom prst="rect">
            <a:avLst/>
          </a:prstGeom>
        </p:spPr>
      </p:pic>
      <p:pic>
        <p:nvPicPr>
          <p:cNvPr id="5" name="Picture 2" descr="Google Classroom Refresh – St. Anthony's High School">
            <a:extLst>
              <a:ext uri="{FF2B5EF4-FFF2-40B4-BE49-F238E27FC236}">
                <a16:creationId xmlns:a16="http://schemas.microsoft.com/office/drawing/2014/main" id="{7A454ADC-D1BD-9581-2F4B-C947D084D0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6640" y="230188"/>
            <a:ext cx="1374503" cy="106489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F0466D9-F573-C996-309D-4F3A9F9CBBEB}"/>
              </a:ext>
            </a:extLst>
          </p:cNvPr>
          <p:cNvSpPr txBox="1"/>
          <p:nvPr/>
        </p:nvSpPr>
        <p:spPr>
          <a:xfrm>
            <a:off x="6551055" y="5451989"/>
            <a:ext cx="5062615" cy="977191"/>
          </a:xfrm>
          <a:prstGeom prst="rect">
            <a:avLst/>
          </a:prstGeom>
          <a:solidFill>
            <a:schemeClr val="bg1">
              <a:lumMod val="85000"/>
            </a:schemeClr>
          </a:solidFill>
        </p:spPr>
        <p:txBody>
          <a:bodyPr wrap="square" rtlCol="0">
            <a:spAutoFit/>
          </a:bodyPr>
          <a:lstStyle/>
          <a:p>
            <a:pPr>
              <a:lnSpc>
                <a:spcPct val="150000"/>
              </a:lnSpc>
            </a:pPr>
            <a:r>
              <a:rPr lang="en-GB" sz="2000" dirty="0">
                <a:latin typeface="Letter-join Basic 40" panose="02000505000000020003" pitchFamily="2" charset="0"/>
              </a:rPr>
              <a:t>Chrome books, headphones and internet dongles are available from the school office.</a:t>
            </a:r>
          </a:p>
        </p:txBody>
      </p:sp>
    </p:spTree>
    <p:extLst>
      <p:ext uri="{BB962C8B-B14F-4D97-AF65-F5344CB8AC3E}">
        <p14:creationId xmlns:p14="http://schemas.microsoft.com/office/powerpoint/2010/main" val="19239002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189FE1-77E6-12B3-F596-71E22DFB074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5B67FA-0324-0D4A-04CE-2E7197ED18D8}"/>
              </a:ext>
            </a:extLst>
          </p:cNvPr>
          <p:cNvSpPr>
            <a:spLocks noGrp="1"/>
          </p:cNvSpPr>
          <p:nvPr>
            <p:ph type="title"/>
          </p:nvPr>
        </p:nvSpPr>
        <p:spPr>
          <a:xfrm>
            <a:off x="372985" y="75933"/>
            <a:ext cx="7772400" cy="1325563"/>
          </a:xfrm>
        </p:spPr>
        <p:txBody>
          <a:bodyPr/>
          <a:lstStyle/>
          <a:p>
            <a:r>
              <a:rPr lang="en-US" dirty="0">
                <a:solidFill>
                  <a:srgbClr val="808080"/>
                </a:solidFill>
                <a:latin typeface="Letter-join Basic 40" panose="02000505000000020003" pitchFamily="2" charset="0"/>
              </a:rPr>
              <a:t>Additional Support</a:t>
            </a:r>
          </a:p>
        </p:txBody>
      </p:sp>
      <p:sp>
        <p:nvSpPr>
          <p:cNvPr id="3" name="Content Placeholder 2">
            <a:extLst>
              <a:ext uri="{FF2B5EF4-FFF2-40B4-BE49-F238E27FC236}">
                <a16:creationId xmlns:a16="http://schemas.microsoft.com/office/drawing/2014/main" id="{92046883-177C-C1A4-B61D-76B579902EF7}"/>
              </a:ext>
            </a:extLst>
          </p:cNvPr>
          <p:cNvSpPr>
            <a:spLocks noGrp="1"/>
          </p:cNvSpPr>
          <p:nvPr>
            <p:ph idx="1"/>
          </p:nvPr>
        </p:nvSpPr>
        <p:spPr>
          <a:xfrm>
            <a:off x="372985" y="1072865"/>
            <a:ext cx="11446030" cy="4851134"/>
          </a:xfrm>
        </p:spPr>
        <p:txBody>
          <a:bodyPr>
            <a:normAutofit/>
          </a:bodyPr>
          <a:lstStyle/>
          <a:p>
            <a:pPr marL="274320" indent="-274320" eaLnBrk="1" fontAlgn="auto" hangingPunct="1">
              <a:spcAft>
                <a:spcPts val="0"/>
              </a:spcAft>
              <a:buFont typeface="Arial" charset="0"/>
              <a:buChar char="•"/>
              <a:defRPr/>
            </a:pPr>
            <a:r>
              <a:rPr lang="en-GB" dirty="0">
                <a:latin typeface="Letter-join Basic 40" panose="02000505000000020003" pitchFamily="2" charset="0"/>
              </a:rPr>
              <a:t>We will be offering further clubs to support  various children across the year group in the form of morning breakfast clubs, after school interventions and Saturday school. These will be based around reading, writing and mathematics.</a:t>
            </a:r>
          </a:p>
          <a:p>
            <a:pPr marL="274320" indent="-274320" eaLnBrk="1" fontAlgn="auto" hangingPunct="1">
              <a:spcAft>
                <a:spcPts val="0"/>
              </a:spcAft>
              <a:buFont typeface="Arial" charset="0"/>
              <a:buChar char="•"/>
              <a:defRPr/>
            </a:pPr>
            <a:endParaRPr lang="en-GB" dirty="0">
              <a:latin typeface="Letter-join Basic 40" panose="02000505000000020003" pitchFamily="2" charset="0"/>
            </a:endParaRPr>
          </a:p>
          <a:p>
            <a:pPr marL="274320" indent="-274320" eaLnBrk="1" fontAlgn="auto" hangingPunct="1">
              <a:spcAft>
                <a:spcPts val="0"/>
              </a:spcAft>
              <a:buFont typeface="Arial" charset="0"/>
              <a:buChar char="•"/>
              <a:defRPr/>
            </a:pPr>
            <a:r>
              <a:rPr lang="en-GB" dirty="0">
                <a:latin typeface="Letter-join Basic 40" panose="02000505000000020003" pitchFamily="2" charset="0"/>
              </a:rPr>
              <a:t>We kindly request your support with ensuring your child attends </a:t>
            </a:r>
            <a:r>
              <a:rPr lang="en-GB" b="1" u="sng" dirty="0">
                <a:latin typeface="Letter-join Basic 40" panose="02000505000000020003" pitchFamily="2" charset="0"/>
              </a:rPr>
              <a:t>every</a:t>
            </a:r>
            <a:r>
              <a:rPr lang="en-GB" dirty="0">
                <a:latin typeface="Letter-join Basic 40" panose="02000505000000020003" pitchFamily="2" charset="0"/>
              </a:rPr>
              <a:t> session, should they be selected for these.</a:t>
            </a:r>
            <a:br>
              <a:rPr lang="en-GB" dirty="0">
                <a:latin typeface="Letter-join Basic 40" panose="02000505000000020003" pitchFamily="2" charset="0"/>
              </a:rPr>
            </a:br>
            <a:endParaRPr lang="en-GB" dirty="0">
              <a:latin typeface="Letter-join Basic 40" panose="02000505000000020003" pitchFamily="2" charset="0"/>
            </a:endParaRPr>
          </a:p>
          <a:p>
            <a:pPr marL="274320" indent="-274320" eaLnBrk="1" fontAlgn="auto" hangingPunct="1">
              <a:spcAft>
                <a:spcPts val="0"/>
              </a:spcAft>
              <a:buFont typeface="Arial" charset="0"/>
              <a:buChar char="•"/>
              <a:defRPr/>
            </a:pPr>
            <a:r>
              <a:rPr lang="en-GB" dirty="0">
                <a:latin typeface="Letter-join Basic 40" panose="02000505000000020003" pitchFamily="2" charset="0"/>
              </a:rPr>
              <a:t>These clubs will provide light refreshments for the children. With the morning clubs offering breakfast; the after school sessions and Saturday school will be offering a light snack.</a:t>
            </a:r>
          </a:p>
          <a:p>
            <a:endParaRPr lang="en-US" dirty="0">
              <a:solidFill>
                <a:srgbClr val="7030A0"/>
              </a:solidFill>
            </a:endParaRPr>
          </a:p>
        </p:txBody>
      </p:sp>
      <p:sp>
        <p:nvSpPr>
          <p:cNvPr id="4" name="Slide Number Placeholder 3">
            <a:extLst>
              <a:ext uri="{FF2B5EF4-FFF2-40B4-BE49-F238E27FC236}">
                <a16:creationId xmlns:a16="http://schemas.microsoft.com/office/drawing/2014/main" id="{B61B19ED-AD7F-7B1C-4433-4315A8101207}"/>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9</a:t>
            </a:fld>
            <a:endParaRPr lang="en-US" dirty="0"/>
          </a:p>
        </p:txBody>
      </p:sp>
      <p:sp>
        <p:nvSpPr>
          <p:cNvPr id="7" name="Slide Number Placeholder 1">
            <a:extLst>
              <a:ext uri="{FF2B5EF4-FFF2-40B4-BE49-F238E27FC236}">
                <a16:creationId xmlns:a16="http://schemas.microsoft.com/office/drawing/2014/main" id="{39E0870D-018F-B6AE-021F-F4BA78E53BB4}"/>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9</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95D7DA33-FB75-D76F-23F0-18708B52923D}"/>
              </a:ext>
            </a:extLst>
          </p:cNvPr>
          <p:cNvPicPr>
            <a:picLocks noChangeAspect="1"/>
          </p:cNvPicPr>
          <p:nvPr/>
        </p:nvPicPr>
        <p:blipFill>
          <a:blip r:embed="rId2"/>
          <a:stretch>
            <a:fillRect/>
          </a:stretch>
        </p:blipFill>
        <p:spPr>
          <a:xfrm>
            <a:off x="8882614" y="337651"/>
            <a:ext cx="2936401" cy="639716"/>
          </a:xfrm>
          <a:prstGeom prst="rect">
            <a:avLst/>
          </a:prstGeom>
        </p:spPr>
      </p:pic>
      <p:sp>
        <p:nvSpPr>
          <p:cNvPr id="5" name="TextBox 4">
            <a:extLst>
              <a:ext uri="{FF2B5EF4-FFF2-40B4-BE49-F238E27FC236}">
                <a16:creationId xmlns:a16="http://schemas.microsoft.com/office/drawing/2014/main" id="{FB0C42F2-982C-92FC-43A4-41B8D89F2332}"/>
              </a:ext>
            </a:extLst>
          </p:cNvPr>
          <p:cNvSpPr txBox="1"/>
          <p:nvPr/>
        </p:nvSpPr>
        <p:spPr>
          <a:xfrm>
            <a:off x="3154801" y="6024102"/>
            <a:ext cx="5636526" cy="523220"/>
          </a:xfrm>
          <a:prstGeom prst="rect">
            <a:avLst/>
          </a:prstGeom>
          <a:solidFill>
            <a:srgbClr val="98178D"/>
          </a:solidFill>
        </p:spPr>
        <p:txBody>
          <a:bodyPr wrap="square" rtlCol="0">
            <a:spAutoFit/>
          </a:bodyPr>
          <a:lstStyle/>
          <a:p>
            <a:r>
              <a:rPr lang="en-GB" sz="2800" b="1" dirty="0">
                <a:latin typeface="Letter-join Basic 40" panose="02000505000000020003" pitchFamily="2" charset="0"/>
              </a:rPr>
              <a:t>SAT’s week – 11</a:t>
            </a:r>
            <a:r>
              <a:rPr lang="en-GB" sz="2800" b="1" baseline="30000" dirty="0">
                <a:latin typeface="Letter-join Basic 40" panose="02000505000000020003" pitchFamily="2" charset="0"/>
              </a:rPr>
              <a:t>th</a:t>
            </a:r>
            <a:r>
              <a:rPr lang="en-GB" sz="2800" b="1" dirty="0">
                <a:latin typeface="Letter-join Basic 40" panose="02000505000000020003" pitchFamily="2" charset="0"/>
              </a:rPr>
              <a:t> -14</a:t>
            </a:r>
            <a:r>
              <a:rPr lang="en-GB" sz="2800" b="1" baseline="30000" dirty="0">
                <a:latin typeface="Letter-join Basic 40" panose="02000505000000020003" pitchFamily="2" charset="0"/>
              </a:rPr>
              <a:t>th</a:t>
            </a:r>
            <a:r>
              <a:rPr lang="en-GB" sz="2800" b="1" dirty="0">
                <a:latin typeface="Letter-join Basic 40" panose="02000505000000020003" pitchFamily="2" charset="0"/>
              </a:rPr>
              <a:t> May 2026</a:t>
            </a:r>
          </a:p>
        </p:txBody>
      </p:sp>
    </p:spTree>
    <p:extLst>
      <p:ext uri="{BB962C8B-B14F-4D97-AF65-F5344CB8AC3E}">
        <p14:creationId xmlns:p14="http://schemas.microsoft.com/office/powerpoint/2010/main" val="42526499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372985" y="75933"/>
            <a:ext cx="7772400" cy="1325563"/>
          </a:xfrm>
        </p:spPr>
        <p:txBody>
          <a:bodyPr/>
          <a:lstStyle/>
          <a:p>
            <a:r>
              <a:rPr lang="en-US" dirty="0">
                <a:solidFill>
                  <a:srgbClr val="808080"/>
                </a:solidFill>
                <a:latin typeface="Letter-join Basic 40" panose="02000505000000020003" pitchFamily="2" charset="0"/>
              </a:rPr>
              <a:t>Attendance</a:t>
            </a: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372985" y="1072865"/>
            <a:ext cx="11446030" cy="5447484"/>
          </a:xfrm>
        </p:spPr>
        <p:txBody>
          <a:bodyPr>
            <a:normAutofit lnSpcReduction="10000"/>
          </a:bodyPr>
          <a:lstStyle/>
          <a:p>
            <a:pPr>
              <a:lnSpc>
                <a:spcPct val="110000"/>
              </a:lnSpc>
            </a:pPr>
            <a:r>
              <a:rPr lang="en-GB" dirty="0">
                <a:latin typeface="Letter-join Basic 40" panose="02000505000000020003" pitchFamily="2" charset="0"/>
              </a:rPr>
              <a:t>Good attendance is essential for your child’s success in Year 6</a:t>
            </a:r>
          </a:p>
          <a:p>
            <a:pPr>
              <a:lnSpc>
                <a:spcPct val="110000"/>
              </a:lnSpc>
            </a:pPr>
            <a:r>
              <a:rPr lang="en-GB" dirty="0">
                <a:latin typeface="Letter-join Basic 40" panose="02000505000000020003" pitchFamily="2" charset="0"/>
              </a:rPr>
              <a:t>This is a crucial year as pupils prepare for their end-of-Key-Stage assessments and begin to get ready for the transition to secondary school.</a:t>
            </a:r>
          </a:p>
          <a:p>
            <a:pPr>
              <a:lnSpc>
                <a:spcPct val="110000"/>
              </a:lnSpc>
            </a:pPr>
            <a:r>
              <a:rPr lang="en-GB" dirty="0">
                <a:latin typeface="Letter-join Basic 40" panose="02000505000000020003" pitchFamily="2" charset="0"/>
              </a:rPr>
              <a:t> Regular attendance helps children keep up with learning, build confidence and stay connected with their class. </a:t>
            </a:r>
          </a:p>
          <a:p>
            <a:pPr>
              <a:lnSpc>
                <a:spcPct val="110000"/>
              </a:lnSpc>
            </a:pPr>
            <a:r>
              <a:rPr lang="en-GB" dirty="0">
                <a:latin typeface="Letter-join Basic 40" panose="02000505000000020003" pitchFamily="2" charset="0"/>
              </a:rPr>
              <a:t>Even missing a day or two can mean gaps in understanding, especially in subjects like maths and English where lessons build on previous learning.</a:t>
            </a:r>
          </a:p>
          <a:p>
            <a:pPr>
              <a:lnSpc>
                <a:spcPct val="110000"/>
              </a:lnSpc>
            </a:pPr>
            <a:r>
              <a:rPr lang="en-GB" dirty="0">
                <a:latin typeface="Letter-join Basic 40" panose="02000505000000020003" pitchFamily="2" charset="0"/>
              </a:rPr>
              <a:t>We encourage all families to aim for excellent attendance so that every child can reach their full potential.</a:t>
            </a:r>
          </a:p>
          <a:p>
            <a:pPr>
              <a:lnSpc>
                <a:spcPct val="110000"/>
              </a:lnSpc>
            </a:pPr>
            <a:r>
              <a:rPr lang="en-GB" dirty="0">
                <a:latin typeface="Letter-join Basic 40" panose="02000505000000020003" pitchFamily="2" charset="0"/>
              </a:rPr>
              <a:t>Attendance is also incentivised through half termly attendance prizes and trips.</a:t>
            </a:r>
            <a:endParaRPr lang="en-US" dirty="0">
              <a:latin typeface="Letter-join Basic 40" panose="02000505000000020003" pitchFamily="2" charset="0"/>
            </a:endParaRP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10</a:t>
            </a:fld>
            <a:endParaRPr lang="en-US" dirty="0"/>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10</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2"/>
          <a:stretch>
            <a:fillRect/>
          </a:stretch>
        </p:blipFill>
        <p:spPr>
          <a:xfrm>
            <a:off x="8882614" y="337651"/>
            <a:ext cx="2936401" cy="639716"/>
          </a:xfrm>
          <a:prstGeom prst="rect">
            <a:avLst/>
          </a:prstGeom>
        </p:spPr>
      </p:pic>
    </p:spTree>
    <p:extLst>
      <p:ext uri="{BB962C8B-B14F-4D97-AF65-F5344CB8AC3E}">
        <p14:creationId xmlns:p14="http://schemas.microsoft.com/office/powerpoint/2010/main" val="28030119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3B5F7B3-E482-4461-22C8-5A37CBD569C5}"/>
              </a:ext>
            </a:extLst>
          </p:cNvPr>
          <p:cNvPicPr>
            <a:picLocks noChangeAspect="1"/>
          </p:cNvPicPr>
          <p:nvPr/>
        </p:nvPicPr>
        <p:blipFill>
          <a:blip r:embed="rId2"/>
          <a:srcRect l="2279" r="82539" b="1870"/>
          <a:stretch>
            <a:fillRect/>
          </a:stretch>
        </p:blipFill>
        <p:spPr>
          <a:xfrm>
            <a:off x="128978" y="6027704"/>
            <a:ext cx="1269366" cy="657910"/>
          </a:xfrm>
          <a:prstGeom prst="rect">
            <a:avLst/>
          </a:prstGeom>
        </p:spPr>
      </p:pic>
      <p:pic>
        <p:nvPicPr>
          <p:cNvPr id="9" name="Picture 8">
            <a:extLst>
              <a:ext uri="{FF2B5EF4-FFF2-40B4-BE49-F238E27FC236}">
                <a16:creationId xmlns:a16="http://schemas.microsoft.com/office/drawing/2014/main" id="{E57533C7-1C38-F9D5-19D1-A0CF0AC7AEA5}"/>
              </a:ext>
            </a:extLst>
          </p:cNvPr>
          <p:cNvPicPr>
            <a:picLocks noChangeAspect="1"/>
          </p:cNvPicPr>
          <p:nvPr/>
        </p:nvPicPr>
        <p:blipFill>
          <a:blip r:embed="rId3"/>
          <a:stretch>
            <a:fillRect/>
          </a:stretch>
        </p:blipFill>
        <p:spPr>
          <a:xfrm>
            <a:off x="1458703" y="6111704"/>
            <a:ext cx="1197396" cy="657910"/>
          </a:xfrm>
          <a:prstGeom prst="rect">
            <a:avLst/>
          </a:prstGeom>
        </p:spPr>
      </p:pic>
      <p:pic>
        <p:nvPicPr>
          <p:cNvPr id="11" name="Picture 10">
            <a:extLst>
              <a:ext uri="{FF2B5EF4-FFF2-40B4-BE49-F238E27FC236}">
                <a16:creationId xmlns:a16="http://schemas.microsoft.com/office/drawing/2014/main" id="{009B6D7A-9A9B-F320-5F52-B166C2CFABC1}"/>
              </a:ext>
            </a:extLst>
          </p:cNvPr>
          <p:cNvPicPr>
            <a:picLocks noChangeAspect="1"/>
          </p:cNvPicPr>
          <p:nvPr/>
        </p:nvPicPr>
        <p:blipFill>
          <a:blip r:embed="rId4"/>
          <a:stretch>
            <a:fillRect/>
          </a:stretch>
        </p:blipFill>
        <p:spPr>
          <a:xfrm>
            <a:off x="128978" y="172386"/>
            <a:ext cx="2405396" cy="3375754"/>
          </a:xfrm>
          <a:prstGeom prst="rect">
            <a:avLst/>
          </a:prstGeom>
        </p:spPr>
      </p:pic>
      <p:pic>
        <p:nvPicPr>
          <p:cNvPr id="13" name="Picture 12">
            <a:extLst>
              <a:ext uri="{FF2B5EF4-FFF2-40B4-BE49-F238E27FC236}">
                <a16:creationId xmlns:a16="http://schemas.microsoft.com/office/drawing/2014/main" id="{0548354F-1E53-D0CA-6BB6-CCD09871E926}"/>
              </a:ext>
            </a:extLst>
          </p:cNvPr>
          <p:cNvPicPr>
            <a:picLocks noChangeAspect="1"/>
          </p:cNvPicPr>
          <p:nvPr/>
        </p:nvPicPr>
        <p:blipFill>
          <a:blip r:embed="rId5"/>
          <a:stretch>
            <a:fillRect/>
          </a:stretch>
        </p:blipFill>
        <p:spPr>
          <a:xfrm>
            <a:off x="620908" y="2501304"/>
            <a:ext cx="2095551" cy="3296177"/>
          </a:xfrm>
          <a:prstGeom prst="rect">
            <a:avLst/>
          </a:prstGeom>
        </p:spPr>
      </p:pic>
      <p:sp>
        <p:nvSpPr>
          <p:cNvPr id="21" name="TextBox 20">
            <a:extLst>
              <a:ext uri="{FF2B5EF4-FFF2-40B4-BE49-F238E27FC236}">
                <a16:creationId xmlns:a16="http://schemas.microsoft.com/office/drawing/2014/main" id="{6F5ED257-C442-4C98-A29F-347C83B88B44}"/>
              </a:ext>
            </a:extLst>
          </p:cNvPr>
          <p:cNvSpPr txBox="1"/>
          <p:nvPr/>
        </p:nvSpPr>
        <p:spPr>
          <a:xfrm>
            <a:off x="2656099" y="98428"/>
            <a:ext cx="9535901" cy="6678751"/>
          </a:xfrm>
          <a:prstGeom prst="rect">
            <a:avLst/>
          </a:prstGeom>
          <a:noFill/>
        </p:spPr>
        <p:txBody>
          <a:bodyPr wrap="square">
            <a:spAutoFit/>
          </a:bodyPr>
          <a:lstStyle/>
          <a:p>
            <a:pPr>
              <a:buNone/>
            </a:pPr>
            <a:r>
              <a:rPr lang="en-US" sz="2200" b="1" dirty="0">
                <a:effectLst>
                  <a:outerShdw blurRad="38100" dist="38100" dir="2700000" algn="tl">
                    <a:srgbClr val="000000">
                      <a:alpha val="43137"/>
                    </a:srgbClr>
                  </a:outerShdw>
                </a:effectLst>
                <a:latin typeface="Letter-join Basic 40" panose="02000505000000020003" pitchFamily="2" charset="0"/>
                <a:cs typeface="Mangal Pro" panose="020B0502040204020203" pitchFamily="2" charset="0"/>
              </a:rPr>
              <a:t>                    </a:t>
            </a:r>
            <a:r>
              <a:rPr lang="en-US" sz="2200" b="1" u="sng" dirty="0">
                <a:effectLst>
                  <a:outerShdw blurRad="38100" dist="38100" dir="2700000" algn="tl">
                    <a:srgbClr val="000000">
                      <a:alpha val="43137"/>
                    </a:srgbClr>
                  </a:outerShdw>
                </a:effectLst>
                <a:latin typeface="Letter-join Basic 40" panose="02000505000000020003" pitchFamily="2" charset="0"/>
                <a:cs typeface="Mangal Pro" panose="020B0502040204020203" pitchFamily="2" charset="0"/>
              </a:rPr>
              <a:t>Promoting Healthy Relationships with Tender</a:t>
            </a:r>
          </a:p>
          <a:p>
            <a:pPr>
              <a:buNone/>
            </a:pPr>
            <a:endParaRPr lang="en-US" sz="2200" b="1" dirty="0">
              <a:latin typeface="Letter-join Basic 40" panose="02000505000000020003" pitchFamily="2" charset="0"/>
              <a:cs typeface="Mangal Pro" panose="020B0502040204020203" pitchFamily="2" charset="0"/>
            </a:endParaRPr>
          </a:p>
          <a:p>
            <a:pPr>
              <a:buNone/>
            </a:pPr>
            <a:r>
              <a:rPr lang="en-US" sz="2200" b="1" dirty="0">
                <a:latin typeface="Letter-join Basic 40" panose="02000505000000020003" pitchFamily="2" charset="0"/>
                <a:cs typeface="Mangal Pro" panose="020B0502040204020203" pitchFamily="2" charset="0"/>
              </a:rPr>
              <a:t>Tender: </a:t>
            </a:r>
          </a:p>
          <a:p>
            <a:pPr>
              <a:buNone/>
            </a:pPr>
            <a:r>
              <a:rPr lang="en-US" sz="2200" dirty="0">
                <a:latin typeface="Letter-join Basic 40" panose="02000505000000020003" pitchFamily="2" charset="0"/>
                <a:cs typeface="Mangal Pro" panose="020B0502040204020203" pitchFamily="2" charset="0"/>
              </a:rPr>
              <a:t>A charity that supports children in understanding                                                   what healthy, respectful relationships look like. </a:t>
            </a:r>
          </a:p>
          <a:p>
            <a:pPr>
              <a:buNone/>
            </a:pPr>
            <a:endParaRPr lang="en-US" sz="2200" dirty="0">
              <a:latin typeface="Letter-join Basic 40" panose="02000505000000020003" pitchFamily="2" charset="0"/>
              <a:cs typeface="Mangal Pro" panose="020B0502040204020203" pitchFamily="2" charset="0"/>
            </a:endParaRPr>
          </a:p>
          <a:p>
            <a:pPr marL="285750" indent="-285750">
              <a:buFont typeface="Arial" panose="020B0604020202020204" pitchFamily="34" charset="0"/>
              <a:buChar char="•"/>
            </a:pPr>
            <a:r>
              <a:rPr lang="en-GB" sz="2200" b="1" dirty="0">
                <a:latin typeface="Letter-join Basic 40" panose="02000505000000020003" pitchFamily="2" charset="0"/>
              </a:rPr>
              <a:t>September 2020: </a:t>
            </a:r>
            <a:r>
              <a:rPr lang="en-GB" sz="2200" dirty="0">
                <a:latin typeface="Letter-join Basic 40" panose="02000505000000020003" pitchFamily="2" charset="0"/>
              </a:rPr>
              <a:t>Statutory for all schools to teach relationships education.</a:t>
            </a:r>
          </a:p>
          <a:p>
            <a:pPr marL="285750" indent="-285750">
              <a:buFont typeface="Arial" panose="020B0604020202020204" pitchFamily="34" charset="0"/>
              <a:buChar char="•"/>
            </a:pPr>
            <a:r>
              <a:rPr lang="en-GB" sz="2200" dirty="0">
                <a:latin typeface="Letter-join Basic 40" panose="02000505000000020003" pitchFamily="2" charset="0"/>
              </a:rPr>
              <a:t>Links with </a:t>
            </a:r>
            <a:r>
              <a:rPr lang="en-US" sz="2200" dirty="0">
                <a:latin typeface="Letter-join Basic 40" panose="02000505000000020003" pitchFamily="2" charset="0"/>
                <a:cs typeface="Mangal Pro" panose="020B0502040204020203" pitchFamily="2" charset="0"/>
              </a:rPr>
              <a:t>Relationships and Sex Education (RSE) &amp; PSHE curriculum</a:t>
            </a:r>
            <a:endParaRPr lang="en-GB" sz="2200" dirty="0">
              <a:latin typeface="Letter-join Basic 40" panose="02000505000000020003" pitchFamily="2" charset="0"/>
            </a:endParaRPr>
          </a:p>
          <a:p>
            <a:pPr marL="285750" indent="-285750">
              <a:buFont typeface="Arial" panose="020B0604020202020204" pitchFamily="34" charset="0"/>
              <a:buChar char="•"/>
            </a:pPr>
            <a:r>
              <a:rPr lang="en-GB" sz="2200" dirty="0">
                <a:latin typeface="Letter-join Basic 40" panose="02000505000000020003" pitchFamily="2" charset="0"/>
              </a:rPr>
              <a:t>Provides children with the skills to identify and maintain healthy relationships. </a:t>
            </a:r>
          </a:p>
          <a:p>
            <a:pPr marL="285750" indent="-285750">
              <a:buFont typeface="Arial" panose="020B0604020202020204" pitchFamily="34" charset="0"/>
              <a:buChar char="•"/>
            </a:pPr>
            <a:r>
              <a:rPr lang="en-GB" sz="2200" dirty="0">
                <a:latin typeface="Letter-join Basic 40" panose="02000505000000020003" pitchFamily="2" charset="0"/>
              </a:rPr>
              <a:t>Skills learnt can support children in transitioning into adulthood. </a:t>
            </a:r>
          </a:p>
          <a:p>
            <a:endParaRPr lang="en-US" sz="2200" dirty="0">
              <a:latin typeface="Letter-join Basic 40" panose="02000505000000020003" pitchFamily="2" charset="0"/>
              <a:cs typeface="Mangal Pro" panose="020B0502040204020203" pitchFamily="2" charset="0"/>
            </a:endParaRPr>
          </a:p>
          <a:p>
            <a:pPr>
              <a:buNone/>
            </a:pPr>
            <a:r>
              <a:rPr lang="en-US" sz="2200" b="1" dirty="0">
                <a:latin typeface="Letter-join Basic 40" panose="02000505000000020003" pitchFamily="2" charset="0"/>
                <a:cs typeface="Mangal Pro" panose="020B0502040204020203" pitchFamily="2" charset="0"/>
              </a:rPr>
              <a:t>How you can help: </a:t>
            </a:r>
          </a:p>
          <a:p>
            <a:pPr>
              <a:buNone/>
            </a:pPr>
            <a:endParaRPr lang="en-US" sz="1000" b="1" dirty="0">
              <a:latin typeface="Letter-join Basic 40" panose="02000505000000020003" pitchFamily="2" charset="0"/>
              <a:cs typeface="Mangal Pro" panose="020B0502040204020203" pitchFamily="2" charset="0"/>
            </a:endParaRPr>
          </a:p>
          <a:p>
            <a:pPr marL="285750" indent="-285750">
              <a:buFont typeface="Arial" panose="020B0604020202020204" pitchFamily="34" charset="0"/>
              <a:buChar char="•"/>
            </a:pPr>
            <a:r>
              <a:rPr lang="en-US" sz="2200" dirty="0">
                <a:latin typeface="Letter-join Basic 40" panose="02000505000000020003" pitchFamily="2" charset="0"/>
                <a:cs typeface="Mangal Pro" panose="020B0502040204020203" pitchFamily="2" charset="0"/>
              </a:rPr>
              <a:t>Talk about their friendships </a:t>
            </a:r>
          </a:p>
          <a:p>
            <a:pPr marL="285750" indent="-285750">
              <a:buFont typeface="Arial" panose="020B0604020202020204" pitchFamily="34" charset="0"/>
              <a:buChar char="•"/>
            </a:pPr>
            <a:r>
              <a:rPr lang="en-GB" sz="2200" dirty="0">
                <a:latin typeface="Letter-join Basic 40" panose="02000505000000020003" pitchFamily="2" charset="0"/>
              </a:rPr>
              <a:t>Talk about their emotions (recognise what makes them feel good and bad in their friendships at school and in life).</a:t>
            </a:r>
            <a:endParaRPr lang="en-US" sz="2200" dirty="0">
              <a:latin typeface="Letter-join Basic 40" panose="02000505000000020003" pitchFamily="2" charset="0"/>
              <a:cs typeface="Mangal Pro" panose="020B0502040204020203" pitchFamily="2" charset="0"/>
            </a:endParaRPr>
          </a:p>
          <a:p>
            <a:pPr marL="285750" indent="-285750">
              <a:buFont typeface="Arial" panose="020B0604020202020204" pitchFamily="34" charset="0"/>
              <a:buChar char="•"/>
            </a:pPr>
            <a:r>
              <a:rPr lang="en-US" sz="2200" dirty="0">
                <a:latin typeface="Letter-join Basic 40" panose="02000505000000020003" pitchFamily="2" charset="0"/>
                <a:cs typeface="Mangal Pro" panose="020B0502040204020203" pitchFamily="2" charset="0"/>
              </a:rPr>
              <a:t>Encourage the use of the ‘Healthy Relationships Toolkit’ created by our school council. </a:t>
            </a:r>
          </a:p>
          <a:p>
            <a:endParaRPr lang="en-US" sz="800" dirty="0">
              <a:latin typeface="Letter-join Basic 40" panose="02000505000000020003" pitchFamily="2" charset="0"/>
              <a:cs typeface="Mangal Pro" panose="020B0502040204020203" pitchFamily="2" charset="0"/>
            </a:endParaRPr>
          </a:p>
          <a:p>
            <a:r>
              <a:rPr lang="en-US" sz="2200" dirty="0">
                <a:latin typeface="Letter-join Basic 40" panose="02000505000000020003" pitchFamily="2" charset="0"/>
                <a:cs typeface="Mangal Pro" panose="020B0502040204020203" pitchFamily="2" charset="0"/>
              </a:rPr>
              <a:t>  </a:t>
            </a:r>
            <a:r>
              <a:rPr lang="en-US" sz="2200" dirty="0">
                <a:solidFill>
                  <a:schemeClr val="accent2">
                    <a:lumMod val="75000"/>
                  </a:schemeClr>
                </a:solidFill>
                <a:latin typeface="Letter-join Basic 40" panose="02000505000000020003" pitchFamily="2" charset="0"/>
                <a:cs typeface="Mangal Pro" panose="020B0502040204020203" pitchFamily="2" charset="0"/>
              </a:rPr>
              <a:t>“</a:t>
            </a:r>
            <a:r>
              <a:rPr lang="en-GB" sz="2200" b="1" i="1" dirty="0">
                <a:solidFill>
                  <a:schemeClr val="accent2">
                    <a:lumMod val="75000"/>
                  </a:schemeClr>
                </a:solidFill>
                <a:latin typeface="Letter-join Basic 40" panose="02000505000000020003" pitchFamily="2" charset="0"/>
                <a:cs typeface="Iskoola Pota" panose="020F0502020204030204" pitchFamily="34" charset="0"/>
              </a:rPr>
              <a:t>Stop it, I don’t like it,”</a:t>
            </a:r>
            <a:r>
              <a:rPr lang="en-GB" sz="2200" b="1" dirty="0">
                <a:solidFill>
                  <a:schemeClr val="accent2">
                    <a:lumMod val="75000"/>
                  </a:schemeClr>
                </a:solidFill>
                <a:latin typeface="Letter-join Basic 40" panose="02000505000000020003" pitchFamily="2" charset="0"/>
                <a:cs typeface="Iskoola Pota" panose="020F0502020204030204" pitchFamily="34" charset="0"/>
              </a:rPr>
              <a:t>    </a:t>
            </a:r>
            <a:r>
              <a:rPr lang="en-GB" sz="2200" b="1" dirty="0">
                <a:solidFill>
                  <a:srgbClr val="7030A0"/>
                </a:solidFill>
                <a:latin typeface="Letter-join Basic 40" panose="02000505000000020003" pitchFamily="2" charset="0"/>
                <a:cs typeface="Iskoola Pota" panose="020F0502020204030204" pitchFamily="34" charset="0"/>
              </a:rPr>
              <a:t>‘ Breathing exercises’    </a:t>
            </a:r>
            <a:r>
              <a:rPr lang="en-GB" sz="2200" b="1" dirty="0">
                <a:solidFill>
                  <a:schemeClr val="accent6"/>
                </a:solidFill>
                <a:latin typeface="Letter-join Basic 40" panose="02000505000000020003" pitchFamily="2" charset="0"/>
                <a:cs typeface="Iskoola Pota" panose="020F0502020204030204" pitchFamily="34" charset="0"/>
              </a:rPr>
              <a:t>‘ Top tips from children’</a:t>
            </a:r>
            <a:endParaRPr lang="en-US" sz="2200" dirty="0">
              <a:solidFill>
                <a:schemeClr val="accent6"/>
              </a:solidFill>
              <a:latin typeface="Letter-join Basic 40" panose="02000505000000020003" pitchFamily="2" charset="0"/>
              <a:cs typeface="Mangal Pro" panose="020B0502040204020203" pitchFamily="2" charset="0"/>
            </a:endParaRPr>
          </a:p>
        </p:txBody>
      </p:sp>
      <p:pic>
        <p:nvPicPr>
          <p:cNvPr id="2" name="Picture 1">
            <a:extLst>
              <a:ext uri="{FF2B5EF4-FFF2-40B4-BE49-F238E27FC236}">
                <a16:creationId xmlns:a16="http://schemas.microsoft.com/office/drawing/2014/main" id="{6A5C3ED2-BEBF-85D4-BBC5-C2B44F6CB586}"/>
              </a:ext>
            </a:extLst>
          </p:cNvPr>
          <p:cNvPicPr>
            <a:picLocks noChangeAspect="1"/>
          </p:cNvPicPr>
          <p:nvPr/>
        </p:nvPicPr>
        <p:blipFill>
          <a:blip r:embed="rId6"/>
          <a:stretch>
            <a:fillRect/>
          </a:stretch>
        </p:blipFill>
        <p:spPr>
          <a:xfrm>
            <a:off x="10456606" y="80821"/>
            <a:ext cx="1483710" cy="2225566"/>
          </a:xfrm>
          <a:prstGeom prst="rect">
            <a:avLst/>
          </a:prstGeom>
          <a:ln>
            <a:noFill/>
          </a:ln>
          <a:effectLst>
            <a:softEdge rad="112500"/>
          </a:effectLst>
        </p:spPr>
      </p:pic>
    </p:spTree>
    <p:extLst>
      <p:ext uri="{BB962C8B-B14F-4D97-AF65-F5344CB8AC3E}">
        <p14:creationId xmlns:p14="http://schemas.microsoft.com/office/powerpoint/2010/main" val="497700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5BD6C7E-EB1E-FAC5-575F-6F845752326D}"/>
              </a:ext>
            </a:extLst>
          </p:cNvPr>
          <p:cNvPicPr>
            <a:picLocks noChangeAspect="1"/>
          </p:cNvPicPr>
          <p:nvPr/>
        </p:nvPicPr>
        <p:blipFill>
          <a:blip r:embed="rId2"/>
          <a:stretch>
            <a:fillRect/>
          </a:stretch>
        </p:blipFill>
        <p:spPr>
          <a:xfrm>
            <a:off x="425448" y="421508"/>
            <a:ext cx="4308784" cy="6106246"/>
          </a:xfrm>
          <a:prstGeom prst="rect">
            <a:avLst/>
          </a:prstGeom>
        </p:spPr>
      </p:pic>
      <p:pic>
        <p:nvPicPr>
          <p:cNvPr id="5" name="Picture 4">
            <a:extLst>
              <a:ext uri="{FF2B5EF4-FFF2-40B4-BE49-F238E27FC236}">
                <a16:creationId xmlns:a16="http://schemas.microsoft.com/office/drawing/2014/main" id="{376D9571-5929-412A-01CC-D272837AA924}"/>
              </a:ext>
            </a:extLst>
          </p:cNvPr>
          <p:cNvPicPr>
            <a:picLocks noChangeAspect="1"/>
          </p:cNvPicPr>
          <p:nvPr/>
        </p:nvPicPr>
        <p:blipFill>
          <a:blip r:embed="rId3"/>
          <a:stretch>
            <a:fillRect/>
          </a:stretch>
        </p:blipFill>
        <p:spPr>
          <a:xfrm>
            <a:off x="4734232" y="366998"/>
            <a:ext cx="7379911" cy="6215266"/>
          </a:xfrm>
          <a:prstGeom prst="rect">
            <a:avLst/>
          </a:prstGeom>
        </p:spPr>
      </p:pic>
    </p:spTree>
    <p:extLst>
      <p:ext uri="{BB962C8B-B14F-4D97-AF65-F5344CB8AC3E}">
        <p14:creationId xmlns:p14="http://schemas.microsoft.com/office/powerpoint/2010/main" val="1640230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115757" y="61006"/>
            <a:ext cx="2936401" cy="946840"/>
          </a:xfrm>
        </p:spPr>
        <p:txBody>
          <a:bodyPr/>
          <a:lstStyle/>
          <a:p>
            <a:r>
              <a:rPr lang="en-US" dirty="0">
                <a:latin typeface="Letter-join Basic 40" panose="02000505000000020003" pitchFamily="2" charset="0"/>
              </a:rPr>
              <a:t>Uniform</a:t>
            </a: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113056" y="1057776"/>
            <a:ext cx="12327266" cy="1184643"/>
          </a:xfrm>
        </p:spPr>
        <p:txBody>
          <a:bodyPr>
            <a:noAutofit/>
          </a:bodyPr>
          <a:lstStyle/>
          <a:p>
            <a:pPr marL="0" indent="0" algn="ctr">
              <a:lnSpc>
                <a:spcPct val="100000"/>
              </a:lnSpc>
              <a:buNone/>
            </a:pPr>
            <a:r>
              <a:rPr lang="en-US" dirty="0">
                <a:latin typeface="Letter-join Basic 40" panose="02000505000000020003" pitchFamily="2" charset="0"/>
              </a:rPr>
              <a:t>Other than PE days and planned events, children should be in </a:t>
            </a:r>
            <a:r>
              <a:rPr lang="en-US" b="1" dirty="0">
                <a:latin typeface="Letter-join Basic 40" panose="02000505000000020003" pitchFamily="2" charset="0"/>
              </a:rPr>
              <a:t>full</a:t>
            </a:r>
            <a:r>
              <a:rPr lang="en-US" dirty="0">
                <a:latin typeface="Letter-join Basic 40" panose="02000505000000020003" pitchFamily="2" charset="0"/>
              </a:rPr>
              <a:t> school uniform.</a:t>
            </a: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13</a:t>
            </a:fld>
            <a:endParaRPr lang="en-US" dirty="0"/>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13</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2"/>
          <a:stretch>
            <a:fillRect/>
          </a:stretch>
        </p:blipFill>
        <p:spPr>
          <a:xfrm>
            <a:off x="8882614" y="337651"/>
            <a:ext cx="2936401" cy="639716"/>
          </a:xfrm>
          <a:prstGeom prst="rect">
            <a:avLst/>
          </a:prstGeom>
        </p:spPr>
      </p:pic>
      <p:pic>
        <p:nvPicPr>
          <p:cNvPr id="2050" name="Picture 2" descr="Woodpecker Hall Cardigan | Smiths Schoolwear">
            <a:extLst>
              <a:ext uri="{FF2B5EF4-FFF2-40B4-BE49-F238E27FC236}">
                <a16:creationId xmlns:a16="http://schemas.microsoft.com/office/drawing/2014/main" id="{E7C3F0D6-4E50-D110-6909-B4C7A863C7F2}"/>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3057" y="1687598"/>
            <a:ext cx="2313930" cy="231393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Woodpecker Hall Uniform | Smiths Schoolwear">
            <a:extLst>
              <a:ext uri="{FF2B5EF4-FFF2-40B4-BE49-F238E27FC236}">
                <a16:creationId xmlns:a16="http://schemas.microsoft.com/office/drawing/2014/main" id="{5A591832-5790-2490-7ED5-6C990724C924}"/>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5757" y="4631350"/>
            <a:ext cx="2073965" cy="207396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87CC7A4-AC40-565F-0729-64F50227163C}"/>
              </a:ext>
            </a:extLst>
          </p:cNvPr>
          <p:cNvSpPr txBox="1"/>
          <p:nvPr/>
        </p:nvSpPr>
        <p:spPr>
          <a:xfrm>
            <a:off x="7103165" y="6356350"/>
            <a:ext cx="5088835" cy="584775"/>
          </a:xfrm>
          <a:prstGeom prst="rect">
            <a:avLst/>
          </a:prstGeom>
          <a:noFill/>
        </p:spPr>
        <p:txBody>
          <a:bodyPr wrap="square" rtlCol="0">
            <a:spAutoFit/>
          </a:bodyPr>
          <a:lstStyle/>
          <a:p>
            <a:pPr algn="ctr"/>
            <a:r>
              <a:rPr lang="en-GB" sz="3200" dirty="0">
                <a:latin typeface="Letter-join Basic 40" panose="02000505000000020003" pitchFamily="2" charset="0"/>
              </a:rPr>
              <a:t>Label! Label! Label!</a:t>
            </a:r>
          </a:p>
        </p:txBody>
      </p:sp>
      <p:pic>
        <p:nvPicPr>
          <p:cNvPr id="2054" name="Picture 6" descr="Woodpecker Hall Tie | Smiths Schoolwear">
            <a:extLst>
              <a:ext uri="{FF2B5EF4-FFF2-40B4-BE49-F238E27FC236}">
                <a16:creationId xmlns:a16="http://schemas.microsoft.com/office/drawing/2014/main" id="{390DEE1E-E77D-B952-82A1-96763671C1DA}"/>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467068" y="2173569"/>
            <a:ext cx="2271353" cy="2271353"/>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Webb Ellis - White School Shirt Long Sleeve – Twin Pack">
            <a:extLst>
              <a:ext uri="{FF2B5EF4-FFF2-40B4-BE49-F238E27FC236}">
                <a16:creationId xmlns:a16="http://schemas.microsoft.com/office/drawing/2014/main" id="{9AF1BC03-FF93-4CC3-A2F0-002ADD65F83C}"/>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26749" y="4351015"/>
            <a:ext cx="2157226" cy="259011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Boys Long Sleeve School Shirt (3-13 yrs) -">
            <a:extLst>
              <a:ext uri="{FF2B5EF4-FFF2-40B4-BE49-F238E27FC236}">
                <a16:creationId xmlns:a16="http://schemas.microsoft.com/office/drawing/2014/main" id="{739F9B1D-896B-12D5-7577-E8F8876CF59D}"/>
              </a:ext>
            </a:extLst>
          </p:cNvPr>
          <p:cNvPicPr>
            <a:picLocks noChangeAspect="1" noChangeArrowheads="1"/>
          </p:cNvPicPr>
          <p:nvPr/>
        </p:nvPicPr>
        <p:blipFill>
          <a:blip r:embed="rId7">
            <a:extLst>
              <a:ext uri="{BEBA8EAE-BF5A-486C-A8C5-ECC9F3942E4B}">
                <a14:imgProps xmlns:a14="http://schemas.microsoft.com/office/drawing/2010/main">
                  <a14:imgLayer r:embed="rId8">
                    <a14:imgEffect>
                      <a14:backgroundRemoval t="3900" b="90000" l="10000" r="90000">
                        <a14:foregroundMark x1="56000" y1="9700" x2="56000" y2="9700"/>
                        <a14:foregroundMark x1="55400" y1="6800" x2="55400" y2="6800"/>
                        <a14:foregroundMark x1="46000" y1="5600" x2="46000" y2="5600"/>
                        <a14:foregroundMark x1="48400" y1="3900" x2="48400" y2="3900"/>
                      </a14:backgroundRemoval>
                    </a14:imgEffect>
                  </a14:imgLayer>
                </a14:imgProps>
              </a:ext>
              <a:ext uri="{28A0092B-C50C-407E-A947-70E740481C1C}">
                <a14:useLocalDpi xmlns:a14="http://schemas.microsoft.com/office/drawing/2010/main" val="0"/>
              </a:ext>
            </a:extLst>
          </a:blip>
          <a:srcRect/>
          <a:stretch>
            <a:fillRect/>
          </a:stretch>
        </p:blipFill>
        <p:spPr bwMode="auto">
          <a:xfrm>
            <a:off x="2925650" y="1760905"/>
            <a:ext cx="2590110" cy="259011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Mapac - Schoolwear, Workwear, Sportswear, Promotional Products or Art  Supplies. Quality, innovation and value since 1955">
            <a:extLst>
              <a:ext uri="{FF2B5EF4-FFF2-40B4-BE49-F238E27FC236}">
                <a16:creationId xmlns:a16="http://schemas.microsoft.com/office/drawing/2014/main" id="{0F59FE04-7F41-0EC1-298B-1126A431D6D5}"/>
              </a:ext>
            </a:extLst>
          </p:cNvPr>
          <p:cNvPicPr>
            <a:picLocks noChangeAspect="1" noChangeArrowheads="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692012" y="1550067"/>
            <a:ext cx="2032920" cy="2425165"/>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Girls School Pinafore Dress – David Luke Ltd">
            <a:extLst>
              <a:ext uri="{FF2B5EF4-FFF2-40B4-BE49-F238E27FC236}">
                <a16:creationId xmlns:a16="http://schemas.microsoft.com/office/drawing/2014/main" id="{B76391E0-FAA9-3CFF-DA0D-FFA775B10C67}"/>
              </a:ext>
            </a:extLst>
          </p:cNvPr>
          <p:cNvPicPr>
            <a:picLocks noChangeAspect="1" noChangeArrowheads="1"/>
          </p:cNvPicPr>
          <p:nvPr/>
        </p:nvPicPr>
        <p:blipFill>
          <a:blip r:embed="rId10">
            <a:extLst>
              <a:ext uri="{BEBA8EAE-BF5A-486C-A8C5-ECC9F3942E4B}">
                <a14:imgProps xmlns:a14="http://schemas.microsoft.com/office/drawing/2010/main">
                  <a14:imgLayer r:embed="rId11">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6577361" y="3282880"/>
            <a:ext cx="3388166" cy="3388166"/>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Grey Junior Knife Pleat Skirt - Wear2School">
            <a:extLst>
              <a:ext uri="{FF2B5EF4-FFF2-40B4-BE49-F238E27FC236}">
                <a16:creationId xmlns:a16="http://schemas.microsoft.com/office/drawing/2014/main" id="{15AB1C00-8570-749F-80DA-609B15A99A1D}"/>
              </a:ext>
            </a:extLst>
          </p:cNvPr>
          <p:cNvPicPr>
            <a:picLocks noChangeAspect="1" noChangeArrowheads="1"/>
          </p:cNvPicPr>
          <p:nvPr/>
        </p:nvPicPr>
        <p:blipFill>
          <a:blip r:embed="rId1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921499" y="2134561"/>
            <a:ext cx="1983804" cy="1983804"/>
          </a:xfrm>
          <a:prstGeom prst="rect">
            <a:avLst/>
          </a:prstGeom>
          <a:noFill/>
          <a:extLst>
            <a:ext uri="{909E8E84-426E-40DD-AFC4-6F175D3DCCD1}">
              <a14:hiddenFill xmlns:a14="http://schemas.microsoft.com/office/drawing/2010/main">
                <a:solidFill>
                  <a:srgbClr val="FFFFFF"/>
                </a:solidFill>
              </a14:hiddenFill>
            </a:ext>
          </a:extLst>
        </p:spPr>
      </p:pic>
      <p:pic>
        <p:nvPicPr>
          <p:cNvPr id="2068" name="Picture 20" descr="Boys Pulborough Grey Trousers - Eastwick Junior Uniform - Eastwick Junior  School - School Uniforms">
            <a:extLst>
              <a:ext uri="{FF2B5EF4-FFF2-40B4-BE49-F238E27FC236}">
                <a16:creationId xmlns:a16="http://schemas.microsoft.com/office/drawing/2014/main" id="{518822DC-9D67-C494-063B-D60569E78E4E}"/>
              </a:ext>
            </a:extLst>
          </p:cNvPr>
          <p:cNvPicPr>
            <a:picLocks noChangeAspect="1" noChangeArrowheads="1"/>
          </p:cNvPicPr>
          <p:nvPr/>
        </p:nvPicPr>
        <p:blipFill>
          <a:blip r:embed="rId1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423328" y="4114800"/>
            <a:ext cx="2743200" cy="27432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AC5880E2-19F3-6B2D-D0EC-370F3024D60C}"/>
              </a:ext>
            </a:extLst>
          </p:cNvPr>
          <p:cNvPicPr>
            <a:picLocks noChangeAspect="1"/>
          </p:cNvPicPr>
          <p:nvPr/>
        </p:nvPicPr>
        <p:blipFill>
          <a:blip r:embed="rId14">
            <a:clrChange>
              <a:clrFrom>
                <a:srgbClr val="F2F2F2"/>
              </a:clrFrom>
              <a:clrTo>
                <a:srgbClr val="F2F2F2">
                  <a:alpha val="0"/>
                </a:srgbClr>
              </a:clrTo>
            </a:clrChange>
          </a:blip>
          <a:stretch>
            <a:fillRect/>
          </a:stretch>
        </p:blipFill>
        <p:spPr>
          <a:xfrm>
            <a:off x="9901390" y="3442117"/>
            <a:ext cx="2312820" cy="1817795"/>
          </a:xfrm>
          <a:prstGeom prst="rect">
            <a:avLst/>
          </a:prstGeom>
        </p:spPr>
      </p:pic>
      <p:pic>
        <p:nvPicPr>
          <p:cNvPr id="14" name="Picture 13">
            <a:extLst>
              <a:ext uri="{FF2B5EF4-FFF2-40B4-BE49-F238E27FC236}">
                <a16:creationId xmlns:a16="http://schemas.microsoft.com/office/drawing/2014/main" id="{940B8BDF-0599-4687-F6E0-39562FBEC206}"/>
              </a:ext>
            </a:extLst>
          </p:cNvPr>
          <p:cNvPicPr>
            <a:picLocks noChangeAspect="1"/>
          </p:cNvPicPr>
          <p:nvPr/>
        </p:nvPicPr>
        <p:blipFill>
          <a:blip r:embed="rId15">
            <a:clrChange>
              <a:clrFrom>
                <a:srgbClr val="E3E1E2"/>
              </a:clrFrom>
              <a:clrTo>
                <a:srgbClr val="E3E1E2">
                  <a:alpha val="0"/>
                </a:srgbClr>
              </a:clrTo>
            </a:clrChange>
            <a:extLst>
              <a:ext uri="{BEBA8EAE-BF5A-486C-A8C5-ECC9F3942E4B}">
                <a14:imgProps xmlns:a14="http://schemas.microsoft.com/office/drawing/2010/main">
                  <a14:imgLayer r:embed="rId16">
                    <a14:imgEffect>
                      <a14:backgroundRemoval t="9886" b="89734" l="5622" r="90763">
                        <a14:foregroundMark x1="8835" y1="68061" x2="8835" y2="68061"/>
                        <a14:foregroundMark x1="6024" y1="65019" x2="6024" y2="65019"/>
                        <a14:foregroundMark x1="90763" y1="34221" x2="90763" y2="34221"/>
                      </a14:backgroundRemoval>
                    </a14:imgEffect>
                  </a14:imgLayer>
                </a14:imgProps>
              </a:ext>
            </a:extLst>
          </a:blip>
          <a:stretch>
            <a:fillRect/>
          </a:stretch>
        </p:blipFill>
        <p:spPr>
          <a:xfrm>
            <a:off x="9174417" y="4480404"/>
            <a:ext cx="1955205" cy="2065136"/>
          </a:xfrm>
          <a:prstGeom prst="rect">
            <a:avLst/>
          </a:prstGeom>
        </p:spPr>
      </p:pic>
    </p:spTree>
    <p:extLst>
      <p:ext uri="{BB962C8B-B14F-4D97-AF65-F5344CB8AC3E}">
        <p14:creationId xmlns:p14="http://schemas.microsoft.com/office/powerpoint/2010/main" val="33131580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838200" y="365125"/>
            <a:ext cx="3084443" cy="848967"/>
          </a:xfrm>
        </p:spPr>
        <p:txBody>
          <a:bodyPr/>
          <a:lstStyle/>
          <a:p>
            <a:r>
              <a:rPr lang="en-US" dirty="0">
                <a:latin typeface="Letter-join Basic 40" panose="02000505000000020003" pitchFamily="2" charset="0"/>
              </a:rPr>
              <a:t>PE Days</a:t>
            </a: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14</a:t>
            </a:fld>
            <a:endParaRPr lang="en-US" dirty="0"/>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14</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2"/>
          <a:stretch>
            <a:fillRect/>
          </a:stretch>
        </p:blipFill>
        <p:spPr>
          <a:xfrm>
            <a:off x="8882614" y="337651"/>
            <a:ext cx="2936401" cy="639716"/>
          </a:xfrm>
          <a:prstGeom prst="rect">
            <a:avLst/>
          </a:prstGeom>
        </p:spPr>
      </p:pic>
      <p:graphicFrame>
        <p:nvGraphicFramePr>
          <p:cNvPr id="6" name="Table 8">
            <a:extLst>
              <a:ext uri="{FF2B5EF4-FFF2-40B4-BE49-F238E27FC236}">
                <a16:creationId xmlns:a16="http://schemas.microsoft.com/office/drawing/2014/main" id="{06AB70BD-43A2-9C5C-2545-7FC47A05C98C}"/>
              </a:ext>
            </a:extLst>
          </p:cNvPr>
          <p:cNvGraphicFramePr>
            <a:graphicFrameLocks noGrp="1"/>
          </p:cNvGraphicFramePr>
          <p:nvPr>
            <p:extLst>
              <p:ext uri="{D42A27DB-BD31-4B8C-83A1-F6EECF244321}">
                <p14:modId xmlns:p14="http://schemas.microsoft.com/office/powerpoint/2010/main" val="436481249"/>
              </p:ext>
            </p:extLst>
          </p:nvPr>
        </p:nvGraphicFramePr>
        <p:xfrm>
          <a:off x="400879" y="1439156"/>
          <a:ext cx="6636024" cy="5174470"/>
        </p:xfrm>
        <a:graphic>
          <a:graphicData uri="http://schemas.openxmlformats.org/drawingml/2006/table">
            <a:tbl>
              <a:tblPr firstRow="1" bandRow="1">
                <a:tableStyleId>{5C22544A-7EE6-4342-B048-85BDC9FD1C3A}</a:tableStyleId>
              </a:tblPr>
              <a:tblGrid>
                <a:gridCol w="2212008">
                  <a:extLst>
                    <a:ext uri="{9D8B030D-6E8A-4147-A177-3AD203B41FA5}">
                      <a16:colId xmlns:a16="http://schemas.microsoft.com/office/drawing/2014/main" val="3322355865"/>
                    </a:ext>
                  </a:extLst>
                </a:gridCol>
                <a:gridCol w="2212008">
                  <a:extLst>
                    <a:ext uri="{9D8B030D-6E8A-4147-A177-3AD203B41FA5}">
                      <a16:colId xmlns:a16="http://schemas.microsoft.com/office/drawing/2014/main" val="4086597434"/>
                    </a:ext>
                  </a:extLst>
                </a:gridCol>
                <a:gridCol w="2212008">
                  <a:extLst>
                    <a:ext uri="{9D8B030D-6E8A-4147-A177-3AD203B41FA5}">
                      <a16:colId xmlns:a16="http://schemas.microsoft.com/office/drawing/2014/main" val="1624724995"/>
                    </a:ext>
                  </a:extLst>
                </a:gridCol>
              </a:tblGrid>
              <a:tr h="1605870">
                <a:tc>
                  <a:txBody>
                    <a:bodyPr/>
                    <a:lstStyle/>
                    <a:p>
                      <a:pPr algn="ctr"/>
                      <a:endParaRPr lang="en-GB" sz="2800" dirty="0">
                        <a:solidFill>
                          <a:schemeClr val="tx1"/>
                        </a:solidFill>
                        <a:latin typeface="Letter-join Basic 40" panose="02000505000000020003" pitchFamily="2" charset="0"/>
                      </a:endParaRPr>
                    </a:p>
                    <a:p>
                      <a:pPr algn="ctr"/>
                      <a:r>
                        <a:rPr lang="en-GB" sz="2800" dirty="0">
                          <a:solidFill>
                            <a:schemeClr val="tx1"/>
                          </a:solidFill>
                          <a:latin typeface="Letter-join Basic 40" panose="02000505000000020003" pitchFamily="2" charset="0"/>
                        </a:rPr>
                        <a:t>Class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dirty="0">
                        <a:solidFill>
                          <a:schemeClr val="tx1"/>
                        </a:solidFill>
                        <a:latin typeface="Letter-join Basic 40" panose="02000505000000020003" pitchFamily="2" charset="0"/>
                      </a:endParaRPr>
                    </a:p>
                    <a:p>
                      <a:pPr algn="ctr"/>
                      <a:r>
                        <a:rPr lang="en-GB" sz="2800" dirty="0">
                          <a:solidFill>
                            <a:schemeClr val="tx1"/>
                          </a:solidFill>
                          <a:latin typeface="Letter-join Basic 40" panose="02000505000000020003" pitchFamily="2" charset="0"/>
                        </a:rPr>
                        <a:t>INDOOR </a:t>
                      </a:r>
                    </a:p>
                    <a:p>
                      <a:pPr algn="ctr"/>
                      <a:r>
                        <a:rPr lang="en-GB" sz="2800" dirty="0">
                          <a:solidFill>
                            <a:schemeClr val="tx1"/>
                          </a:solidFill>
                          <a:latin typeface="Letter-join Basic 40" panose="02000505000000020003" pitchFamily="2" charset="0"/>
                        </a:rPr>
                        <a:t>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dirty="0">
                        <a:solidFill>
                          <a:schemeClr val="tx1"/>
                        </a:solidFill>
                        <a:latin typeface="Letter-join Basic 40" panose="02000505000000020003" pitchFamily="2" charset="0"/>
                      </a:endParaRPr>
                    </a:p>
                    <a:p>
                      <a:pPr algn="ctr"/>
                      <a:r>
                        <a:rPr lang="en-GB" sz="2800" dirty="0">
                          <a:solidFill>
                            <a:schemeClr val="tx1"/>
                          </a:solidFill>
                          <a:latin typeface="Letter-join Basic 40" panose="02000505000000020003" pitchFamily="2" charset="0"/>
                        </a:rPr>
                        <a:t>OUTDOOR </a:t>
                      </a:r>
                    </a:p>
                    <a:p>
                      <a:pPr algn="ctr"/>
                      <a:r>
                        <a:rPr lang="en-GB" sz="2800" dirty="0">
                          <a:solidFill>
                            <a:schemeClr val="tx1"/>
                          </a:solidFill>
                          <a:latin typeface="Letter-join Basic 40" panose="02000505000000020003" pitchFamily="2" charset="0"/>
                        </a:rPr>
                        <a:t>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01569095"/>
                  </a:ext>
                </a:extLst>
              </a:tr>
              <a:tr h="892150">
                <a:tc>
                  <a:txBody>
                    <a:bodyPr/>
                    <a:lstStyle/>
                    <a:p>
                      <a:pPr algn="ctr"/>
                      <a:r>
                        <a:rPr lang="en-GB" sz="4400" dirty="0">
                          <a:latin typeface="Letter-join Basic 40" panose="02000505000000020003" pitchFamily="2" charset="0"/>
                        </a:rPr>
                        <a:t>6O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r>
                        <a:rPr lang="en-GB" sz="3200" b="1" dirty="0">
                          <a:latin typeface="Letter-join Basic 40" panose="02000505000000020003" pitchFamily="2" charset="0"/>
                        </a:rPr>
                        <a:t>Tuesday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r>
                        <a:rPr lang="en-GB" sz="3200" b="1" dirty="0">
                          <a:latin typeface="Letter-join Basic 40" panose="02000505000000020003" pitchFamily="2" charset="0"/>
                        </a:rPr>
                        <a:t>Thursday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4041358030"/>
                  </a:ext>
                </a:extLst>
              </a:tr>
              <a:tr h="892150">
                <a:tc>
                  <a:txBody>
                    <a:bodyPr/>
                    <a:lstStyle/>
                    <a:p>
                      <a:pPr algn="ctr"/>
                      <a:r>
                        <a:rPr lang="en-GB" sz="4400" dirty="0">
                          <a:latin typeface="Letter-join Basic 40" panose="02000505000000020003" pitchFamily="2" charset="0"/>
                        </a:rPr>
                        <a:t>6B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3200" b="1" dirty="0">
                          <a:latin typeface="Letter-join Basic 40" panose="02000505000000020003" pitchFamily="2" charset="0"/>
                        </a:rPr>
                        <a:t>Wednesday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3200" b="1" dirty="0">
                          <a:latin typeface="Letter-join Basic 40" panose="02000505000000020003" pitchFamily="2" charset="0"/>
                        </a:rPr>
                        <a:t>Thursday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64020329"/>
                  </a:ext>
                </a:extLst>
              </a:tr>
              <a:tr h="892150">
                <a:tc>
                  <a:txBody>
                    <a:bodyPr/>
                    <a:lstStyle/>
                    <a:p>
                      <a:pPr algn="ctr"/>
                      <a:r>
                        <a:rPr lang="en-GB" sz="4400" dirty="0">
                          <a:latin typeface="Letter-join Basic 40" panose="02000505000000020003" pitchFamily="2" charset="0"/>
                        </a:rPr>
                        <a:t>6E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GB" sz="3200" b="1" dirty="0">
                          <a:latin typeface="Letter-join Basic 40" panose="02000505000000020003" pitchFamily="2" charset="0"/>
                        </a:rPr>
                        <a:t>Wednesday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GB" sz="3200" b="1" dirty="0">
                          <a:latin typeface="Letter-join Basic 40" panose="02000505000000020003" pitchFamily="2" charset="0"/>
                        </a:rPr>
                        <a:t>Thursday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4141834175"/>
                  </a:ext>
                </a:extLst>
              </a:tr>
              <a:tr h="892150">
                <a:tc>
                  <a:txBody>
                    <a:bodyPr/>
                    <a:lstStyle/>
                    <a:p>
                      <a:pPr algn="ctr"/>
                      <a:r>
                        <a:rPr lang="en-GB" sz="4400" dirty="0">
                          <a:latin typeface="Letter-join Basic 40" panose="02000505000000020003" pitchFamily="2" charset="0"/>
                        </a:rPr>
                        <a:t>6M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FF"/>
                    </a:solidFill>
                  </a:tcPr>
                </a:tc>
                <a:tc>
                  <a:txBody>
                    <a:bodyPr/>
                    <a:lstStyle/>
                    <a:p>
                      <a:pPr algn="ctr"/>
                      <a:r>
                        <a:rPr lang="en-GB" sz="3200" b="1" dirty="0">
                          <a:latin typeface="Letter-join Basic 40" panose="02000505000000020003" pitchFamily="2" charset="0"/>
                        </a:rPr>
                        <a:t>Tuesday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FF"/>
                    </a:solidFill>
                  </a:tcPr>
                </a:tc>
                <a:tc>
                  <a:txBody>
                    <a:bodyPr/>
                    <a:lstStyle/>
                    <a:p>
                      <a:pPr algn="ctr"/>
                      <a:r>
                        <a:rPr lang="en-GB" sz="3200" b="1" dirty="0">
                          <a:latin typeface="Letter-join Basic 40" panose="02000505000000020003" pitchFamily="2" charset="0"/>
                        </a:rPr>
                        <a:t>Thursday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FF"/>
                    </a:solidFill>
                  </a:tcPr>
                </a:tc>
                <a:extLst>
                  <a:ext uri="{0D108BD9-81ED-4DB2-BD59-A6C34878D82A}">
                    <a16:rowId xmlns:a16="http://schemas.microsoft.com/office/drawing/2014/main" val="3318453492"/>
                  </a:ext>
                </a:extLst>
              </a:tr>
            </a:tbl>
          </a:graphicData>
        </a:graphic>
      </p:graphicFrame>
      <p:pic>
        <p:nvPicPr>
          <p:cNvPr id="1026" name="Picture 2" descr="Plain White Polo Shirt">
            <a:extLst>
              <a:ext uri="{FF2B5EF4-FFF2-40B4-BE49-F238E27FC236}">
                <a16:creationId xmlns:a16="http://schemas.microsoft.com/office/drawing/2014/main" id="{B0BA9D81-731C-C13A-AF41-49D5BFDDE3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9391" y="1539245"/>
            <a:ext cx="2472359" cy="247235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avy Blue Relaxed Fit Joggers (3-16yrs)">
            <a:extLst>
              <a:ext uri="{FF2B5EF4-FFF2-40B4-BE49-F238E27FC236}">
                <a16:creationId xmlns:a16="http://schemas.microsoft.com/office/drawing/2014/main" id="{423A063A-10DF-E115-5B35-0F394FB3D8E3}"/>
              </a:ext>
            </a:extLst>
          </p:cNvPr>
          <p:cNvPicPr>
            <a:picLocks noChangeAspect="1" noChangeArrowheads="1"/>
          </p:cNvPicPr>
          <p:nvPr/>
        </p:nvPicPr>
        <p:blipFill>
          <a:blip r:embed="rId4">
            <a:clrChange>
              <a:clrFrom>
                <a:srgbClr val="F5F5F5"/>
              </a:clrFrom>
              <a:clrTo>
                <a:srgbClr val="F5F5F5">
                  <a:alpha val="0"/>
                </a:srgbClr>
              </a:clrTo>
            </a:clrChange>
            <a:extLst>
              <a:ext uri="{28A0092B-C50C-407E-A947-70E740481C1C}">
                <a14:useLocalDpi xmlns:a14="http://schemas.microsoft.com/office/drawing/2010/main" val="0"/>
              </a:ext>
            </a:extLst>
          </a:blip>
          <a:srcRect/>
          <a:stretch>
            <a:fillRect/>
          </a:stretch>
        </p:blipFill>
        <p:spPr bwMode="auto">
          <a:xfrm>
            <a:off x="8279161" y="3429000"/>
            <a:ext cx="1852820" cy="277923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didas Trainers Kids XPLR Core Black | Landau Store">
            <a:extLst>
              <a:ext uri="{FF2B5EF4-FFF2-40B4-BE49-F238E27FC236}">
                <a16:creationId xmlns:a16="http://schemas.microsoft.com/office/drawing/2014/main" id="{0BDB3072-7511-4629-B9E3-B079C9CEBE66}"/>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819381" y="5865050"/>
            <a:ext cx="1100151" cy="85642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Navy Blue Cotton Rich Zip Through Football Hoodie (3-16yrs)">
            <a:extLst>
              <a:ext uri="{FF2B5EF4-FFF2-40B4-BE49-F238E27FC236}">
                <a16:creationId xmlns:a16="http://schemas.microsoft.com/office/drawing/2014/main" id="{7CB32C12-41E4-683B-5B47-0AB81AF71114}"/>
              </a:ext>
            </a:extLst>
          </p:cNvPr>
          <p:cNvPicPr>
            <a:picLocks noChangeAspect="1" noChangeArrowheads="1"/>
          </p:cNvPicPr>
          <p:nvPr/>
        </p:nvPicPr>
        <p:blipFill>
          <a:blip r:embed="rId6">
            <a:clrChange>
              <a:clrFrom>
                <a:srgbClr val="F5F5F5"/>
              </a:clrFrom>
              <a:clrTo>
                <a:srgbClr val="F5F5F5">
                  <a:alpha val="0"/>
                </a:srgbClr>
              </a:clrTo>
            </a:clrChange>
            <a:extLst>
              <a:ext uri="{28A0092B-C50C-407E-A947-70E740481C1C}">
                <a14:useLocalDpi xmlns:a14="http://schemas.microsoft.com/office/drawing/2010/main" val="0"/>
              </a:ext>
            </a:extLst>
          </a:blip>
          <a:srcRect/>
          <a:stretch>
            <a:fillRect/>
          </a:stretch>
        </p:blipFill>
        <p:spPr bwMode="auto">
          <a:xfrm>
            <a:off x="10302055" y="1226255"/>
            <a:ext cx="1852820" cy="277923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Kids Essentials Boys Girls PE Shorts School Games Gym Football Shadow Stripe Many Colours">
            <a:extLst>
              <a:ext uri="{FF2B5EF4-FFF2-40B4-BE49-F238E27FC236}">
                <a16:creationId xmlns:a16="http://schemas.microsoft.com/office/drawing/2014/main" id="{3077C82B-21E0-E5FD-3AC9-9FFFF8C5DDE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523528" y="4617137"/>
            <a:ext cx="1409874" cy="1624683"/>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Woodpecker Hall Tie | Smiths Schoolwear">
            <a:extLst>
              <a:ext uri="{FF2B5EF4-FFF2-40B4-BE49-F238E27FC236}">
                <a16:creationId xmlns:a16="http://schemas.microsoft.com/office/drawing/2014/main" id="{EB923595-539B-CD89-04D6-93C06E2BEDD2}"/>
              </a:ext>
            </a:extLst>
          </p:cNvPr>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995770" y="474978"/>
            <a:ext cx="1593160" cy="1593160"/>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Transparent Handdrawn Doodle Red X Close Icon | Citypng">
            <a:extLst>
              <a:ext uri="{FF2B5EF4-FFF2-40B4-BE49-F238E27FC236}">
                <a16:creationId xmlns:a16="http://schemas.microsoft.com/office/drawing/2014/main" id="{02C92529-8318-EDAD-9431-1339673C9B29}"/>
              </a:ext>
            </a:extLst>
          </p:cNvPr>
          <p:cNvPicPr>
            <a:picLocks noChangeAspect="1" noChangeArrowheads="1"/>
          </p:cNvPicPr>
          <p:nvPr/>
        </p:nvPicPr>
        <p:blipFill>
          <a:blip r:embed="rId9">
            <a:clrChange>
              <a:clrFrom>
                <a:srgbClr val="EBEBEB"/>
              </a:clrFrom>
              <a:clrTo>
                <a:srgbClr val="EBEBEB">
                  <a:alpha val="0"/>
                </a:srgbClr>
              </a:clrTo>
            </a:clrChange>
            <a:extLst>
              <a:ext uri="{BEBA8EAE-BF5A-486C-A8C5-ECC9F3942E4B}">
                <a14:imgProps xmlns:a14="http://schemas.microsoft.com/office/drawing/2010/main">
                  <a14:imgLayer r:embed="rId10">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7119232" y="665833"/>
            <a:ext cx="1221028" cy="1221028"/>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Stainless Steel Water Flasks - The Barn Owl Trust">
            <a:extLst>
              <a:ext uri="{FF2B5EF4-FFF2-40B4-BE49-F238E27FC236}">
                <a16:creationId xmlns:a16="http://schemas.microsoft.com/office/drawing/2014/main" id="{94CAA358-F704-DF99-52C4-3368457D9634}"/>
              </a:ext>
            </a:extLst>
          </p:cNvPr>
          <p:cNvPicPr>
            <a:picLocks noChangeAspect="1" noChangeArrowheads="1"/>
          </p:cNvPicPr>
          <p:nvPr/>
        </p:nvPicPr>
        <p:blipFill>
          <a:blip r:embed="rId1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07658" y="4938024"/>
            <a:ext cx="1957754" cy="1919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43642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572462" y="192847"/>
            <a:ext cx="7772400" cy="1325563"/>
          </a:xfrm>
        </p:spPr>
        <p:txBody>
          <a:bodyPr/>
          <a:lstStyle/>
          <a:p>
            <a:r>
              <a:rPr lang="en-US" dirty="0">
                <a:solidFill>
                  <a:srgbClr val="808080"/>
                </a:solidFill>
                <a:latin typeface="Letter-join Basic 40" panose="02000505000000020003" pitchFamily="2" charset="0"/>
              </a:rPr>
              <a:t>Communication </a:t>
            </a: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15</a:t>
            </a:fld>
            <a:endParaRPr lang="en-US" dirty="0"/>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15</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2"/>
          <a:stretch>
            <a:fillRect/>
          </a:stretch>
        </p:blipFill>
        <p:spPr>
          <a:xfrm>
            <a:off x="8882614" y="337651"/>
            <a:ext cx="2936401" cy="639716"/>
          </a:xfrm>
          <a:prstGeom prst="rect">
            <a:avLst/>
          </a:prstGeom>
        </p:spPr>
      </p:pic>
      <p:sp>
        <p:nvSpPr>
          <p:cNvPr id="9" name="Content Placeholder 2">
            <a:extLst>
              <a:ext uri="{FF2B5EF4-FFF2-40B4-BE49-F238E27FC236}">
                <a16:creationId xmlns:a16="http://schemas.microsoft.com/office/drawing/2014/main" id="{866C0A6F-EDAC-A107-C60D-BC4979F0F27F}"/>
              </a:ext>
            </a:extLst>
          </p:cNvPr>
          <p:cNvSpPr>
            <a:spLocks noGrp="1"/>
          </p:cNvSpPr>
          <p:nvPr>
            <p:ph idx="1"/>
          </p:nvPr>
        </p:nvSpPr>
        <p:spPr>
          <a:xfrm>
            <a:off x="6241774" y="1400037"/>
            <a:ext cx="5751444" cy="4956313"/>
          </a:xfrm>
        </p:spPr>
        <p:txBody>
          <a:bodyPr>
            <a:normAutofit/>
          </a:bodyPr>
          <a:lstStyle/>
          <a:p>
            <a:pPr marL="0" indent="0">
              <a:lnSpc>
                <a:spcPct val="150000"/>
              </a:lnSpc>
              <a:buNone/>
            </a:pPr>
            <a:r>
              <a:rPr lang="en-US" dirty="0">
                <a:latin typeface="Letter-join Basic 40" panose="02000505000000020003" pitchFamily="2" charset="0"/>
              </a:rPr>
              <a:t>Download the Arbor App!</a:t>
            </a:r>
          </a:p>
          <a:p>
            <a:pPr marL="0" indent="0">
              <a:lnSpc>
                <a:spcPct val="150000"/>
              </a:lnSpc>
              <a:buNone/>
            </a:pPr>
            <a:r>
              <a:rPr lang="en-US" dirty="0">
                <a:latin typeface="Letter-join Basic 40" panose="02000505000000020003" pitchFamily="2" charset="0"/>
              </a:rPr>
              <a:t>Check your emails for your username, this will have a link to click on</a:t>
            </a:r>
            <a:r>
              <a:rPr lang="en-US">
                <a:latin typeface="Letter-join Basic 40" panose="02000505000000020003" pitchFamily="2" charset="0"/>
              </a:rPr>
              <a:t>. </a:t>
            </a:r>
            <a:endParaRPr lang="en-US" dirty="0">
              <a:latin typeface="Letter-join Basic 40" panose="02000505000000020003" pitchFamily="2" charset="0"/>
            </a:endParaRPr>
          </a:p>
          <a:p>
            <a:pPr marL="0" indent="0">
              <a:lnSpc>
                <a:spcPct val="150000"/>
              </a:lnSpc>
              <a:buNone/>
            </a:pPr>
            <a:r>
              <a:rPr lang="en-US" dirty="0">
                <a:latin typeface="Letter-join Basic 40" panose="02000505000000020003" pitchFamily="2" charset="0"/>
              </a:rPr>
              <a:t>Best way to receive communication from the school.</a:t>
            </a:r>
          </a:p>
          <a:p>
            <a:pPr marL="0" indent="0">
              <a:lnSpc>
                <a:spcPct val="150000"/>
              </a:lnSpc>
              <a:buNone/>
            </a:pPr>
            <a:r>
              <a:rPr lang="en-US" dirty="0">
                <a:latin typeface="Letter-join Basic 40" panose="02000505000000020003" pitchFamily="2" charset="0"/>
              </a:rPr>
              <a:t>Trips, Clubs, Closures etc</a:t>
            </a:r>
            <a:r>
              <a:rPr lang="en-US" sz="2000" dirty="0">
                <a:latin typeface="XCCW Joined 1a" panose="03050602040000000000" pitchFamily="66" charset="0"/>
              </a:rPr>
              <a:t>.</a:t>
            </a:r>
            <a:endParaRPr lang="en-US" sz="1200" dirty="0">
              <a:latin typeface="XCCW Joined 1a" panose="03050602040000000000" pitchFamily="66" charset="0"/>
            </a:endParaRPr>
          </a:p>
        </p:txBody>
      </p:sp>
      <p:pic>
        <p:nvPicPr>
          <p:cNvPr id="5" name="Picture 4">
            <a:extLst>
              <a:ext uri="{FF2B5EF4-FFF2-40B4-BE49-F238E27FC236}">
                <a16:creationId xmlns:a16="http://schemas.microsoft.com/office/drawing/2014/main" id="{FBD51DB1-363E-9BFA-D63A-2EDB2D78A77F}"/>
              </a:ext>
            </a:extLst>
          </p:cNvPr>
          <p:cNvPicPr>
            <a:picLocks noChangeAspect="1"/>
          </p:cNvPicPr>
          <p:nvPr/>
        </p:nvPicPr>
        <p:blipFill>
          <a:blip r:embed="rId3"/>
          <a:stretch>
            <a:fillRect/>
          </a:stretch>
        </p:blipFill>
        <p:spPr>
          <a:xfrm>
            <a:off x="737358" y="1614004"/>
            <a:ext cx="4040101" cy="2004391"/>
          </a:xfrm>
          <a:prstGeom prst="rect">
            <a:avLst/>
          </a:prstGeom>
        </p:spPr>
      </p:pic>
    </p:spTree>
    <p:extLst>
      <p:ext uri="{BB962C8B-B14F-4D97-AF65-F5344CB8AC3E}">
        <p14:creationId xmlns:p14="http://schemas.microsoft.com/office/powerpoint/2010/main" val="18069262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005569" y="4284857"/>
            <a:ext cx="8180863" cy="2573143"/>
            <a:chOff x="0" y="0"/>
            <a:chExt cx="2831344" cy="890548"/>
          </a:xfrm>
        </p:grpSpPr>
        <p:sp>
          <p:nvSpPr>
            <p:cNvPr id="3" name="Freeform 3"/>
            <p:cNvSpPr/>
            <p:nvPr/>
          </p:nvSpPr>
          <p:spPr>
            <a:xfrm>
              <a:off x="0" y="0"/>
              <a:ext cx="2831344" cy="890548"/>
            </a:xfrm>
            <a:custGeom>
              <a:avLst/>
              <a:gdLst/>
              <a:ahLst/>
              <a:cxnLst/>
              <a:rect l="l" t="t" r="r" b="b"/>
              <a:pathLst>
                <a:path w="2831344" h="890548">
                  <a:moveTo>
                    <a:pt x="0" y="0"/>
                  </a:moveTo>
                  <a:lnTo>
                    <a:pt x="2831344" y="0"/>
                  </a:lnTo>
                  <a:lnTo>
                    <a:pt x="2831344" y="890548"/>
                  </a:lnTo>
                  <a:lnTo>
                    <a:pt x="0" y="890548"/>
                  </a:lnTo>
                  <a:close/>
                </a:path>
              </a:pathLst>
            </a:custGeom>
            <a:solidFill>
              <a:srgbClr val="FFFFF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TextBox 4"/>
            <p:cNvSpPr txBox="1"/>
            <p:nvPr/>
          </p:nvSpPr>
          <p:spPr>
            <a:xfrm>
              <a:off x="0" y="-38100"/>
              <a:ext cx="2831344" cy="928648"/>
            </a:xfrm>
            <a:prstGeom prst="rect">
              <a:avLst/>
            </a:prstGeom>
          </p:spPr>
          <p:txBody>
            <a:bodyPr lIns="38658" tIns="38658" rIns="38658" bIns="38658" rtlCol="0" anchor="ctr"/>
            <a:lstStyle/>
            <a:p>
              <a:pPr marL="0" marR="0" lvl="0" indent="0" algn="ctr" defTabSz="914400" rtl="0" eaLnBrk="1" fontAlgn="auto" latinLnBrk="0" hangingPunct="1">
                <a:lnSpc>
                  <a:spcPts val="2024"/>
                </a:lnSpc>
                <a:spcBef>
                  <a:spcPct val="0"/>
                </a:spcBef>
                <a:spcAft>
                  <a:spcPts val="0"/>
                </a:spcAft>
                <a:buClrTx/>
                <a:buSzTx/>
                <a:buFontTx/>
                <a:buNone/>
                <a:tabLst/>
                <a:defRPr/>
              </a:pPr>
              <a:endParaRPr kumimoji="0"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6" name="Freeform 6"/>
          <p:cNvSpPr/>
          <p:nvPr/>
        </p:nvSpPr>
        <p:spPr>
          <a:xfrm>
            <a:off x="3457600" y="5027329"/>
            <a:ext cx="4176717" cy="1518806"/>
          </a:xfrm>
          <a:custGeom>
            <a:avLst/>
            <a:gdLst/>
            <a:ahLst/>
            <a:cxnLst/>
            <a:rect l="l" t="t" r="r" b="b"/>
            <a:pathLst>
              <a:path w="4571185" h="1662249">
                <a:moveTo>
                  <a:pt x="0" y="0"/>
                </a:moveTo>
                <a:lnTo>
                  <a:pt x="4571185" y="0"/>
                </a:lnTo>
                <a:lnTo>
                  <a:pt x="4571185" y="1662249"/>
                </a:lnTo>
                <a:lnTo>
                  <a:pt x="0" y="16622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Freeform 7"/>
          <p:cNvSpPr/>
          <p:nvPr/>
        </p:nvSpPr>
        <p:spPr>
          <a:xfrm>
            <a:off x="7696054" y="2858222"/>
            <a:ext cx="4072397" cy="4118732"/>
          </a:xfrm>
          <a:custGeom>
            <a:avLst/>
            <a:gdLst/>
            <a:ahLst/>
            <a:cxnLst/>
            <a:rect l="l" t="t" r="r" b="b"/>
            <a:pathLst>
              <a:path w="4457012" h="4507723">
                <a:moveTo>
                  <a:pt x="0" y="0"/>
                </a:moveTo>
                <a:lnTo>
                  <a:pt x="4457011" y="0"/>
                </a:lnTo>
                <a:lnTo>
                  <a:pt x="4457011" y="4507723"/>
                </a:lnTo>
                <a:lnTo>
                  <a:pt x="0" y="4507723"/>
                </a:lnTo>
                <a:lnTo>
                  <a:pt x="0" y="0"/>
                </a:lnTo>
                <a:close/>
              </a:path>
            </a:pathLst>
          </a:custGeom>
          <a:blipFill>
            <a:blip r:embed="rId4"/>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8"/>
          <p:cNvSpPr/>
          <p:nvPr/>
        </p:nvSpPr>
        <p:spPr>
          <a:xfrm>
            <a:off x="257810" y="2169175"/>
            <a:ext cx="3232047" cy="2743200"/>
          </a:xfrm>
          <a:custGeom>
            <a:avLst/>
            <a:gdLst/>
            <a:ahLst/>
            <a:cxnLst/>
            <a:rect l="l" t="t" r="r" b="b"/>
            <a:pathLst>
              <a:path w="3537296" h="3002280">
                <a:moveTo>
                  <a:pt x="0" y="0"/>
                </a:moveTo>
                <a:lnTo>
                  <a:pt x="3537296" y="0"/>
                </a:lnTo>
                <a:lnTo>
                  <a:pt x="3537296" y="3002280"/>
                </a:lnTo>
                <a:lnTo>
                  <a:pt x="0" y="300228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45"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TextBox 9"/>
          <p:cNvSpPr txBox="1"/>
          <p:nvPr/>
        </p:nvSpPr>
        <p:spPr>
          <a:xfrm>
            <a:off x="290618" y="265736"/>
            <a:ext cx="6558755" cy="1769715"/>
          </a:xfrm>
          <a:prstGeom prst="rect">
            <a:avLst/>
          </a:prstGeom>
        </p:spPr>
        <p:txBody>
          <a:bodyPr wrap="square" lIns="0" tIns="0" rIns="0" bIns="0" rtlCol="0" anchor="t">
            <a:spAutoFit/>
          </a:bodyPr>
          <a:lstStyle/>
          <a:p>
            <a:pPr marL="0" marR="0" lvl="0" indent="0" algn="l" defTabSz="914400" rtl="0" eaLnBrk="1" fontAlgn="auto" latinLnBrk="0" hangingPunct="1">
              <a:lnSpc>
                <a:spcPts val="6873"/>
              </a:lnSpc>
              <a:spcBef>
                <a:spcPts val="0"/>
              </a:spcBef>
              <a:spcAft>
                <a:spcPts val="0"/>
              </a:spcAft>
              <a:buClrTx/>
              <a:buSzTx/>
              <a:buFontTx/>
              <a:buNone/>
              <a:tabLst/>
              <a:defRPr/>
            </a:pPr>
            <a:r>
              <a:rPr kumimoji="0" lang="en-US" sz="6873" b="1" i="0" u="none" strike="noStrike" kern="1200" cap="none" spc="0" normalizeH="0" baseline="0" noProof="0" dirty="0">
                <a:ln>
                  <a:noFill/>
                </a:ln>
                <a:solidFill>
                  <a:srgbClr val="94268F"/>
                </a:solidFill>
                <a:effectLst/>
                <a:uLnTx/>
                <a:uFillTx/>
                <a:latin typeface="Big Shoulders Display Bold"/>
                <a:ea typeface="Big Shoulders Display Bold"/>
                <a:cs typeface="Big Shoulders Display Bold"/>
                <a:sym typeface="Big Shoulders Display Bold"/>
              </a:rPr>
              <a:t>FRIENDS OF </a:t>
            </a:r>
          </a:p>
          <a:p>
            <a:pPr marL="0" marR="0" lvl="0" indent="0" algn="l" defTabSz="914400" rtl="0" eaLnBrk="1" fontAlgn="auto" latinLnBrk="0" hangingPunct="1">
              <a:lnSpc>
                <a:spcPts val="6873"/>
              </a:lnSpc>
              <a:spcBef>
                <a:spcPts val="0"/>
              </a:spcBef>
              <a:spcAft>
                <a:spcPts val="0"/>
              </a:spcAft>
              <a:buClrTx/>
              <a:buSzTx/>
              <a:buFontTx/>
              <a:buNone/>
              <a:tabLst/>
              <a:defRPr/>
            </a:pPr>
            <a:r>
              <a:rPr kumimoji="0" lang="en-US" sz="6873" b="1" i="0" u="none" strike="noStrike" kern="1200" cap="none" spc="0" normalizeH="0" baseline="0" noProof="0" dirty="0">
                <a:ln>
                  <a:noFill/>
                </a:ln>
                <a:solidFill>
                  <a:srgbClr val="94268F"/>
                </a:solidFill>
                <a:effectLst/>
                <a:uLnTx/>
                <a:uFillTx/>
                <a:latin typeface="Big Shoulders Display Bold"/>
                <a:ea typeface="Big Shoulders Display Bold"/>
                <a:cs typeface="Big Shoulders Display Bold"/>
                <a:sym typeface="Big Shoulders Display Bold"/>
              </a:rPr>
              <a:t>WOODPECKER</a:t>
            </a:r>
          </a:p>
        </p:txBody>
      </p:sp>
      <p:sp>
        <p:nvSpPr>
          <p:cNvPr id="10" name="TextBox 10"/>
          <p:cNvSpPr txBox="1"/>
          <p:nvPr/>
        </p:nvSpPr>
        <p:spPr>
          <a:xfrm>
            <a:off x="3883525" y="2503029"/>
            <a:ext cx="3503757" cy="1677254"/>
          </a:xfrm>
          <a:prstGeom prst="rect">
            <a:avLst/>
          </a:prstGeom>
        </p:spPr>
        <p:txBody>
          <a:bodyPr wrap="square" lIns="0" tIns="0" rIns="0" bIns="0" rtlCol="0" anchor="t">
            <a:spAutoFit/>
          </a:bodyPr>
          <a:lstStyle/>
          <a:p>
            <a:pPr marL="0" marR="0" lvl="0" indent="0" algn="ctr" defTabSz="914400" rtl="0" eaLnBrk="1" fontAlgn="auto" latinLnBrk="0" hangingPunct="1">
              <a:lnSpc>
                <a:spcPts val="2558"/>
              </a:lnSpc>
              <a:spcBef>
                <a:spcPct val="0"/>
              </a:spcBef>
              <a:spcAft>
                <a:spcPts val="0"/>
              </a:spcAft>
              <a:buClrTx/>
              <a:buSzTx/>
              <a:buFontTx/>
              <a:buNone/>
              <a:tabLst/>
              <a:defRPr/>
            </a:pPr>
            <a:r>
              <a:rPr kumimoji="0" lang="en-US" sz="3200" b="1" i="0" u="none" strike="noStrike" kern="1200" cap="none" spc="0" normalizeH="0" baseline="0" noProof="0" dirty="0">
                <a:ln>
                  <a:noFill/>
                </a:ln>
                <a:solidFill>
                  <a:srgbClr val="ED1C24"/>
                </a:solidFill>
                <a:effectLst/>
                <a:uLnTx/>
                <a:uFillTx/>
                <a:latin typeface="Poppins Bold"/>
                <a:ea typeface="Poppins Bold"/>
                <a:cs typeface="Poppins Bold"/>
                <a:sym typeface="Poppins Bold"/>
              </a:rPr>
              <a:t>CALLING ALL PARENTS &amp; CARERS! </a:t>
            </a:r>
          </a:p>
          <a:p>
            <a:pPr marL="0" marR="0" lvl="0" indent="0" algn="ctr" defTabSz="914400" rtl="0" eaLnBrk="1" fontAlgn="auto" latinLnBrk="0" hangingPunct="1">
              <a:lnSpc>
                <a:spcPts val="2558"/>
              </a:lnSpc>
              <a:spcBef>
                <a:spcPct val="0"/>
              </a:spcBef>
              <a:spcAft>
                <a:spcPts val="0"/>
              </a:spcAft>
              <a:buClrTx/>
              <a:buSzTx/>
              <a:buFontTx/>
              <a:buNone/>
              <a:tabLst/>
              <a:defRPr/>
            </a:pPr>
            <a:r>
              <a:rPr kumimoji="0" lang="en-US" sz="3200" b="1" i="0" u="none" strike="noStrike" kern="1200" cap="none" spc="0" normalizeH="0" baseline="0" noProof="0" dirty="0">
                <a:ln>
                  <a:noFill/>
                </a:ln>
                <a:solidFill>
                  <a:srgbClr val="ED1C24"/>
                </a:solidFill>
                <a:effectLst/>
                <a:uLnTx/>
                <a:uFillTx/>
                <a:latin typeface="Poppins Bold"/>
                <a:ea typeface="Poppins Bold"/>
                <a:cs typeface="Poppins Bold"/>
                <a:sym typeface="Poppins Bold"/>
              </a:rPr>
              <a:t>WE NEED YOUR HELP</a:t>
            </a:r>
            <a:r>
              <a:rPr kumimoji="0" lang="en-US" sz="1827" b="1" i="0" u="none" strike="noStrike" kern="1200" cap="none" spc="0" normalizeH="0" baseline="0" noProof="0" dirty="0">
                <a:ln>
                  <a:noFill/>
                </a:ln>
                <a:solidFill>
                  <a:srgbClr val="ED1C24"/>
                </a:solidFill>
                <a:effectLst/>
                <a:uLnTx/>
                <a:uFillTx/>
                <a:latin typeface="Poppins Bold"/>
                <a:ea typeface="Poppins Bold"/>
                <a:cs typeface="Poppins Bold"/>
                <a:sym typeface="Poppins Bold"/>
              </a:rPr>
              <a:t>!</a:t>
            </a:r>
          </a:p>
        </p:txBody>
      </p:sp>
      <p:sp>
        <p:nvSpPr>
          <p:cNvPr id="11" name="TextBox 11"/>
          <p:cNvSpPr txBox="1"/>
          <p:nvPr/>
        </p:nvSpPr>
        <p:spPr>
          <a:xfrm>
            <a:off x="406732" y="3473359"/>
            <a:ext cx="2934202" cy="1135375"/>
          </a:xfrm>
          <a:prstGeom prst="rect">
            <a:avLst/>
          </a:prstGeom>
        </p:spPr>
        <p:txBody>
          <a:bodyPr lIns="0" tIns="0" rIns="0" bIns="0" rtlCol="0" anchor="t">
            <a:spAutoFit/>
          </a:bodyPr>
          <a:lstStyle/>
          <a:p>
            <a:pPr marL="0" marR="0" lvl="0" indent="0" algn="ctr" defTabSz="914400" rtl="0" eaLnBrk="1" fontAlgn="auto" latinLnBrk="0" hangingPunct="1">
              <a:lnSpc>
                <a:spcPts val="3016"/>
              </a:lnSpc>
              <a:spcBef>
                <a:spcPct val="0"/>
              </a:spcBef>
              <a:spcAft>
                <a:spcPts val="0"/>
              </a:spcAft>
              <a:buClrTx/>
              <a:buSzTx/>
              <a:buFontTx/>
              <a:buNone/>
              <a:tabLst/>
              <a:defRPr/>
            </a:pPr>
            <a:r>
              <a:rPr kumimoji="0" lang="en-US" sz="2155" b="0" i="0" u="none" strike="noStrike" kern="1200" cap="none" spc="0" normalizeH="0" baseline="0" noProof="0" dirty="0">
                <a:ln>
                  <a:noFill/>
                </a:ln>
                <a:solidFill>
                  <a:srgbClr val="2A2E30"/>
                </a:solidFill>
                <a:effectLst/>
                <a:uLnTx/>
                <a:uFillTx/>
                <a:latin typeface="Poppins"/>
                <a:ea typeface="Poppins"/>
                <a:cs typeface="Poppins"/>
                <a:sym typeface="Poppins"/>
              </a:rPr>
              <a:t>Are you interested in becoming a Class Rep? </a:t>
            </a:r>
          </a:p>
        </p:txBody>
      </p:sp>
      <p:sp>
        <p:nvSpPr>
          <p:cNvPr id="12" name="TextBox 12"/>
          <p:cNvSpPr txBox="1"/>
          <p:nvPr/>
        </p:nvSpPr>
        <p:spPr>
          <a:xfrm>
            <a:off x="8033384" y="3851279"/>
            <a:ext cx="3265195" cy="2753511"/>
          </a:xfrm>
          <a:prstGeom prst="rect">
            <a:avLst/>
          </a:prstGeom>
        </p:spPr>
        <p:txBody>
          <a:bodyPr lIns="0" tIns="0" rIns="0" bIns="0" rtlCol="0" anchor="t">
            <a:spAutoFit/>
          </a:bodyPr>
          <a:lstStyle/>
          <a:p>
            <a:pPr marL="0" marR="0" lvl="0" indent="0" algn="ctr" defTabSz="914400" rtl="0" eaLnBrk="1" fontAlgn="auto" latinLnBrk="0" hangingPunct="1">
              <a:lnSpc>
                <a:spcPts val="2732"/>
              </a:lnSpc>
              <a:spcBef>
                <a:spcPts val="0"/>
              </a:spcBef>
              <a:spcAft>
                <a:spcPts val="0"/>
              </a:spcAft>
              <a:buClrTx/>
              <a:buSzTx/>
              <a:buFontTx/>
              <a:buNone/>
              <a:tabLst/>
              <a:defRPr/>
            </a:pPr>
            <a:r>
              <a:rPr kumimoji="0" lang="en-US" sz="1951" b="0" i="0" u="none" strike="noStrike" kern="1200" cap="none" spc="0" normalizeH="0" baseline="0" noProof="0">
                <a:ln>
                  <a:noFill/>
                </a:ln>
                <a:solidFill>
                  <a:srgbClr val="2A2E30"/>
                </a:solidFill>
                <a:effectLst/>
                <a:uLnTx/>
                <a:uFillTx/>
                <a:latin typeface="Poppins"/>
                <a:ea typeface="Poppins"/>
                <a:cs typeface="Poppins"/>
                <a:sym typeface="Poppins"/>
              </a:rPr>
              <a:t>We need you to help spread the word and drum up support for the events run by our Parent Teacher Association  throughout the year. </a:t>
            </a:r>
          </a:p>
          <a:p>
            <a:pPr marL="0" marR="0" lvl="0" indent="0" algn="ctr" defTabSz="914400" rtl="0" eaLnBrk="1" fontAlgn="auto" latinLnBrk="0" hangingPunct="1">
              <a:lnSpc>
                <a:spcPts val="2732"/>
              </a:lnSpc>
              <a:spcBef>
                <a:spcPts val="0"/>
              </a:spcBef>
              <a:spcAft>
                <a:spcPts val="0"/>
              </a:spcAft>
              <a:buClrTx/>
              <a:buSzTx/>
              <a:buFontTx/>
              <a:buNone/>
              <a:tabLst/>
              <a:defRPr/>
            </a:pPr>
            <a:endParaRPr kumimoji="0" lang="en-US" sz="1951" b="0" i="0" u="none" strike="noStrike" kern="1200" cap="none" spc="0" normalizeH="0" baseline="0" noProof="0">
              <a:ln>
                <a:noFill/>
              </a:ln>
              <a:solidFill>
                <a:srgbClr val="2A2E30"/>
              </a:solidFill>
              <a:effectLst/>
              <a:uLnTx/>
              <a:uFillTx/>
              <a:latin typeface="Poppins"/>
              <a:ea typeface="Poppins"/>
              <a:cs typeface="Poppins"/>
              <a:sym typeface="Poppins"/>
            </a:endParaRPr>
          </a:p>
          <a:p>
            <a:pPr marL="0" marR="0" lvl="0" indent="0" algn="ctr" defTabSz="914400" rtl="0" eaLnBrk="1" fontAlgn="auto" latinLnBrk="0" hangingPunct="1">
              <a:lnSpc>
                <a:spcPts val="2732"/>
              </a:lnSpc>
              <a:spcBef>
                <a:spcPct val="0"/>
              </a:spcBef>
              <a:spcAft>
                <a:spcPts val="0"/>
              </a:spcAft>
              <a:buClrTx/>
              <a:buSzTx/>
              <a:buFontTx/>
              <a:buNone/>
              <a:tabLst/>
              <a:defRPr/>
            </a:pPr>
            <a:endParaRPr kumimoji="0" lang="en-US" sz="1951" b="0" i="0" u="none" strike="noStrike" kern="1200" cap="none" spc="0" normalizeH="0" baseline="0" noProof="0">
              <a:ln>
                <a:noFill/>
              </a:ln>
              <a:solidFill>
                <a:srgbClr val="2A2E30"/>
              </a:solidFill>
              <a:effectLst/>
              <a:uLnTx/>
              <a:uFillTx/>
              <a:latin typeface="Poppins"/>
              <a:ea typeface="Poppins"/>
              <a:cs typeface="Poppins"/>
              <a:sym typeface="Poppins"/>
            </a:endParaRPr>
          </a:p>
        </p:txBody>
      </p:sp>
      <p:sp>
        <p:nvSpPr>
          <p:cNvPr id="13" name="TextBox 13"/>
          <p:cNvSpPr txBox="1"/>
          <p:nvPr/>
        </p:nvSpPr>
        <p:spPr>
          <a:xfrm>
            <a:off x="3829463" y="5163099"/>
            <a:ext cx="3557819" cy="1247265"/>
          </a:xfrm>
          <a:prstGeom prst="rect">
            <a:avLst/>
          </a:prstGeom>
        </p:spPr>
        <p:txBody>
          <a:bodyPr lIns="0" tIns="0" rIns="0" bIns="0" rtlCol="0" anchor="t">
            <a:spAutoFit/>
          </a:bodyPr>
          <a:lstStyle/>
          <a:p>
            <a:pPr marL="0" marR="0" lvl="0" indent="0" algn="ctr" defTabSz="914400" rtl="0" eaLnBrk="1" fontAlgn="auto" latinLnBrk="0" hangingPunct="1">
              <a:lnSpc>
                <a:spcPts val="3254"/>
              </a:lnSpc>
              <a:spcBef>
                <a:spcPct val="0"/>
              </a:spcBef>
              <a:spcAft>
                <a:spcPts val="0"/>
              </a:spcAft>
              <a:buClrTx/>
              <a:buSzTx/>
              <a:buFontTx/>
              <a:buNone/>
              <a:tabLst/>
              <a:defRPr/>
            </a:pPr>
            <a:r>
              <a:rPr kumimoji="0" lang="en-US" sz="2324" b="0" i="0" u="none" strike="noStrike" kern="1200" cap="none" spc="0" normalizeH="0" baseline="0" noProof="0" dirty="0">
                <a:ln>
                  <a:noFill/>
                </a:ln>
                <a:solidFill>
                  <a:srgbClr val="2A2E30"/>
                </a:solidFill>
                <a:effectLst/>
                <a:uLnTx/>
                <a:uFillTx/>
                <a:latin typeface="Poppins"/>
                <a:ea typeface="Poppins"/>
                <a:cs typeface="Poppins"/>
                <a:sym typeface="Poppins"/>
              </a:rPr>
              <a:t>Let your class teacher know if you would like to volunteer!</a:t>
            </a:r>
          </a:p>
        </p:txBody>
      </p:sp>
      <p:pic>
        <p:nvPicPr>
          <p:cNvPr id="18" name="Picture 17">
            <a:extLst>
              <a:ext uri="{FF2B5EF4-FFF2-40B4-BE49-F238E27FC236}">
                <a16:creationId xmlns:a16="http://schemas.microsoft.com/office/drawing/2014/main" id="{C87B0F82-0A8A-3DE5-3679-6DE1AF72C7FD}"/>
              </a:ext>
            </a:extLst>
          </p:cNvPr>
          <p:cNvPicPr>
            <a:picLocks noChangeAspect="1"/>
          </p:cNvPicPr>
          <p:nvPr/>
        </p:nvPicPr>
        <p:blipFill>
          <a:blip r:embed="rId7"/>
          <a:stretch>
            <a:fillRect/>
          </a:stretch>
        </p:blipFill>
        <p:spPr>
          <a:xfrm>
            <a:off x="8282186" y="115277"/>
            <a:ext cx="2900131" cy="2900131"/>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DEBA2EB4D77AF458D0D9FE8E00DA4F4" ma:contentTypeVersion="13" ma:contentTypeDescription="Create a new document." ma:contentTypeScope="" ma:versionID="fa2823fabc7054c6c3ab23380d50ad6f">
  <xsd:schema xmlns:xsd="http://www.w3.org/2001/XMLSchema" xmlns:xs="http://www.w3.org/2001/XMLSchema" xmlns:p="http://schemas.microsoft.com/office/2006/metadata/properties" xmlns:ns2="cd7f7c8a-c8d0-4a3a-89b8-482271a8509b" xmlns:ns3="822bd001-b475-4de8-9e6b-fe2612c29544" targetNamespace="http://schemas.microsoft.com/office/2006/metadata/properties" ma:root="true" ma:fieldsID="fab054db6fe2c7b428de8ac22753f4e3" ns2:_="" ns3:_="">
    <xsd:import namespace="cd7f7c8a-c8d0-4a3a-89b8-482271a8509b"/>
    <xsd:import namespace="822bd001-b475-4de8-9e6b-fe2612c2954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d7f7c8a-c8d0-4a3a-89b8-482271a8509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ca80854f-31e5-450a-bf70-f72869c723b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descrip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822bd001-b475-4de8-9e6b-fe2612c29544"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8c439b2c-5b81-40b0-9de4-77621dbefbf2}" ma:internalName="TaxCatchAll" ma:showField="CatchAllData" ma:web="822bd001-b475-4de8-9e6b-fe2612c2954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822bd001-b475-4de8-9e6b-fe2612c29544" xsi:nil="true"/>
    <lcf76f155ced4ddcb4097134ff3c332f xmlns="cd7f7c8a-c8d0-4a3a-89b8-482271a8509b">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94A3210-C389-482E-975D-50564A36F2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d7f7c8a-c8d0-4a3a-89b8-482271a8509b"/>
    <ds:schemaRef ds:uri="822bd001-b475-4de8-9e6b-fe2612c2954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1B4D3D1-9F6A-4174-BDB9-D2D7AA01E4B6}">
  <ds:schemaRefs>
    <ds:schemaRef ds:uri="http://schemas.microsoft.com/sharepoint/v3/contenttype/forms"/>
  </ds:schemaRefs>
</ds:datastoreItem>
</file>

<file path=customXml/itemProps3.xml><?xml version="1.0" encoding="utf-8"?>
<ds:datastoreItem xmlns:ds="http://schemas.openxmlformats.org/officeDocument/2006/customXml" ds:itemID="{43129E72-FCD7-47D1-84FD-B5F17D140D05}">
  <ds:schemaRefs>
    <ds:schemaRef ds:uri="http://purl.org/dc/terms/"/>
    <ds:schemaRef ds:uri="http://schemas.openxmlformats.org/package/2006/metadata/core-properties"/>
    <ds:schemaRef ds:uri="cd7f7c8a-c8d0-4a3a-89b8-482271a8509b"/>
    <ds:schemaRef ds:uri="822bd001-b475-4de8-9e6b-fe2612c29544"/>
    <ds:schemaRef ds:uri="http://purl.org/dc/elements/1.1/"/>
    <ds:schemaRef ds:uri="http://purl.org/dc/dcmitype/"/>
    <ds:schemaRef ds:uri="http://schemas.microsoft.com/office/2006/documentManagement/types"/>
    <ds:schemaRef ds:uri="http://schemas.microsoft.com/office/infopath/2007/PartnerControls"/>
    <ds:schemaRef ds:uri="http://schemas.microsoft.com/office/2006/metadata/properties"/>
    <ds:schemaRef ds:uri="http://www.w3.org/XML/1998/namespace"/>
    <ds:schemaRef ds:uri="30223336-7fd8-41ce-8ea2-8ae643de6d26"/>
    <ds:schemaRef ds:uri="ad56065b-0db5-4d50-ab97-70d76a5d6ca1"/>
  </ds:schemaRefs>
</ds:datastoreItem>
</file>

<file path=docProps/app.xml><?xml version="1.0" encoding="utf-8"?>
<Properties xmlns="http://schemas.openxmlformats.org/officeDocument/2006/extended-properties" xmlns:vt="http://schemas.openxmlformats.org/officeDocument/2006/docPropsVTypes">
  <TotalTime>127</TotalTime>
  <Words>936</Words>
  <Application>Microsoft Office PowerPoint</Application>
  <PresentationFormat>Widescreen</PresentationFormat>
  <Paragraphs>167</Paragraphs>
  <Slides>16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16</vt:i4>
      </vt:variant>
    </vt:vector>
  </HeadingPairs>
  <TitlesOfParts>
    <vt:vector size="25" baseType="lpstr">
      <vt:lpstr>Arial</vt:lpstr>
      <vt:lpstr>Big Shoulders Display Bold</vt:lpstr>
      <vt:lpstr>Calibri</vt:lpstr>
      <vt:lpstr>Calibri Light</vt:lpstr>
      <vt:lpstr>Letter-join Basic 40</vt:lpstr>
      <vt:lpstr>Poppins</vt:lpstr>
      <vt:lpstr>Poppins Bold</vt:lpstr>
      <vt:lpstr>XCCW Joined 1a</vt:lpstr>
      <vt:lpstr>Office Theme</vt:lpstr>
      <vt:lpstr>PowerPoint Presentation</vt:lpstr>
      <vt:lpstr>Year 6 Team</vt:lpstr>
      <vt:lpstr>Reading</vt:lpstr>
      <vt:lpstr>Writing</vt:lpstr>
      <vt:lpstr>Maths </vt:lpstr>
      <vt:lpstr>Learning Journey</vt:lpstr>
      <vt:lpstr>Trips and celebrations this academic year </vt:lpstr>
      <vt:lpstr>Home Learning </vt:lpstr>
      <vt:lpstr>Additional Support</vt:lpstr>
      <vt:lpstr>Attendance</vt:lpstr>
      <vt:lpstr>PowerPoint Presentation</vt:lpstr>
      <vt:lpstr>PowerPoint Presentation</vt:lpstr>
      <vt:lpstr>Uniform</vt:lpstr>
      <vt:lpstr>PE Days</vt:lpstr>
      <vt:lpstr>Communication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Marino - Creative Link</dc:creator>
  <cp:lastModifiedBy>Tino Hernandez</cp:lastModifiedBy>
  <cp:revision>15</cp:revision>
  <dcterms:created xsi:type="dcterms:W3CDTF">2021-05-26T17:13:06Z</dcterms:created>
  <dcterms:modified xsi:type="dcterms:W3CDTF">2025-09-28T15:08:13Z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0x0101001DEBA2EB4D77AF458D0D9FE8E00DA4F4</vt:lpwstr>
  </property>
</Properties>
</file>