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22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75" r:id="rId13"/>
    <p:sldId id="267" r:id="rId14"/>
    <p:sldId id="273" r:id="rId15"/>
    <p:sldId id="268" r:id="rId16"/>
    <p:sldId id="269" r:id="rId17"/>
    <p:sldId id="270" r:id="rId18"/>
    <p:sldId id="271" r:id="rId19"/>
    <p:sldId id="274" r:id="rId20"/>
    <p:sldId id="272" r:id="rId21"/>
  </p:sldIdLst>
  <p:sldSz cx="12192000" cy="6858000"/>
  <p:notesSz cx="6858000" cy="9144000"/>
  <p:embeddedFontLst>
    <p:embeddedFont>
      <p:font typeface="Overlock" panose="020B0604020202020204" charset="0"/>
      <p:regular r:id="rId23"/>
      <p:bold r:id="rId24"/>
      <p:italic r:id="rId25"/>
      <p:boldItalic r:id="rId26"/>
    </p:embeddedFont>
    <p:embeddedFont>
      <p:font typeface="Verdana" panose="020B0604030504040204" pitchFamily="34" charset="0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1" roundtripDataSignature="AMtx7mgvutVwdrQEO2YpfKQHyltWqNC0i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EAFEBD-E2A0-46AA-A50D-CE3B08908F56}" v="1" dt="2025-06-26T16:16:32.734"/>
  </p1510:revLst>
</p1510:revInfo>
</file>

<file path=ppt/tableStyles.xml><?xml version="1.0" encoding="utf-8"?>
<a:tblStyleLst xmlns:a="http://schemas.openxmlformats.org/drawingml/2006/main" def="{191CB2DC-3F19-4E57-B01E-F77E5A0F9A12}">
  <a:tblStyle styleId="{191CB2DC-3F19-4E57-B01E-F77E5A0F9A12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2" name="Google Shape;10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6" name="Google Shape;11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8" name="Google Shape;12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8" name="Google Shape;13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8" name="Google Shape;14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7" name="Google Shape;16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30B0C87D-152F-7EE1-D1F9-F5F1D57A9C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9:notes">
            <a:extLst>
              <a:ext uri="{FF2B5EF4-FFF2-40B4-BE49-F238E27FC236}">
                <a16:creationId xmlns:a16="http://schemas.microsoft.com/office/drawing/2014/main" id="{DDFDAF57-A404-FFAC-0E51-6A72D600762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7" name="Google Shape;167;p9:notes">
            <a:extLst>
              <a:ext uri="{FF2B5EF4-FFF2-40B4-BE49-F238E27FC236}">
                <a16:creationId xmlns:a16="http://schemas.microsoft.com/office/drawing/2014/main" id="{82AC3077-6AA9-C150-7C90-D3206A7B3C0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98923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Coat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Sun hat depending on weather </a:t>
            </a:r>
            <a:endParaRPr/>
          </a:p>
        </p:txBody>
      </p:sp>
      <p:sp>
        <p:nvSpPr>
          <p:cNvPr id="190" name="Google Shape;19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>
          <a:extLst>
            <a:ext uri="{FF2B5EF4-FFF2-40B4-BE49-F238E27FC236}">
              <a16:creationId xmlns:a16="http://schemas.microsoft.com/office/drawing/2014/main" id="{663596A6-E05A-D701-6B07-93F3249761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:notes">
            <a:extLst>
              <a:ext uri="{FF2B5EF4-FFF2-40B4-BE49-F238E27FC236}">
                <a16:creationId xmlns:a16="http://schemas.microsoft.com/office/drawing/2014/main" id="{A401A3F9-F858-6A98-05DA-4BF1F0502D8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Coat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Sun hat depending on weather </a:t>
            </a:r>
            <a:endParaRPr/>
          </a:p>
        </p:txBody>
      </p:sp>
      <p:sp>
        <p:nvSpPr>
          <p:cNvPr id="190" name="Google Shape;190;p12:notes">
            <a:extLst>
              <a:ext uri="{FF2B5EF4-FFF2-40B4-BE49-F238E27FC236}">
                <a16:creationId xmlns:a16="http://schemas.microsoft.com/office/drawing/2014/main" id="{BBC7A36C-2B22-30C4-A0F5-7AB22316430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257463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0" name="Google Shape;20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9" name="Google Shape;20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8" name="Google Shape;21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8" name="Google Shape;22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>
          <a:extLst>
            <a:ext uri="{FF2B5EF4-FFF2-40B4-BE49-F238E27FC236}">
              <a16:creationId xmlns:a16="http://schemas.microsoft.com/office/drawing/2014/main" id="{8D0FC189-D77C-C5B0-BC1F-4CAEAAA26C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6:notes">
            <a:extLst>
              <a:ext uri="{FF2B5EF4-FFF2-40B4-BE49-F238E27FC236}">
                <a16:creationId xmlns:a16="http://schemas.microsoft.com/office/drawing/2014/main" id="{EA98003D-F7F7-239A-EA12-8AFD59958A9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8" name="Google Shape;228;p16:notes">
            <a:extLst>
              <a:ext uri="{FF2B5EF4-FFF2-40B4-BE49-F238E27FC236}">
                <a16:creationId xmlns:a16="http://schemas.microsoft.com/office/drawing/2014/main" id="{FC8D2ECC-085F-4D41-AEDF-DADC186F6A8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917878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7" name="Google Shape;23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2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2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-34342"/>
            <a:ext cx="12192000" cy="5635487"/>
          </a:xfrm>
          <a:prstGeom prst="rect">
            <a:avLst/>
          </a:prstGeom>
          <a:solidFill>
            <a:srgbClr val="7030A0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2634298" y="1464556"/>
            <a:ext cx="9144000" cy="2637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Overlock"/>
              <a:buNone/>
            </a:pPr>
            <a:r>
              <a:rPr lang="en-GB" sz="6000" b="0" i="0" u="none" strike="noStrike" cap="none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  <a:t>Welcome to</a:t>
            </a:r>
            <a:br>
              <a:rPr lang="en-GB" sz="6000" b="0" i="0" u="none" strike="noStrike" cap="none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</a:br>
            <a:r>
              <a:rPr lang="en-GB" sz="6000" b="0" i="0" u="none" strike="noStrike" cap="none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  <a:t>Woodpecker Hall Acade</a:t>
            </a:r>
            <a:r>
              <a:rPr lang="en-GB" sz="6000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  <a:t>my</a:t>
            </a:r>
            <a:r>
              <a:rPr lang="en-GB" sz="6000" b="0" i="0" u="none" strike="noStrike" cap="none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  <a:t> Nursery</a:t>
            </a:r>
            <a:endParaRPr sz="1400" b="0" i="0" u="none" strike="noStrike" cap="none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Overlock"/>
              <a:buNone/>
            </a:pPr>
            <a:r>
              <a:rPr lang="en-GB" sz="6000" b="0" i="0" u="none" strike="noStrike" cap="none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  <a:t>202</a:t>
            </a:r>
            <a:r>
              <a:rPr lang="en-GB" sz="6000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  <a:t>5</a:t>
            </a:r>
            <a:r>
              <a:rPr lang="en-GB" sz="6000" b="0" i="0" u="none" strike="noStrike" cap="none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  <a:t>/26</a:t>
            </a:r>
            <a:endParaRPr sz="6000" b="0" i="0" u="none" strike="noStrike" cap="none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2508250" y="3025775"/>
            <a:ext cx="9144000" cy="1655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 rot="-1042383">
            <a:off x="917775" y="2249071"/>
            <a:ext cx="2625535" cy="2625535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noFill/>
          <a:ln w="381000" cap="flat" cmpd="sng">
            <a:solidFill>
              <a:schemeClr val="lt1">
                <a:alpha val="4313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/>
          <p:nvPr/>
        </p:nvSpPr>
        <p:spPr>
          <a:xfrm rot="1213509">
            <a:off x="879280" y="2389295"/>
            <a:ext cx="700139" cy="700139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noFill/>
          <a:ln w="76200" cap="flat" cmpd="sng">
            <a:solidFill>
              <a:schemeClr val="lt1">
                <a:alpha val="4313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/>
          <p:nvPr/>
        </p:nvSpPr>
        <p:spPr>
          <a:xfrm rot="-1066174">
            <a:off x="3662202" y="3598717"/>
            <a:ext cx="923680" cy="92368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noFill/>
          <a:ln w="127000" cap="flat" cmpd="sng">
            <a:solidFill>
              <a:schemeClr val="lt1">
                <a:alpha val="4313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0AAC79F0-498D-830A-6627-E78048F93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425" y="5676900"/>
            <a:ext cx="4143375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96" name="Google Shape;96;p2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 txBox="1"/>
          <p:nvPr/>
        </p:nvSpPr>
        <p:spPr>
          <a:xfrm>
            <a:off x="601175" y="556069"/>
            <a:ext cx="8243887" cy="941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Overlock"/>
              <a:buNone/>
            </a:pPr>
            <a:r>
              <a:rPr lang="en-GB" sz="510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Aims of this session:</a:t>
            </a:r>
            <a:endParaRPr sz="5100" i="0" u="none" strike="noStrike" cap="none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99" name="Google Shape;99;p2"/>
          <p:cNvSpPr txBox="1"/>
          <p:nvPr/>
        </p:nvSpPr>
        <p:spPr>
          <a:xfrm>
            <a:off x="457199" y="1900237"/>
            <a:ext cx="9047285" cy="4456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❖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Meet the team</a:t>
            </a:r>
            <a:endParaRPr sz="3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❖"/>
            </a:pP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	</a:t>
            </a:r>
            <a:r>
              <a:rPr lang="en-GB" sz="3600" dirty="0">
                <a:latin typeface="Overlock"/>
                <a:ea typeface="Overlock"/>
                <a:cs typeface="Overlock"/>
                <a:sym typeface="Overlock"/>
              </a:rPr>
              <a:t>N</a:t>
            </a: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ext steps in the induction process </a:t>
            </a:r>
            <a:b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</a:b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     (Dates, arrangements, classes)</a:t>
            </a:r>
            <a:endParaRPr sz="3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❖"/>
            </a:pP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	</a:t>
            </a:r>
            <a:r>
              <a:rPr lang="en-GB" sz="3600" dirty="0">
                <a:latin typeface="Overlock"/>
                <a:ea typeface="Overlock"/>
                <a:cs typeface="Overlock"/>
                <a:sym typeface="Overlock"/>
              </a:rPr>
              <a:t>H</a:t>
            </a: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ow best to prepare your child for Nursery </a:t>
            </a:r>
            <a:endParaRPr sz="3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❖"/>
            </a:pP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	</a:t>
            </a:r>
            <a:r>
              <a:rPr lang="en-GB" sz="3600" dirty="0">
                <a:latin typeface="Overlock"/>
                <a:ea typeface="Overlock"/>
                <a:cs typeface="Overlock"/>
                <a:sym typeface="Overlock"/>
              </a:rPr>
              <a:t>W</a:t>
            </a: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hat to expect when children start </a:t>
            </a:r>
            <a:endParaRPr sz="3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❖"/>
            </a:pPr>
            <a:r>
              <a:rPr lang="en-GB" sz="36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	Answer questions</a:t>
            </a:r>
            <a:endParaRPr sz="3600" b="0" i="0" u="none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A93D5A70-A902-BBFA-76B0-7CA1DFFE8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105" name="Google Shape;105;p3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3"/>
          <p:cNvSpPr txBox="1"/>
          <p:nvPr/>
        </p:nvSpPr>
        <p:spPr>
          <a:xfrm>
            <a:off x="504825" y="1333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Overlock"/>
              <a:buNone/>
            </a:pPr>
            <a:r>
              <a:rPr lang="en-GB" sz="60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Who is who?</a:t>
            </a:r>
            <a:endParaRPr sz="6000" b="0" i="0" u="none" strike="noStrike" cap="non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3"/>
          <p:cNvSpPr txBox="1"/>
          <p:nvPr/>
        </p:nvSpPr>
        <p:spPr>
          <a:xfrm>
            <a:off x="282124" y="4390838"/>
            <a:ext cx="11518404" cy="1082307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verlock"/>
              <a:buNone/>
            </a:pPr>
            <a:r>
              <a:rPr lang="en-GB" sz="2800" b="1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Full Time Class Teacher</a:t>
            </a: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:  James Mansfield</a:t>
            </a:r>
            <a:endParaRPr sz="2800" b="0" i="0" u="none" strike="noStrike" cap="none" dirty="0">
              <a:solidFill>
                <a:srgbClr val="0000CC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verlock"/>
              <a:buNone/>
            </a:pPr>
            <a:r>
              <a:rPr lang="en-GB" sz="2800" b="1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Nursery Part Time Class Teachers</a:t>
            </a: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: Selma Hassan &amp; Sevda Atakli</a:t>
            </a:r>
            <a:endParaRPr sz="2800" b="0" i="0" u="none" strike="noStrike" cap="none" dirty="0">
              <a:solidFill>
                <a:srgbClr val="0000CC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09" name="Google Shape;109;p3"/>
          <p:cNvSpPr txBox="1"/>
          <p:nvPr/>
        </p:nvSpPr>
        <p:spPr>
          <a:xfrm>
            <a:off x="282124" y="2103168"/>
            <a:ext cx="5813876" cy="95406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verlock"/>
              <a:buNone/>
            </a:pPr>
            <a:r>
              <a:rPr lang="en-GB" sz="2800" b="1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Assistant Headteacher for Early Years</a:t>
            </a: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:</a:t>
            </a:r>
            <a:endParaRPr sz="2800" b="0" i="0" u="none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verlock"/>
              <a:buNone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Hatice Mehmet</a:t>
            </a:r>
            <a:endParaRPr sz="2800" b="1" i="0" u="none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10" name="Google Shape;110;p3"/>
          <p:cNvSpPr txBox="1"/>
          <p:nvPr/>
        </p:nvSpPr>
        <p:spPr>
          <a:xfrm>
            <a:off x="300114" y="1304979"/>
            <a:ext cx="5081178" cy="52318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verlock"/>
              <a:buNone/>
            </a:pPr>
            <a:r>
              <a:rPr lang="en-GB" sz="2800" b="1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Headteacher</a:t>
            </a: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: Nicky Ross</a:t>
            </a:r>
            <a:endParaRPr sz="2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3"/>
          <p:cNvSpPr txBox="1"/>
          <p:nvPr/>
        </p:nvSpPr>
        <p:spPr>
          <a:xfrm>
            <a:off x="298527" y="5668846"/>
            <a:ext cx="11520488" cy="954067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Overlock"/>
              <a:buNone/>
            </a:pPr>
            <a:r>
              <a:rPr lang="en-GB" sz="2800" b="1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Early Years Practitioners: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Overlock"/>
              <a:buNone/>
            </a:pPr>
            <a:r>
              <a:rPr lang="en-GB" sz="2800" dirty="0">
                <a:latin typeface="Overlock"/>
                <a:ea typeface="Overlock"/>
                <a:cs typeface="Overlock"/>
                <a:sym typeface="Overlock"/>
              </a:rPr>
              <a:t>Marta Cichocka</a:t>
            </a: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, Afshan Hussein, Alida Culaj and Kirsty Daines</a:t>
            </a:r>
            <a:endParaRPr sz="2800" b="0" i="0" u="none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12" name="Google Shape;112;p3"/>
          <p:cNvSpPr txBox="1"/>
          <p:nvPr/>
        </p:nvSpPr>
        <p:spPr>
          <a:xfrm>
            <a:off x="298527" y="3241071"/>
            <a:ext cx="5081179" cy="95406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en-GB" sz="2800" b="1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Year Leads:  </a:t>
            </a:r>
          </a:p>
          <a:p>
            <a:pPr lvl="0">
              <a:buSzPts val="2000"/>
            </a:pPr>
            <a:r>
              <a:rPr lang="en-GB" sz="2800" dirty="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James Mansfield/</a:t>
            </a: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Selma Hassan </a:t>
            </a:r>
            <a:endParaRPr sz="2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99F8E4-2E59-4870-3A5F-0A890B686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0710" y="1110591"/>
            <a:ext cx="4463844" cy="2873744"/>
          </a:xfrm>
          <a:prstGeom prst="rect">
            <a:avLst/>
          </a:prstGeom>
        </p:spPr>
      </p:pic>
      <p:pic>
        <p:nvPicPr>
          <p:cNvPr id="3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CC195FD5-CA67-2B6F-037B-DADD8E3CF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4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  <p:sp>
        <p:nvSpPr>
          <p:cNvPr id="119" name="Google Shape;119;p4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4"/>
          <p:cNvSpPr txBox="1"/>
          <p:nvPr/>
        </p:nvSpPr>
        <p:spPr>
          <a:xfrm>
            <a:off x="442913" y="103188"/>
            <a:ext cx="8243887" cy="1093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Overlock"/>
              <a:buNone/>
            </a:pPr>
            <a:r>
              <a:rPr lang="en-GB" sz="6000" b="0" i="0" u="none" strike="noStrike" cap="none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Nursery Classes</a:t>
            </a:r>
            <a:endParaRPr sz="6000" b="0" i="0" u="none" strike="noStrike" cap="none" dirty="0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22" name="Google Shape;122;p4"/>
          <p:cNvSpPr txBox="1"/>
          <p:nvPr/>
        </p:nvSpPr>
        <p:spPr>
          <a:xfrm>
            <a:off x="6851513" y="3847127"/>
            <a:ext cx="4038600" cy="22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4400"/>
              <a:buFont typeface="Arial"/>
              <a:buNone/>
            </a:pPr>
            <a:r>
              <a:rPr lang="en-GB" sz="4400" b="0" i="0" u="none" strike="noStrike" cap="none" dirty="0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Finches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 b="0" i="0" u="sng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3 year old class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*Morning class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GB" sz="2400" b="0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8.30-11.30am</a:t>
            </a:r>
            <a:endParaRPr sz="2400" b="0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*Afternoon class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lang="en-GB" sz="2400" b="0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12.15-3.15pm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4"/>
          <p:cNvSpPr txBox="1"/>
          <p:nvPr/>
        </p:nvSpPr>
        <p:spPr>
          <a:xfrm>
            <a:off x="442937" y="4544764"/>
            <a:ext cx="4179900" cy="241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4000"/>
              <a:buFont typeface="Overlock"/>
              <a:buNone/>
            </a:pPr>
            <a:r>
              <a:rPr lang="en-GB" sz="4000" b="0" i="0" u="none" strike="noStrike" cap="none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Blue Jays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Overlock"/>
              <a:buNone/>
            </a:pPr>
            <a:r>
              <a:rPr lang="en-GB" sz="2800" b="0" i="0" u="sng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3 year olds class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Overlock"/>
              <a:buNone/>
            </a:pPr>
            <a:r>
              <a:rPr lang="en-GB" sz="2800" b="0" i="0" u="none" strike="noStrike" cap="none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* Full Time</a:t>
            </a:r>
            <a:endParaRPr sz="2800" b="0" i="0" u="none" strike="noStrike" cap="none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Overlock"/>
              <a:buNone/>
            </a:pPr>
            <a:r>
              <a:rPr lang="en-GB" sz="2400" b="0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8.30-3.15pm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88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Verdana"/>
              <a:buNone/>
            </a:pPr>
            <a:endParaRPr sz="4400" b="0" i="0" u="none" strike="noStrike" cap="none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124" name="Google Shape;124;p4" descr="Finch | bird | Britannic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99225" y="1474813"/>
            <a:ext cx="2743200" cy="2372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4" descr="Blue Jay - Whatbird.com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68325" y="1196975"/>
            <a:ext cx="2485300" cy="309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0BE3546C-BAE3-EA8E-F76F-BC839E5663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sp>
        <p:nvSpPr>
          <p:cNvPr id="131" name="Google Shape;131;p5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5"/>
          <p:cNvSpPr txBox="1"/>
          <p:nvPr/>
        </p:nvSpPr>
        <p:spPr>
          <a:xfrm>
            <a:off x="366713" y="310944"/>
            <a:ext cx="8243887" cy="1093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Overlock"/>
              <a:buNone/>
            </a:pPr>
            <a:r>
              <a:rPr lang="en-GB" sz="6000" b="0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Wraparound Care</a:t>
            </a:r>
            <a:endParaRPr sz="6000" b="0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34" name="Google Shape;134;p5"/>
          <p:cNvSpPr txBox="1"/>
          <p:nvPr/>
        </p:nvSpPr>
        <p:spPr>
          <a:xfrm>
            <a:off x="250825" y="1984248"/>
            <a:ext cx="6788150" cy="4688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>
              <a:lnSpc>
                <a:spcPct val="90000"/>
              </a:lnSpc>
              <a:buClr>
                <a:srgbClr val="FF00FF"/>
              </a:buClr>
              <a:buSzPts val="2800"/>
            </a:pPr>
            <a:r>
              <a:rPr lang="en-GB" sz="4000" u="sng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Breakfast Club</a:t>
            </a:r>
            <a:endParaRPr lang="en-GB" sz="4000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  <a:buClr>
                <a:srgbClr val="FF00FF"/>
              </a:buClr>
              <a:buSzPts val="2800"/>
            </a:pPr>
            <a:r>
              <a:rPr lang="en-GB" sz="2800" dirty="0">
                <a:solidFill>
                  <a:srgbClr val="FF00FF"/>
                </a:solidFill>
                <a:latin typeface="Overlock"/>
                <a:ea typeface="Overlock"/>
                <a:cs typeface="Overlock"/>
                <a:sym typeface="Overlock"/>
              </a:rPr>
              <a:t>8:00-8:30pm</a:t>
            </a:r>
          </a:p>
          <a:p>
            <a:pPr>
              <a:lnSpc>
                <a:spcPct val="90000"/>
              </a:lnSpc>
              <a:buClr>
                <a:srgbClr val="FF00FF"/>
              </a:buClr>
              <a:buSzPts val="2800"/>
            </a:pPr>
            <a:r>
              <a:rPr lang="en-GB" sz="2800" dirty="0">
                <a:latin typeface="Overlock" panose="020B0604020202020204" charset="0"/>
              </a:rPr>
              <a:t>We offer the children cereal, toast, fruit and water.</a:t>
            </a: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FF"/>
              </a:buClr>
              <a:buSzPts val="2800"/>
              <a:buFont typeface="Arial"/>
              <a:buNone/>
            </a:pPr>
            <a:endParaRPr lang="en-GB" sz="4000" b="0" i="0" u="sng" strike="noStrike" cap="none" dirty="0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FF"/>
              </a:buClr>
              <a:buSzPts val="2800"/>
              <a:buFont typeface="Arial"/>
              <a:buNone/>
            </a:pPr>
            <a:r>
              <a:rPr lang="en-GB" sz="4000" b="0" i="0" u="sng" strike="noStrike" cap="none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After Nursery Care</a:t>
            </a:r>
            <a:endParaRPr sz="4000" b="0" i="0" u="none" strike="noStrike" cap="none" dirty="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FF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rgbClr val="FF00FF"/>
                </a:solidFill>
                <a:latin typeface="Overlock"/>
                <a:ea typeface="Overlock"/>
                <a:cs typeface="Overlock"/>
                <a:sym typeface="Overlock"/>
              </a:rPr>
              <a:t>3.15-6.15pm </a:t>
            </a: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FF"/>
              </a:buClr>
              <a:buSzPts val="2800"/>
              <a:buFont typeface="Arial"/>
              <a:buNone/>
            </a:pPr>
            <a:r>
              <a:rPr lang="en-GB" sz="2800" dirty="0">
                <a:latin typeface="Overlock" panose="020B0604020202020204" charset="0"/>
              </a:rPr>
              <a:t>Children staying in After Nursery Care will be provided with a light meal.</a:t>
            </a: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FF"/>
              </a:buClr>
              <a:buSzPts val="2800"/>
              <a:buFont typeface="Arial"/>
              <a:buNone/>
            </a:pPr>
            <a:r>
              <a:rPr lang="en-GB" sz="2800" dirty="0">
                <a:latin typeface="Overlock" panose="020B0604020202020204" charset="0"/>
              </a:rPr>
              <a:t> (See the Wrap Around Care menu)</a:t>
            </a:r>
            <a:endParaRPr sz="2800" b="0" i="0" u="none" strike="noStrike" cap="none" dirty="0">
              <a:solidFill>
                <a:srgbClr val="000000"/>
              </a:solidFill>
              <a:latin typeface="Overlock" panose="020B0604020202020204" charset="0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rgbClr val="FF00FF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endParaRPr sz="4000" b="0" i="0" u="none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52B703-8E8A-3049-3EA7-F6A14214B1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3701" y="4758811"/>
            <a:ext cx="4165314" cy="1914361"/>
          </a:xfrm>
          <a:prstGeom prst="rect">
            <a:avLst/>
          </a:prstGeom>
        </p:spPr>
      </p:pic>
      <p:pic>
        <p:nvPicPr>
          <p:cNvPr id="5" name="Picture 4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371614BA-4BE4-F5CB-5FFB-3F5E47A93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My Child's Nursery Menu Is Not Nutritious Or Healthy. What Should I Do? |  The Children's Nutritionist">
            <a:extLst>
              <a:ext uri="{FF2B5EF4-FFF2-40B4-BE49-F238E27FC236}">
                <a16:creationId xmlns:a16="http://schemas.microsoft.com/office/drawing/2014/main" id="{DA1AD279-EF29-8F20-EF05-62DA9D545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926" y="890039"/>
            <a:ext cx="2917182" cy="191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ursery World - Choice on a plate">
            <a:extLst>
              <a:ext uri="{FF2B5EF4-FFF2-40B4-BE49-F238E27FC236}">
                <a16:creationId xmlns:a16="http://schemas.microsoft.com/office/drawing/2014/main" id="{4B0DD514-C422-79BD-8E63-643457B0FD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628" y="2630072"/>
            <a:ext cx="3159924" cy="2106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  <p:sp>
        <p:nvSpPr>
          <p:cNvPr id="141" name="Google Shape;141;p6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6"/>
          <p:cNvSpPr txBox="1"/>
          <p:nvPr/>
        </p:nvSpPr>
        <p:spPr>
          <a:xfrm>
            <a:off x="442913" y="103188"/>
            <a:ext cx="8243887" cy="1201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6000"/>
              <a:buFont typeface="Overlock"/>
              <a:buNone/>
            </a:pPr>
            <a:r>
              <a:rPr lang="en-GB" sz="6000" b="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Food</a:t>
            </a:r>
            <a:endParaRPr sz="6000" b="0" i="0" u="none" strike="noStrike" cap="none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44" name="Google Shape;144;p6"/>
          <p:cNvSpPr txBox="1"/>
          <p:nvPr/>
        </p:nvSpPr>
        <p:spPr>
          <a:xfrm>
            <a:off x="381000" y="1304925"/>
            <a:ext cx="8229600" cy="5233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58445">
              <a:lnSpc>
                <a:spcPct val="90000"/>
              </a:lnSpc>
              <a:buClr>
                <a:srgbClr val="0000CC"/>
              </a:buClr>
              <a:buSzPct val="100000"/>
              <a:buFont typeface="Arial"/>
              <a:buChar char="•"/>
            </a:pPr>
            <a:r>
              <a:rPr lang="en-GB" sz="4400" b="1" i="0" u="none" strike="noStrike" cap="none" dirty="0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Fruit and Milk -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Children are provided with a piece of fruit/vegetable </a:t>
            </a:r>
            <a:r>
              <a:rPr lang="en-GB" sz="4000" dirty="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and a carton of milk each day.</a:t>
            </a:r>
            <a:r>
              <a:rPr lang="en-GB" sz="4000" b="0" i="0" u="none" strike="noStrike" cap="none" dirty="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 We require the children to bring their own named water bottle.</a:t>
            </a:r>
            <a:endParaRPr sz="4000" b="0" i="0" u="none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228600" marR="0" lvl="0" indent="-25844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CC"/>
              </a:buClr>
              <a:buSzPct val="100000"/>
              <a:buFont typeface="Arial"/>
              <a:buChar char="•"/>
            </a:pPr>
            <a:r>
              <a:rPr lang="en-GB" sz="4400" b="1" i="0" u="none" strike="noStrike" cap="none" dirty="0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Blue Jays </a:t>
            </a:r>
            <a:r>
              <a:rPr lang="en-GB" sz="44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– Bring packed lunch from home. </a:t>
            </a:r>
            <a:r>
              <a:rPr lang="en-GB" sz="44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(NO NUTS &amp; FISH)</a:t>
            </a:r>
            <a:endParaRPr sz="1400" b="1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lang="en-GB" sz="44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 Lunch time is at 11.30am.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5" name="Google Shape;145;p6" descr="Lunchbox Ideas | Recipes | Change4Lif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76983" y="3524915"/>
            <a:ext cx="3475648" cy="34756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4A78B69A-DFF6-D8CC-F36D-5DD9CDC0E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7"/>
          <p:cNvSpPr txBox="1">
            <a:spLocks noGrp="1"/>
          </p:cNvSpPr>
          <p:nvPr>
            <p:ph type="title"/>
          </p:nvPr>
        </p:nvSpPr>
        <p:spPr>
          <a:xfrm>
            <a:off x="588818" y="9573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400"/>
              <a:buFont typeface="Overlock"/>
              <a:buNone/>
            </a:pPr>
            <a:r>
              <a:rPr lang="en-GB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Packed Lunches</a:t>
            </a:r>
            <a:endParaRPr dirty="0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51" name="Google Shape;151;p7"/>
          <p:cNvSpPr txBox="1">
            <a:spLocks noGrp="1"/>
          </p:cNvSpPr>
          <p:nvPr>
            <p:ph type="body" idx="1"/>
          </p:nvPr>
        </p:nvSpPr>
        <p:spPr>
          <a:xfrm>
            <a:off x="422563" y="1289725"/>
            <a:ext cx="10515600" cy="5219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>
                <a:latin typeface="Overlock"/>
                <a:ea typeface="Overlock"/>
                <a:cs typeface="Overlock"/>
                <a:sym typeface="Overlock"/>
              </a:rPr>
              <a:t>If your child is staying with us full time, please ensure they bring in a packed lunch. Please note that fizzy drinks, chocolate spreads and sweets/chocolates are not allowed to be brought in children’s lunch boxes.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>
                <a:latin typeface="Overlock"/>
                <a:ea typeface="Overlock"/>
                <a:cs typeface="Overlock"/>
                <a:sym typeface="Overlock"/>
              </a:rPr>
              <a:t>Woodpecker Hall Academy is NUT and FISH FREE at all times. Please do not include any items in lunch boxes that contain fish/seafood, such as tuna and nuts, such as ‘Nutella’ and other chocolate spreads, peanut butter sandwiches or other nut items.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>
                <a:latin typeface="Overlock"/>
                <a:ea typeface="Overlock"/>
                <a:cs typeface="Overlock"/>
                <a:sym typeface="Overlock"/>
              </a:rPr>
              <a:t> Children are encouraged to eat as much as they can. If your child experiences problems at lunchtime, we will let you know.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>
                <a:latin typeface="Overlock"/>
                <a:sym typeface="Overlock"/>
              </a:rPr>
              <a:t>Anything not eaten will be left in the lunchbox.</a:t>
            </a:r>
            <a:endParaRPr/>
          </a:p>
        </p:txBody>
      </p:sp>
      <p:pic>
        <p:nvPicPr>
          <p:cNvPr id="153" name="Google Shape;153;p7" descr="http://www.dishforthairfieldprimaryschool.com/attachments/Image/NUT_FREE_ZONE_GRAPHIC_2.jpg?template=generic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60181" y="5364580"/>
            <a:ext cx="1501223" cy="13085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7" descr="No fishing allowed Royalty Free Vector Image - VectorStock"/>
          <p:cNvPicPr preferRelativeResize="0"/>
          <p:nvPr/>
        </p:nvPicPr>
        <p:blipFill rotWithShape="1">
          <a:blip r:embed="rId4">
            <a:alphaModFix/>
          </a:blip>
          <a:srcRect b="9899"/>
          <a:stretch/>
        </p:blipFill>
        <p:spPr>
          <a:xfrm>
            <a:off x="10562858" y="4824524"/>
            <a:ext cx="1227370" cy="11943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15567737-D8A9-CF89-4A22-E9D940CA67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9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sp>
        <p:nvSpPr>
          <p:cNvPr id="170" name="Google Shape;170;p9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9"/>
          <p:cNvSpPr txBox="1"/>
          <p:nvPr/>
        </p:nvSpPr>
        <p:spPr>
          <a:xfrm>
            <a:off x="167481" y="106363"/>
            <a:ext cx="9489138" cy="131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Overlock"/>
              <a:buNone/>
            </a:pPr>
            <a:r>
              <a:rPr lang="en-GB" sz="4800" b="0" i="0" u="none" strike="noStrike" cap="none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Induction</a:t>
            </a:r>
            <a:endParaRPr sz="4800" b="0" i="0" u="none" strike="noStrike" cap="none" dirty="0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graphicFrame>
        <p:nvGraphicFramePr>
          <p:cNvPr id="173" name="Google Shape;173;p9"/>
          <p:cNvGraphicFramePr/>
          <p:nvPr>
            <p:extLst>
              <p:ext uri="{D42A27DB-BD31-4B8C-83A1-F6EECF244321}">
                <p14:modId xmlns:p14="http://schemas.microsoft.com/office/powerpoint/2010/main" val="3567169681"/>
              </p:ext>
            </p:extLst>
          </p:nvPr>
        </p:nvGraphicFramePr>
        <p:xfrm>
          <a:off x="211270" y="1307592"/>
          <a:ext cx="11680585" cy="5120640"/>
        </p:xfrm>
        <a:graphic>
          <a:graphicData uri="http://schemas.openxmlformats.org/drawingml/2006/table">
            <a:tbl>
              <a:tblPr firstRow="1" firstCol="1" bandRow="1">
                <a:noFill/>
                <a:tableStyleId>{191CB2DC-3F19-4E57-B01E-F77E5A0F9A12}</a:tableStyleId>
              </a:tblPr>
              <a:tblGrid>
                <a:gridCol w="3821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593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0442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u="sng" strike="noStrike" cap="none" dirty="0">
                          <a:solidFill>
                            <a:schemeClr val="tx1"/>
                          </a:solidFill>
                          <a:latin typeface="+mj-lt"/>
                          <a:ea typeface="Arial"/>
                          <a:cs typeface="Arial"/>
                          <a:sym typeface="Arial"/>
                        </a:rPr>
                        <a:t>Key dates and Information for Nursery 3-4 2025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 b="1" u="none" strike="noStrike" cap="none" dirty="0">
                        <a:solidFill>
                          <a:schemeClr val="tx1"/>
                        </a:solidFill>
                        <a:latin typeface="+mj-lt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6850" marR="46850" marT="0" marB="0"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1327">
                <a:tc>
                  <a:txBody>
                    <a:bodyPr/>
                    <a:lstStyle/>
                    <a:p>
                      <a:r>
                        <a:rPr lang="en-GB" sz="2400" b="1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 2</a:t>
                      </a:r>
                      <a:r>
                        <a:rPr lang="en-GB" sz="2400" b="1" baseline="3000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r>
                        <a:rPr lang="en-GB" sz="2400" b="1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July 2025</a:t>
                      </a:r>
                      <a:endParaRPr lang="en-GB" sz="240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9.00 am/Upper school Hall WHA</a:t>
                      </a:r>
                    </a:p>
                  </a:txBody>
                  <a:tcPr marL="68580" marR="68580" marT="0" marB="0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Information Meeting for parents and careers</a:t>
                      </a:r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Letter about stay &amp; play, staggered starts and home visits to be given with the information pack</a:t>
                      </a:r>
                    </a:p>
                    <a:p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1327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Tuesday 15</a:t>
                      </a:r>
                      <a:r>
                        <a:rPr lang="en-GB" sz="2400" b="1" baseline="300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July &amp;</a:t>
                      </a:r>
                    </a:p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 16</a:t>
                      </a:r>
                      <a:r>
                        <a:rPr lang="en-GB" sz="2400" b="1" baseline="300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July 2025</a:t>
                      </a:r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 visits</a:t>
                      </a:r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This is for children who are new to our school and have not attended our Nursery provision before.</a:t>
                      </a:r>
                    </a:p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8580" marR="68580" marT="0" marB="0"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1327">
                <a:tc>
                  <a:txBody>
                    <a:bodyPr/>
                    <a:lstStyle/>
                    <a:p>
                      <a:r>
                        <a:rPr lang="en-GB" sz="2400" b="1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Thursday 4</a:t>
                      </a:r>
                      <a:r>
                        <a:rPr lang="en-GB" sz="2400" b="1" baseline="3000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</a:t>
                      </a:r>
                      <a:r>
                        <a:rPr lang="en-GB" sz="2400" b="1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September 2025</a:t>
                      </a:r>
                      <a:endParaRPr lang="en-GB" sz="240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Stay &amp; Play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session for Nursery children who are </a:t>
                      </a:r>
                      <a:r>
                        <a:rPr lang="en-GB" sz="2400" b="1" u="sng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new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to our school and have not attended our Nursery.  </a:t>
                      </a:r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(Parents are required to stay on site for this visit). </a:t>
                      </a:r>
                    </a:p>
                    <a:p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96768FF2-DF07-6ADB-878C-D5EEEBF58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FCFA9290-A7AE-FD83-C918-7CBBE18BA6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9">
            <a:extLst>
              <a:ext uri="{FF2B5EF4-FFF2-40B4-BE49-F238E27FC236}">
                <a16:creationId xmlns:a16="http://schemas.microsoft.com/office/drawing/2014/main" id="{F34D7F52-28CF-5DE6-B3E0-E243AE0C0B3A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sp>
        <p:nvSpPr>
          <p:cNvPr id="170" name="Google Shape;170;p9">
            <a:extLst>
              <a:ext uri="{FF2B5EF4-FFF2-40B4-BE49-F238E27FC236}">
                <a16:creationId xmlns:a16="http://schemas.microsoft.com/office/drawing/2014/main" id="{9E1DFCD1-07A7-F020-9BE0-A5FAD4BD400D}"/>
              </a:ext>
            </a:extLst>
          </p:cNvPr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9">
            <a:extLst>
              <a:ext uri="{FF2B5EF4-FFF2-40B4-BE49-F238E27FC236}">
                <a16:creationId xmlns:a16="http://schemas.microsoft.com/office/drawing/2014/main" id="{6650228D-9702-C2F8-41A0-495B5DE55874}"/>
              </a:ext>
            </a:extLst>
          </p:cNvPr>
          <p:cNvSpPr txBox="1"/>
          <p:nvPr/>
        </p:nvSpPr>
        <p:spPr>
          <a:xfrm>
            <a:off x="167481" y="106363"/>
            <a:ext cx="9489138" cy="131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Overlock"/>
              <a:buNone/>
            </a:pPr>
            <a:r>
              <a:rPr lang="en-GB" sz="4800" b="0" i="0" u="none" strike="noStrike" cap="none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Induction</a:t>
            </a:r>
            <a:endParaRPr sz="4800" b="0" i="0" u="none" strike="noStrike" cap="none" dirty="0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graphicFrame>
        <p:nvGraphicFramePr>
          <p:cNvPr id="173" name="Google Shape;173;p9">
            <a:extLst>
              <a:ext uri="{FF2B5EF4-FFF2-40B4-BE49-F238E27FC236}">
                <a16:creationId xmlns:a16="http://schemas.microsoft.com/office/drawing/2014/main" id="{5EDAD4E0-681A-CC21-B638-D07C7EE3B8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68198936"/>
              </p:ext>
            </p:extLst>
          </p:nvPr>
        </p:nvGraphicFramePr>
        <p:xfrm>
          <a:off x="211270" y="1307592"/>
          <a:ext cx="11680585" cy="4754880"/>
        </p:xfrm>
        <a:graphic>
          <a:graphicData uri="http://schemas.openxmlformats.org/drawingml/2006/table">
            <a:tbl>
              <a:tblPr firstRow="1" firstCol="1" bandRow="1">
                <a:noFill/>
                <a:tableStyleId>{191CB2DC-3F19-4E57-B01E-F77E5A0F9A12}</a:tableStyleId>
              </a:tblPr>
              <a:tblGrid>
                <a:gridCol w="3821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593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0442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u="sng" strike="noStrike" cap="none" dirty="0">
                          <a:solidFill>
                            <a:schemeClr val="tx1"/>
                          </a:solidFill>
                          <a:latin typeface="+mj-lt"/>
                          <a:ea typeface="Arial"/>
                          <a:cs typeface="Arial"/>
                          <a:sym typeface="Arial"/>
                        </a:rPr>
                        <a:t>Key dates and Information for Nursery 3-4 2025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 b="1" u="none" strike="noStrike" cap="none" dirty="0">
                        <a:solidFill>
                          <a:schemeClr val="tx1"/>
                        </a:solidFill>
                        <a:latin typeface="+mj-lt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6850" marR="46850" marT="0" marB="0"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221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Friday 5</a:t>
                      </a:r>
                      <a:r>
                        <a:rPr lang="en-GB" sz="2400" b="1" u="none" strike="noStrike" cap="none" baseline="3000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</a:t>
                      </a:r>
                      <a:r>
                        <a:rPr lang="en-GB" sz="2400" b="1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- 9</a:t>
                      </a:r>
                      <a:r>
                        <a:rPr lang="en-GB" sz="2400" b="1" u="none" strike="noStrike" cap="none" baseline="3000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</a:t>
                      </a:r>
                      <a:r>
                        <a:rPr lang="en-GB" sz="2400" b="1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September 2025</a:t>
                      </a:r>
                      <a:endParaRPr sz="2400" b="1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6850" marR="46850" marT="0" marB="0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2400" b="1" i="1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All information is in your letter.</a:t>
                      </a:r>
                      <a:endParaRPr sz="2400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endParaRPr sz="2400" b="1" i="1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2400" b="1" i="1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*Please note that if your child is unsettled, we will work with you to set up personalised settling-in process and times to support your child.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 b="1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46850" marR="46850" marT="0" marB="0"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885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Monday 8</a:t>
                      </a:r>
                      <a:r>
                        <a:rPr lang="en-GB" sz="2400" b="1" baseline="300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  </a:t>
                      </a:r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September 2025 (PT)</a:t>
                      </a:r>
                    </a:p>
                    <a:p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Tuesday 9</a:t>
                      </a:r>
                      <a:r>
                        <a:rPr lang="en-GB" sz="2400" b="1" baseline="300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September 2025 (FT)</a:t>
                      </a:r>
                    </a:p>
                    <a:p>
                      <a:endParaRPr lang="en-GB" sz="24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 children will have started Nursery for their full allocated time. </a:t>
                      </a:r>
                    </a:p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(*unless extremely unsettled)</a:t>
                      </a:r>
                    </a:p>
                  </a:txBody>
                  <a:tcPr marL="68580" marR="68580" marT="0" marB="0"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619ECD8F-0BBE-566F-93B3-DE550A287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42940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sp>
        <p:nvSpPr>
          <p:cNvPr id="193" name="Google Shape;193;p12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12"/>
          <p:cNvSpPr txBox="1"/>
          <p:nvPr/>
        </p:nvSpPr>
        <p:spPr>
          <a:xfrm>
            <a:off x="442913" y="103188"/>
            <a:ext cx="8243887" cy="1022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Overlock"/>
              <a:buNone/>
            </a:pPr>
            <a:r>
              <a:rPr lang="en-GB" sz="6000" i="0" u="none" strike="noStrike" cap="none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Uniform</a:t>
            </a:r>
            <a:endParaRPr sz="1400" i="0" u="none" strike="noStrike" cap="none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12"/>
          <p:cNvSpPr txBox="1"/>
          <p:nvPr/>
        </p:nvSpPr>
        <p:spPr>
          <a:xfrm>
            <a:off x="360485" y="1348559"/>
            <a:ext cx="10584606" cy="2483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Navy Blue sweatshirt, jumper or cardigan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Navy Blue tracksuit bottoms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White or light blue polo shirt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Black </a:t>
            </a:r>
            <a:r>
              <a:rPr lang="en-GB" sz="2800" b="0" i="0" u="none" strike="noStrike" cap="none" dirty="0" err="1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velcro</a:t>
            </a: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trainers/shoes (no open-toed sandals or shoes with laces)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Wellies to stay at Nursery for Forest Garden.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endParaRPr lang="en-GB" sz="2800" b="0" i="0" u="sng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r>
              <a:rPr lang="en-GB" sz="2800" b="1" i="0" u="sng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Please label all your child’s clothing and footwear.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7" name="Google Shape;197;p12"/>
          <p:cNvPicPr preferRelativeResize="0"/>
          <p:nvPr/>
        </p:nvPicPr>
        <p:blipFill rotWithShape="1">
          <a:blip r:embed="rId3">
            <a:alphaModFix/>
          </a:blip>
          <a:srcRect l="27638" t="30777" r="20504" b="37973"/>
          <a:stretch/>
        </p:blipFill>
        <p:spPr>
          <a:xfrm>
            <a:off x="2841674" y="4642338"/>
            <a:ext cx="7531128" cy="2215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E9E6ED2A-C9D7-6B86-23AF-5EFBE13C7F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>
          <a:extLst>
            <a:ext uri="{FF2B5EF4-FFF2-40B4-BE49-F238E27FC236}">
              <a16:creationId xmlns:a16="http://schemas.microsoft.com/office/drawing/2014/main" id="{9411B0B3-EA66-33A8-FFFB-FAFDB82DCF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2">
            <a:extLst>
              <a:ext uri="{FF2B5EF4-FFF2-40B4-BE49-F238E27FC236}">
                <a16:creationId xmlns:a16="http://schemas.microsoft.com/office/drawing/2014/main" id="{DE5AB366-8DA1-E4F8-2963-4233CA48B2AC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sp>
        <p:nvSpPr>
          <p:cNvPr id="193" name="Google Shape;193;p12">
            <a:extLst>
              <a:ext uri="{FF2B5EF4-FFF2-40B4-BE49-F238E27FC236}">
                <a16:creationId xmlns:a16="http://schemas.microsoft.com/office/drawing/2014/main" id="{34BBDAF9-5E0A-E159-A90C-E0F6A9ADA884}"/>
              </a:ext>
            </a:extLst>
          </p:cNvPr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12">
            <a:extLst>
              <a:ext uri="{FF2B5EF4-FFF2-40B4-BE49-F238E27FC236}">
                <a16:creationId xmlns:a16="http://schemas.microsoft.com/office/drawing/2014/main" id="{D84BDF8A-86A4-F04A-CBC6-CFF97A33D360}"/>
              </a:ext>
            </a:extLst>
          </p:cNvPr>
          <p:cNvSpPr txBox="1"/>
          <p:nvPr/>
        </p:nvSpPr>
        <p:spPr>
          <a:xfrm>
            <a:off x="442913" y="103188"/>
            <a:ext cx="8243887" cy="1022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Overlock"/>
              <a:buNone/>
            </a:pPr>
            <a:r>
              <a:rPr lang="en-GB" sz="6000" i="0" u="none" strike="noStrike" cap="none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Bookbags</a:t>
            </a:r>
            <a:endParaRPr sz="1400" i="0" u="none" strike="noStrike" cap="none" dirty="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12">
            <a:extLst>
              <a:ext uri="{FF2B5EF4-FFF2-40B4-BE49-F238E27FC236}">
                <a16:creationId xmlns:a16="http://schemas.microsoft.com/office/drawing/2014/main" id="{B492674F-0580-308B-F220-4D317B80DE52}"/>
              </a:ext>
            </a:extLst>
          </p:cNvPr>
          <p:cNvSpPr txBox="1"/>
          <p:nvPr/>
        </p:nvSpPr>
        <p:spPr>
          <a:xfrm>
            <a:off x="360484" y="1348559"/>
            <a:ext cx="11133523" cy="2483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Reading is one of the most important things you can do to support your child’s education.</a:t>
            </a:r>
          </a:p>
          <a:p>
            <a:pPr marL="228600" marR="0" lvl="0" indent="-228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Each </a:t>
            </a:r>
            <a:r>
              <a:rPr lang="en-GB" sz="2800" dirty="0">
                <a:latin typeface="Overlock"/>
                <a:ea typeface="Overlock"/>
                <a:cs typeface="Overlock"/>
                <a:sym typeface="Overlock"/>
              </a:rPr>
              <a:t>n</a:t>
            </a: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ursery child will be given a zippy wallet with a book and a reading record.</a:t>
            </a:r>
          </a:p>
          <a:p>
            <a:pPr marL="228600" marR="0" lvl="0" indent="-228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lang="en-GB" sz="2800" dirty="0">
                <a:latin typeface="Overlock"/>
                <a:sym typeface="Overlock"/>
              </a:rPr>
              <a:t>Please return this at least </a:t>
            </a:r>
            <a:r>
              <a:rPr lang="en-GB" sz="2800" b="1" u="sng" dirty="0">
                <a:latin typeface="Overlock"/>
                <a:sym typeface="Overlock"/>
              </a:rPr>
              <a:t>ONCE PER WEEK</a:t>
            </a:r>
            <a:r>
              <a:rPr lang="en-GB" sz="2800" dirty="0">
                <a:latin typeface="Overlock"/>
                <a:sym typeface="Overlock"/>
              </a:rPr>
              <a:t> so we can change the book.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6" name="Picture 2" descr="Children's Reading Records - 40 Pages">
            <a:extLst>
              <a:ext uri="{FF2B5EF4-FFF2-40B4-BE49-F238E27FC236}">
                <a16:creationId xmlns:a16="http://schemas.microsoft.com/office/drawing/2014/main" id="{50164619-7021-A0B5-7028-F713605BA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8884" y="3814035"/>
            <a:ext cx="2090839" cy="2875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arly Years Baby Books 18pk">
            <a:extLst>
              <a:ext uri="{FF2B5EF4-FFF2-40B4-BE49-F238E27FC236}">
                <a16:creationId xmlns:a16="http://schemas.microsoft.com/office/drawing/2014/main" id="{5399115D-2094-244C-F602-E5865515AB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03" b="17993"/>
          <a:stretch>
            <a:fillRect/>
          </a:stretch>
        </p:blipFill>
        <p:spPr bwMode="auto">
          <a:xfrm>
            <a:off x="2575411" y="3768302"/>
            <a:ext cx="4760257" cy="306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9E7FC108-6CE9-429A-4969-DED4550E2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2980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3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  <p:sp>
        <p:nvSpPr>
          <p:cNvPr id="203" name="Google Shape;203;p13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13"/>
          <p:cNvSpPr txBox="1"/>
          <p:nvPr/>
        </p:nvSpPr>
        <p:spPr>
          <a:xfrm>
            <a:off x="442913" y="103188"/>
            <a:ext cx="8243887" cy="131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Overlock"/>
              <a:buNone/>
            </a:pPr>
            <a:r>
              <a:rPr lang="en-GB" sz="6000" b="0" i="0" u="none" strike="noStrike" cap="none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Be Ready for Nursery</a:t>
            </a:r>
            <a:endParaRPr sz="6000" b="0" i="0" u="none" strike="noStrike" cap="none" dirty="0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206" name="Google Shape;206;p13"/>
          <p:cNvSpPr txBox="1"/>
          <p:nvPr/>
        </p:nvSpPr>
        <p:spPr>
          <a:xfrm>
            <a:off x="442912" y="1417638"/>
            <a:ext cx="11480864" cy="5186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2600"/>
              <a:buFont typeface="Arial"/>
              <a:buNone/>
            </a:pPr>
            <a:r>
              <a:rPr lang="en-GB" sz="2600" b="0" i="0" u="none" strike="noStrike" cap="none" dirty="0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It would really help your child to settle into Nursery</a:t>
            </a:r>
            <a:r>
              <a:rPr lang="en-GB" sz="2600" dirty="0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 </a:t>
            </a:r>
            <a:r>
              <a:rPr lang="en-GB" sz="2600" b="0" i="0" u="none" strike="noStrike" cap="none" dirty="0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if they can:</a:t>
            </a:r>
          </a:p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26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•"/>
            </a:pPr>
            <a:r>
              <a:rPr lang="en-GB" sz="32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Dress and undress themselves (Coats and trousers when using the toilet)</a:t>
            </a:r>
            <a:endParaRPr sz="3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•"/>
            </a:pPr>
            <a:r>
              <a:rPr lang="en-GB" sz="32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Put on own shoes using two hands. </a:t>
            </a:r>
            <a:endParaRPr sz="3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•"/>
            </a:pPr>
            <a:r>
              <a:rPr lang="en-GB" sz="3200" b="0" i="0" u="sng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Use the toilet by themselves.</a:t>
            </a:r>
            <a:endParaRPr sz="3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•"/>
            </a:pPr>
            <a:r>
              <a:rPr lang="en-GB" sz="32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Use a cup to drink from/ be independent to eat a snack.</a:t>
            </a:r>
            <a:endParaRPr sz="3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•"/>
            </a:pPr>
            <a:r>
              <a:rPr lang="en-GB" sz="32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Sit down to listen to a story (concentration).</a:t>
            </a:r>
            <a:endParaRPr sz="3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•"/>
            </a:pPr>
            <a:r>
              <a:rPr lang="en-GB" sz="32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Have a regular and early bedtime routine.</a:t>
            </a:r>
          </a:p>
          <a:p>
            <a:pPr marL="228600" marR="0" lvl="0" indent="-2286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•"/>
            </a:pPr>
            <a:r>
              <a:rPr lang="en-GB" sz="32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Talk is key to learning (daily experiences).</a:t>
            </a:r>
            <a:endParaRPr sz="3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CC"/>
              </a:buClr>
              <a:buSzPts val="2600"/>
              <a:buFont typeface="Arial"/>
              <a:buNone/>
            </a:pPr>
            <a:endParaRPr lang="en-GB" sz="2600" b="0" i="0" u="none" strike="noStrike" cap="none" dirty="0">
              <a:solidFill>
                <a:srgbClr val="0000CC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CC"/>
              </a:buClr>
              <a:buSzPts val="2600"/>
              <a:buFont typeface="Arial"/>
              <a:buNone/>
            </a:pPr>
            <a:r>
              <a:rPr lang="en-GB" sz="3500" b="0" i="0" u="none" strike="noStrike" cap="none" dirty="0">
                <a:solidFill>
                  <a:srgbClr val="0000CC"/>
                </a:solidFill>
                <a:latin typeface="Overlock"/>
                <a:ea typeface="Overlock"/>
                <a:cs typeface="Overlock"/>
                <a:sym typeface="Overlock"/>
              </a:rPr>
              <a:t>It is also important that you talk to your child about their day at Nursery and encourage them to talk to us about their needs.</a:t>
            </a:r>
            <a:endParaRPr sz="35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C06337C2-71AC-5CFF-DDA4-5CD77526B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4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  <p:sp>
        <p:nvSpPr>
          <p:cNvPr id="212" name="Google Shape;212;p14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14"/>
          <p:cNvSpPr txBox="1"/>
          <p:nvPr/>
        </p:nvSpPr>
        <p:spPr>
          <a:xfrm>
            <a:off x="442913" y="209823"/>
            <a:ext cx="8243887" cy="137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Overlock"/>
              <a:buNone/>
            </a:pPr>
            <a:r>
              <a:rPr lang="en-GB" sz="5400" b="0" i="0" u="none" strike="noStrike" cap="none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What to expect when your child starts…</a:t>
            </a:r>
            <a:endParaRPr sz="5400" b="0" i="0" u="none" strike="noStrike" cap="none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14"/>
          <p:cNvSpPr txBox="1"/>
          <p:nvPr/>
        </p:nvSpPr>
        <p:spPr>
          <a:xfrm>
            <a:off x="442912" y="2131552"/>
            <a:ext cx="11197399" cy="42900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3000"/>
              <a:buFont typeface="Arial"/>
              <a:buNone/>
            </a:pPr>
            <a:r>
              <a:rPr lang="en-GB" sz="3000" b="0" i="0" u="none" strike="noStrike" cap="none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  <a:t>-Even if your child has had a previous experience of </a:t>
            </a:r>
            <a:r>
              <a:rPr lang="en-GB" sz="3000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  <a:t>nursery</a:t>
            </a:r>
            <a:r>
              <a:rPr lang="en-GB" sz="3000" b="0" i="0" u="none" strike="noStrike" cap="none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  <a:t> or </a:t>
            </a:r>
            <a:r>
              <a:rPr lang="en-GB" sz="3000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  <a:t>playgroups</a:t>
            </a:r>
            <a:r>
              <a:rPr lang="en-GB" sz="3000" b="0" i="0" u="none" strike="noStrike" cap="none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  <a:t>, starting in a new environment might be unsettling (separation anxiety, tears, clinginess).</a:t>
            </a: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SzPts val="3000"/>
              <a:buFont typeface="Arial"/>
              <a:buNone/>
            </a:pPr>
            <a:endParaRPr sz="1400" b="0" i="0" u="none" strike="noStrike" cap="none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CC"/>
              </a:buClr>
              <a:buSzPts val="3000"/>
              <a:buFont typeface="Arial"/>
              <a:buNone/>
            </a:pPr>
            <a:r>
              <a:rPr lang="en-GB" sz="3000" b="0" i="0" u="none" strike="noStrike" cap="none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  <a:t>-Some children might be more tearful than others which unsettles those around them.</a:t>
            </a: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CC"/>
              </a:buClr>
              <a:buSzPts val="3000"/>
              <a:buFont typeface="Arial"/>
              <a:buNone/>
            </a:pPr>
            <a:endParaRPr sz="1400" b="0" i="0" u="none" strike="noStrike" cap="none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CC"/>
              </a:buClr>
              <a:buSzPts val="3000"/>
              <a:buFont typeface="Arial"/>
              <a:buNone/>
            </a:pPr>
            <a:r>
              <a:rPr lang="en-GB" sz="3000" b="0" i="0" u="none" strike="noStrike" cap="none" dirty="0">
                <a:solidFill>
                  <a:schemeClr val="tx1"/>
                </a:solidFill>
                <a:latin typeface="Overlock"/>
                <a:ea typeface="Overlock"/>
                <a:cs typeface="Overlock"/>
                <a:sym typeface="Overlock"/>
              </a:rPr>
              <a:t>-We will encourage you to leave after a while, so that we can settle them in but we will always call you if needed.</a:t>
            </a:r>
            <a:endParaRPr sz="1400" b="0" i="0" u="none" strike="noStrike" cap="none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endParaRPr sz="3000" b="0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C718E4C7-065F-71BC-DCF6-66483F535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5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  <p:sp>
        <p:nvSpPr>
          <p:cNvPr id="221" name="Google Shape;221;p15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14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15"/>
          <p:cNvSpPr txBox="1"/>
          <p:nvPr/>
        </p:nvSpPr>
        <p:spPr>
          <a:xfrm>
            <a:off x="442913" y="0"/>
            <a:ext cx="8243887" cy="976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Overlock"/>
              <a:buNone/>
            </a:pPr>
            <a:r>
              <a:rPr lang="en-GB" sz="6000" b="0" i="0" u="none" strike="noStrike" cap="none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Tapestry</a:t>
            </a:r>
            <a:r>
              <a:rPr lang="en-GB" sz="44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 </a:t>
            </a:r>
            <a:endParaRPr sz="4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15"/>
          <p:cNvSpPr txBox="1"/>
          <p:nvPr/>
        </p:nvSpPr>
        <p:spPr>
          <a:xfrm>
            <a:off x="223457" y="960120"/>
            <a:ext cx="9368599" cy="3502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An Online Learning Journal system where staff record children's progress and activities, using tablet devices (iPads) and PCs.</a:t>
            </a:r>
            <a:endParaRPr sz="2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Parents can view their child’s journal on mobile devices and on their home computers</a:t>
            </a:r>
            <a:r>
              <a:rPr lang="en-GB" sz="2800" dirty="0">
                <a:latin typeface="Overlock"/>
                <a:ea typeface="Overlock"/>
                <a:cs typeface="Overlock"/>
                <a:sym typeface="Overlock"/>
              </a:rPr>
              <a:t> </a:t>
            </a: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and can make observations of their own using a secure login system.</a:t>
            </a:r>
            <a:endParaRPr sz="2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</a:pPr>
            <a:r>
              <a:rPr lang="en-GB" sz="28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It creates a two-way communication between home and school.</a:t>
            </a: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5" name="Google Shape;225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09760" y="2563295"/>
            <a:ext cx="2160836" cy="21214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36CA73EB-FF6D-CC8F-9813-A8548559D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04E95D-F7D8-D3BE-1339-33E9C784167B}"/>
              </a:ext>
            </a:extLst>
          </p:cNvPr>
          <p:cNvSpPr txBox="1"/>
          <p:nvPr/>
        </p:nvSpPr>
        <p:spPr>
          <a:xfrm>
            <a:off x="292432" y="4907134"/>
            <a:ext cx="11526583" cy="1383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90000"/>
              </a:lnSpc>
              <a:spcBef>
                <a:spcPts val="1000"/>
              </a:spcBef>
              <a:buClr>
                <a:srgbClr val="FF0000"/>
              </a:buClr>
              <a:buSzPct val="100000"/>
              <a:buFont typeface="Arial"/>
              <a:buChar char="•"/>
            </a:pPr>
            <a:r>
              <a:rPr lang="en-GB" sz="2800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In September, you will be set you up on Arbor.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Clr>
                <a:srgbClr val="FF0000"/>
              </a:buClr>
              <a:buSzPct val="100000"/>
              <a:buFont typeface="Arial"/>
              <a:buChar char="•"/>
            </a:pPr>
            <a:r>
              <a:rPr lang="en-GB" sz="2800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We will also hold an information meeting dedicated to Tapestry by the end of September (Date tbc).</a:t>
            </a:r>
            <a:endParaRPr lang="en-GB" sz="2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6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  <p:sp>
        <p:nvSpPr>
          <p:cNvPr id="231" name="Google Shape;231;p16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6"/>
          <p:cNvSpPr txBox="1"/>
          <p:nvPr/>
        </p:nvSpPr>
        <p:spPr>
          <a:xfrm>
            <a:off x="442913" y="103188"/>
            <a:ext cx="9646210" cy="17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Overlock"/>
              <a:buNone/>
            </a:pPr>
            <a:r>
              <a:rPr lang="en-GB" sz="6000" b="0" i="0" u="none" strike="noStrike" cap="none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Woodpecker Hall </a:t>
            </a:r>
            <a:r>
              <a:rPr lang="en-GB" sz="6000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Academy </a:t>
            </a:r>
            <a:r>
              <a:rPr lang="en-GB" sz="6000" b="0" i="0" u="none" strike="noStrike" cap="none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Website- Nursery </a:t>
            </a:r>
            <a:endParaRPr sz="1400" b="0" i="0" u="none" strike="noStrike" cap="none" dirty="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16"/>
          <p:cNvSpPr txBox="1"/>
          <p:nvPr/>
        </p:nvSpPr>
        <p:spPr>
          <a:xfrm>
            <a:off x="427038" y="2097088"/>
            <a:ext cx="10988214" cy="4205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endParaRPr lang="en-GB" sz="4000" u="sng" dirty="0"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lang="en-GB" sz="4000" u="sng" dirty="0">
                <a:latin typeface="Overlock"/>
                <a:ea typeface="Overlock"/>
                <a:cs typeface="Overlock"/>
                <a:sym typeface="Overlock"/>
              </a:rPr>
              <a:t>https://www.woodpeckerhallacademy.org.uk</a:t>
            </a:r>
            <a:endParaRPr lang="en-GB" sz="4000" b="0" i="0" u="sng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endParaRPr sz="4000" b="0" i="0" u="none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lang="en-GB" sz="40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Our Nursery page is updated regularly with information about what we will have been learning and how you can help your child at home.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4000" b="0" i="0" u="none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lang="en-GB" sz="4000" b="0" i="0" u="none" strike="noStrike" cap="none" dirty="0">
                <a:solidFill>
                  <a:srgbClr val="000000"/>
                </a:solidFill>
                <a:latin typeface="Overlock"/>
                <a:ea typeface="Overlock"/>
                <a:cs typeface="Overlock"/>
                <a:sym typeface="Overlock"/>
              </a:rPr>
              <a:t>All other information is in your information pack. </a:t>
            </a:r>
            <a:endParaRPr sz="4000" b="0" i="0" u="none" strike="noStrike" cap="none" dirty="0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3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78C6905A-F01E-29C9-0EA9-71B23E32D7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>
          <a:extLst>
            <a:ext uri="{FF2B5EF4-FFF2-40B4-BE49-F238E27FC236}">
              <a16:creationId xmlns:a16="http://schemas.microsoft.com/office/drawing/2014/main" id="{C086D0BF-C192-157A-6FA6-72E144EAF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6">
            <a:extLst>
              <a:ext uri="{FF2B5EF4-FFF2-40B4-BE49-F238E27FC236}">
                <a16:creationId xmlns:a16="http://schemas.microsoft.com/office/drawing/2014/main" id="{F274F69B-C636-EF15-7788-CF4A90484FBD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  <p:sp>
        <p:nvSpPr>
          <p:cNvPr id="231" name="Google Shape;231;p16">
            <a:extLst>
              <a:ext uri="{FF2B5EF4-FFF2-40B4-BE49-F238E27FC236}">
                <a16:creationId xmlns:a16="http://schemas.microsoft.com/office/drawing/2014/main" id="{F80B8C1A-0868-3CC7-852A-8C443C37BEF0}"/>
              </a:ext>
            </a:extLst>
          </p:cNvPr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16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6">
            <a:extLst>
              <a:ext uri="{FF2B5EF4-FFF2-40B4-BE49-F238E27FC236}">
                <a16:creationId xmlns:a16="http://schemas.microsoft.com/office/drawing/2014/main" id="{CE958639-B655-7626-6F1F-CEB33B6DC609}"/>
              </a:ext>
            </a:extLst>
          </p:cNvPr>
          <p:cNvSpPr txBox="1"/>
          <p:nvPr/>
        </p:nvSpPr>
        <p:spPr>
          <a:xfrm>
            <a:off x="442913" y="103188"/>
            <a:ext cx="9646210" cy="17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Overlock"/>
              <a:buNone/>
            </a:pPr>
            <a:r>
              <a:rPr lang="en-GB" sz="6000" b="0" i="0" u="none" strike="noStrike" cap="none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Friends of Woody</a:t>
            </a:r>
            <a:endParaRPr sz="1400" b="0" i="0" u="none" strike="noStrike" cap="none" dirty="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37345052-32EC-8C1C-80B0-6E8724CB3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elcome to Cotford St Luke PTA ...">
            <a:extLst>
              <a:ext uri="{FF2B5EF4-FFF2-40B4-BE49-F238E27FC236}">
                <a16:creationId xmlns:a16="http://schemas.microsoft.com/office/drawing/2014/main" id="{40F7928E-DF5E-B1DE-5172-FFE22F163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372" y="476078"/>
            <a:ext cx="3884096" cy="142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C13E01-0CB5-68E4-895A-2CA9E8C4071E}"/>
              </a:ext>
            </a:extLst>
          </p:cNvPr>
          <p:cNvSpPr txBox="1"/>
          <p:nvPr/>
        </p:nvSpPr>
        <p:spPr>
          <a:xfrm>
            <a:off x="580103" y="2125473"/>
            <a:ext cx="9953785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sz="3200" dirty="0">
                <a:latin typeface="Overlock" panose="020B0604020202020204" charset="0"/>
              </a:rPr>
              <a:t>All parents are part of the Parent Teacher Association </a:t>
            </a:r>
            <a:r>
              <a:rPr lang="en-GB" sz="3200" b="1" dirty="0">
                <a:latin typeface="Overlock" panose="020B0604020202020204" charset="0"/>
              </a:rPr>
              <a:t>(PTA).</a:t>
            </a:r>
          </a:p>
          <a:p>
            <a:pPr marL="285750" indent="-285750">
              <a:buFontTx/>
              <a:buChar char="-"/>
            </a:pPr>
            <a:r>
              <a:rPr lang="en-GB" sz="3200" b="1" dirty="0">
                <a:solidFill>
                  <a:srgbClr val="7030A0"/>
                </a:solidFill>
                <a:latin typeface="Overlock" panose="020B0604020202020204" charset="0"/>
              </a:rPr>
              <a:t>Friends of Woody.</a:t>
            </a:r>
          </a:p>
          <a:p>
            <a:pPr marL="285750" indent="-285750">
              <a:buFontTx/>
              <a:buChar char="-"/>
            </a:pPr>
            <a:r>
              <a:rPr lang="en-GB" sz="3200" dirty="0">
                <a:latin typeface="Overlock" panose="020B0604020202020204" charset="0"/>
              </a:rPr>
              <a:t>Each </a:t>
            </a:r>
            <a:r>
              <a:rPr lang="en-GB" sz="3200">
                <a:latin typeface="Overlock" panose="020B0604020202020204" charset="0"/>
              </a:rPr>
              <a:t>class has x2 </a:t>
            </a:r>
            <a:r>
              <a:rPr lang="en-GB" sz="3200" dirty="0">
                <a:latin typeface="Overlock" panose="020B0604020202020204" charset="0"/>
              </a:rPr>
              <a:t>representatives (encourage parents to get involved).</a:t>
            </a:r>
          </a:p>
          <a:p>
            <a:pPr marL="285750" indent="-285750">
              <a:buFontTx/>
              <a:buChar char="-"/>
            </a:pPr>
            <a:r>
              <a:rPr lang="en-GB" sz="3200" dirty="0">
                <a:latin typeface="Overlock" panose="020B0604020202020204" charset="0"/>
              </a:rPr>
              <a:t>All ideas welcome.</a:t>
            </a:r>
          </a:p>
          <a:p>
            <a:pPr marL="285750" indent="-285750">
              <a:buFontTx/>
              <a:buChar char="-"/>
            </a:pPr>
            <a:r>
              <a:rPr lang="en-GB" sz="3200" dirty="0">
                <a:latin typeface="Overlock" panose="020B0604020202020204" charset="0"/>
              </a:rPr>
              <a:t>No organising of events just helping get things set up/helping at events.</a:t>
            </a:r>
          </a:p>
          <a:p>
            <a:pPr marL="285750" indent="-285750">
              <a:buFontTx/>
              <a:buChar char="-"/>
            </a:pPr>
            <a:r>
              <a:rPr lang="en-GB" sz="3200" dirty="0">
                <a:latin typeface="Overlock" panose="020B0604020202020204" charset="0"/>
              </a:rPr>
              <a:t>Events only happen with your support.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endParaRPr lang="en-GB" b="1" dirty="0"/>
          </a:p>
          <a:p>
            <a:pPr marL="285750" indent="-285750">
              <a:buFontTx/>
              <a:buChar char="-"/>
            </a:pP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9DD8B7-4C44-D747-A98D-E2C542A2F9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0620" y="4260469"/>
            <a:ext cx="1758395" cy="2526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104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Overlock"/>
              <a:buNone/>
            </a:pPr>
            <a:r>
              <a:rPr lang="en-GB" sz="5100" dirty="0">
                <a:solidFill>
                  <a:srgbClr val="0070C0"/>
                </a:solidFill>
                <a:latin typeface="Overlock"/>
                <a:ea typeface="Overlock"/>
                <a:cs typeface="Overlock"/>
                <a:sym typeface="Overlock"/>
              </a:rPr>
              <a:t>Any questions?</a:t>
            </a:r>
            <a:endParaRPr sz="5100" dirty="0">
              <a:solidFill>
                <a:srgbClr val="0070C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240" name="Google Shape;240;p17"/>
          <p:cNvSpPr txBox="1">
            <a:spLocks noGrp="1"/>
          </p:cNvSpPr>
          <p:nvPr>
            <p:ph type="sldNum" idx="12"/>
          </p:nvPr>
        </p:nvSpPr>
        <p:spPr>
          <a:xfrm>
            <a:off x="9075815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  <p:sp>
        <p:nvSpPr>
          <p:cNvPr id="241" name="Google Shape;241;p17"/>
          <p:cNvSpPr txBox="1"/>
          <p:nvPr/>
        </p:nvSpPr>
        <p:spPr>
          <a:xfrm>
            <a:off x="8610600" y="6421597"/>
            <a:ext cx="32084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 sz="11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sz="11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7"/>
          <p:cNvSpPr txBox="1"/>
          <p:nvPr/>
        </p:nvSpPr>
        <p:spPr>
          <a:xfrm>
            <a:off x="1869465" y="2467288"/>
            <a:ext cx="8229600" cy="445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GB"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4" name="Google Shape;244;p17" descr="89 Cartoon asking questions Images, Royalty-free Stock Cartoon asking  questions Photos &amp;amp; Pictures | Depositphoto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90944" y="1946641"/>
            <a:ext cx="4592271" cy="4592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4 May 2018 Dear Parents and Carers, Re: The Headteacher of Woodpecker Hall  Primary Academy It is with great regret that I must a">
            <a:extLst>
              <a:ext uri="{FF2B5EF4-FFF2-40B4-BE49-F238E27FC236}">
                <a16:creationId xmlns:a16="http://schemas.microsoft.com/office/drawing/2014/main" id="{26A2C9A6-0952-0293-134F-648391F46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23" y="184826"/>
            <a:ext cx="1947233" cy="51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EBA2EB4D77AF458D0D9FE8E00DA4F4" ma:contentTypeVersion="13" ma:contentTypeDescription="Create a new document." ma:contentTypeScope="" ma:versionID="fa2823fabc7054c6c3ab23380d50ad6f">
  <xsd:schema xmlns:xsd="http://www.w3.org/2001/XMLSchema" xmlns:xs="http://www.w3.org/2001/XMLSchema" xmlns:p="http://schemas.microsoft.com/office/2006/metadata/properties" xmlns:ns2="cd7f7c8a-c8d0-4a3a-89b8-482271a8509b" xmlns:ns3="822bd001-b475-4de8-9e6b-fe2612c29544" targetNamespace="http://schemas.microsoft.com/office/2006/metadata/properties" ma:root="true" ma:fieldsID="fab054db6fe2c7b428de8ac22753f4e3" ns2:_="" ns3:_="">
    <xsd:import namespace="cd7f7c8a-c8d0-4a3a-89b8-482271a8509b"/>
    <xsd:import namespace="822bd001-b475-4de8-9e6b-fe2612c2954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7f7c8a-c8d0-4a3a-89b8-482271a850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ca80854f-31e5-450a-bf70-f72869c723b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2bd001-b475-4de8-9e6b-fe2612c2954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8c439b2c-5b81-40b0-9de4-77621dbefbf2}" ma:internalName="TaxCatchAll" ma:showField="CatchAllData" ma:web="822bd001-b475-4de8-9e6b-fe2612c2954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2bd001-b475-4de8-9e6b-fe2612c29544" xsi:nil="true"/>
    <lcf76f155ced4ddcb4097134ff3c332f xmlns="cd7f7c8a-c8d0-4a3a-89b8-482271a8509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4225658-D988-4168-ABDE-4A0777BD04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85FF7E-E7BF-4CB2-ACB6-EB7CD83EEE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d7f7c8a-c8d0-4a3a-89b8-482271a8509b"/>
    <ds:schemaRef ds:uri="822bd001-b475-4de8-9e6b-fe2612c2954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CF380A-E0A8-4A3A-83BF-D1D4DD8B3E15}">
  <ds:schemaRefs>
    <ds:schemaRef ds:uri="30223336-7fd8-41ce-8ea2-8ae643de6d26"/>
    <ds:schemaRef ds:uri="ad56065b-0db5-4d50-ab97-70d76a5d6ca1"/>
    <ds:schemaRef ds:uri="http://schemas.microsoft.com/office/2006/metadata/properties"/>
    <ds:schemaRef ds:uri="http://schemas.microsoft.com/office/infopath/2007/PartnerControls"/>
    <ds:schemaRef ds:uri="822bd001-b475-4de8-9e6b-fe2612c29544"/>
    <ds:schemaRef ds:uri="cd7f7c8a-c8d0-4a3a-89b8-482271a8509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1096</Words>
  <Application>Microsoft Office PowerPoint</Application>
  <PresentationFormat>Widescreen</PresentationFormat>
  <Paragraphs>157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Calibri</vt:lpstr>
      <vt:lpstr>Overlock</vt:lpstr>
      <vt:lpstr>Arial</vt:lpstr>
      <vt:lpstr>Noto Sans Symbols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Packed Lunches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Marino - Creative Link</dc:creator>
  <cp:lastModifiedBy>Tino Hernandez</cp:lastModifiedBy>
  <cp:revision>5</cp:revision>
  <dcterms:created xsi:type="dcterms:W3CDTF">2021-05-26T17:13:06Z</dcterms:created>
  <dcterms:modified xsi:type="dcterms:W3CDTF">2025-09-28T15:05:56Z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0x0101001DEBA2EB4D77AF458D0D9FE8E00DA4F4</vt:lpwstr>
  </property>
  <property fmtid="{D5CDD505-2E9C-101B-9397-08002B2CF9AE}" pid="3" name="MediaServiceImageTags">
    <vt:lpwstr/>
  </property>
</Properties>
</file>