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6"/>
  </p:notesMasterIdLst>
  <p:sldIdLst>
    <p:sldId id="256" r:id="rId5"/>
    <p:sldId id="257" r:id="rId6"/>
    <p:sldId id="258" r:id="rId7"/>
    <p:sldId id="259" r:id="rId8"/>
    <p:sldId id="260" r:id="rId9"/>
    <p:sldId id="262" r:id="rId10"/>
    <p:sldId id="263" r:id="rId11"/>
    <p:sldId id="264" r:id="rId12"/>
    <p:sldId id="265" r:id="rId13"/>
    <p:sldId id="266" r:id="rId14"/>
    <p:sldId id="267" r:id="rId15"/>
    <p:sldId id="268" r:id="rId16"/>
    <p:sldId id="269" r:id="rId17"/>
    <p:sldId id="270" r:id="rId18"/>
    <p:sldId id="271" r:id="rId19"/>
    <p:sldId id="272" r:id="rId20"/>
    <p:sldId id="276" r:id="rId21"/>
    <p:sldId id="278" r:id="rId22"/>
    <p:sldId id="277" r:id="rId23"/>
    <p:sldId id="274" r:id="rId24"/>
    <p:sldId id="275" r:id="rId25"/>
  </p:sldIdLst>
  <p:sldSz cx="12192000" cy="6858000"/>
  <p:notesSz cx="6858000" cy="9144000"/>
  <p:embeddedFontLst>
    <p:embeddedFont>
      <p:font typeface="Comfortaa" panose="020B0604020202020204" charset="0"/>
      <p:regular r:id="rId27"/>
      <p:bold r:id="rId28"/>
    </p:embeddedFont>
    <p:embeddedFont>
      <p:font typeface="Overlock" panose="020B060402020202020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jMETlQLyxvQDFdS1iwFQTGIw4Ep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D3C7301-80B6-4515-8FD4-C0EE1B54EE3F}">
  <a:tblStyle styleId="{1D3C7301-80B6-4515-8FD4-C0EE1B54EE3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customschemas.google.com/relationships/presentationmetadata" Target="meta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6.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2.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 name="Google Shape;16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9" name="Google Shape;18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13ad470867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13ad470867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13ad4708679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13ad4708679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13ad4708679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13ad4708679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8" name="Google Shape;21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a:extLst>
            <a:ext uri="{FF2B5EF4-FFF2-40B4-BE49-F238E27FC236}">
              <a16:creationId xmlns:a16="http://schemas.microsoft.com/office/drawing/2014/main" id="{8D0FC189-D77C-C5B0-BC1F-4CAEAAA26C85}"/>
            </a:ext>
          </a:extLst>
        </p:cNvPr>
        <p:cNvGrpSpPr/>
        <p:nvPr/>
      </p:nvGrpSpPr>
      <p:grpSpPr>
        <a:xfrm>
          <a:off x="0" y="0"/>
          <a:ext cx="0" cy="0"/>
          <a:chOff x="0" y="0"/>
          <a:chExt cx="0" cy="0"/>
        </a:xfrm>
      </p:grpSpPr>
      <p:sp>
        <p:nvSpPr>
          <p:cNvPr id="227" name="Google Shape;227;p16:notes">
            <a:extLst>
              <a:ext uri="{FF2B5EF4-FFF2-40B4-BE49-F238E27FC236}">
                <a16:creationId xmlns:a16="http://schemas.microsoft.com/office/drawing/2014/main" id="{EA98003D-F7F7-239A-EA12-8AFD59958A9D}"/>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8" name="Google Shape;228;p16:notes">
            <a:extLst>
              <a:ext uri="{FF2B5EF4-FFF2-40B4-BE49-F238E27FC236}">
                <a16:creationId xmlns:a16="http://schemas.microsoft.com/office/drawing/2014/main" id="{FC8D2ECC-085F-4D41-AEDF-DADC186F6A8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917878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6"/>
          <p:cNvSpPr>
            <a:spLocks noGrp="1"/>
          </p:cNvSpPr>
          <p:nvPr>
            <p:ph type="pic" idx="2"/>
          </p:nvPr>
        </p:nvSpPr>
        <p:spPr>
          <a:xfrm>
            <a:off x="5183188" y="987425"/>
            <a:ext cx="6172200" cy="4873625"/>
          </a:xfrm>
          <a:prstGeom prst="rect">
            <a:avLst/>
          </a:prstGeom>
          <a:noFill/>
          <a:ln>
            <a:noFill/>
          </a:ln>
        </p:spPr>
      </p:sp>
      <p:sp>
        <p:nvSpPr>
          <p:cNvPr id="64" name="Google Shape;64;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0" y="-34342"/>
            <a:ext cx="12192000" cy="5635487"/>
          </a:xfrm>
          <a:prstGeom prst="rect">
            <a:avLst/>
          </a:prstGeom>
          <a:solidFill>
            <a:srgbClr val="454A98"/>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5" name="Google Shape;85;p1"/>
          <p:cNvSpPr txBox="1"/>
          <p:nvPr/>
        </p:nvSpPr>
        <p:spPr>
          <a:xfrm>
            <a:off x="2634298" y="1464556"/>
            <a:ext cx="9144000" cy="2637692"/>
          </a:xfrm>
          <a:prstGeom prst="rect">
            <a:avLst/>
          </a:prstGeom>
          <a:noFill/>
          <a:ln>
            <a:noFill/>
          </a:ln>
        </p:spPr>
        <p:txBody>
          <a:bodyPr spcFirstLastPara="1" wrap="square" lIns="91425" tIns="45700" rIns="91425" bIns="45700" anchor="b" anchorCtr="0">
            <a:noAutofit/>
          </a:bodyPr>
          <a:lstStyle/>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dirty="0">
                <a:solidFill>
                  <a:schemeClr val="tx1"/>
                </a:solidFill>
                <a:latin typeface="+mj-lt"/>
                <a:ea typeface="Overlock"/>
                <a:cs typeface="Overlock"/>
                <a:sym typeface="Overlock"/>
              </a:rPr>
              <a:t>Welcome to</a:t>
            </a:r>
            <a:br>
              <a:rPr lang="en-GB" sz="6000" b="0" i="0" u="none" strike="noStrike" cap="none" dirty="0">
                <a:solidFill>
                  <a:schemeClr val="tx1"/>
                </a:solidFill>
                <a:latin typeface="+mj-lt"/>
                <a:ea typeface="Overlock"/>
                <a:cs typeface="Overlock"/>
                <a:sym typeface="Overlock"/>
              </a:rPr>
            </a:br>
            <a:r>
              <a:rPr lang="en-GB" sz="6000" b="0" i="0" u="none" strike="noStrike" cap="none" dirty="0">
                <a:solidFill>
                  <a:schemeClr val="tx1"/>
                </a:solidFill>
                <a:latin typeface="+mj-lt"/>
                <a:ea typeface="Overlock"/>
                <a:cs typeface="Overlock"/>
                <a:sym typeface="Overlock"/>
              </a:rPr>
              <a:t>Woodpecker Hall Nursery</a:t>
            </a:r>
          </a:p>
          <a:p>
            <a:pPr marL="0" marR="0" lvl="0" indent="0" algn="r" rtl="0">
              <a:lnSpc>
                <a:spcPct val="90000"/>
              </a:lnSpc>
              <a:spcBef>
                <a:spcPts val="0"/>
              </a:spcBef>
              <a:spcAft>
                <a:spcPts val="0"/>
              </a:spcAft>
              <a:buClr>
                <a:srgbClr val="FF0000"/>
              </a:buClr>
              <a:buSzPts val="6000"/>
              <a:buFont typeface="Overlock"/>
              <a:buNone/>
            </a:pPr>
            <a:r>
              <a:rPr lang="en-GB" sz="6000" dirty="0">
                <a:solidFill>
                  <a:schemeClr val="tx1"/>
                </a:solidFill>
                <a:latin typeface="+mj-lt"/>
                <a:sym typeface="Overlock"/>
              </a:rPr>
              <a:t>Puffins</a:t>
            </a:r>
            <a:endParaRPr dirty="0">
              <a:solidFill>
                <a:schemeClr val="tx1"/>
              </a:solidFill>
              <a:latin typeface="+mj-lt"/>
            </a:endParaRPr>
          </a:p>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dirty="0">
                <a:solidFill>
                  <a:schemeClr val="tx1"/>
                </a:solidFill>
                <a:latin typeface="+mj-lt"/>
                <a:ea typeface="Overlock"/>
                <a:cs typeface="Overlock"/>
                <a:sym typeface="Overlock"/>
              </a:rPr>
              <a:t>2024</a:t>
            </a:r>
            <a:r>
              <a:rPr lang="en-GB" sz="6000" dirty="0">
                <a:solidFill>
                  <a:schemeClr val="tx1"/>
                </a:solidFill>
                <a:latin typeface="+mj-lt"/>
                <a:ea typeface="Overlock"/>
                <a:cs typeface="Overlock"/>
                <a:sym typeface="Overlock"/>
              </a:rPr>
              <a:t>/2025</a:t>
            </a:r>
            <a:endParaRPr sz="6000" b="0" i="0" u="none" strike="noStrike" cap="none" dirty="0">
              <a:solidFill>
                <a:schemeClr val="tx1"/>
              </a:solidFill>
              <a:latin typeface="+mj-lt"/>
              <a:ea typeface="Calibri"/>
              <a:cs typeface="Calibri"/>
              <a:sym typeface="Calibri"/>
            </a:endParaRPr>
          </a:p>
        </p:txBody>
      </p:sp>
      <p:sp>
        <p:nvSpPr>
          <p:cNvPr id="87" name="Google Shape;87;p1"/>
          <p:cNvSpPr/>
          <p:nvPr/>
        </p:nvSpPr>
        <p:spPr>
          <a:xfrm rot="-1042383">
            <a:off x="917775" y="2249071"/>
            <a:ext cx="2625535" cy="2625535"/>
          </a:xfrm>
          <a:prstGeom prst="star5">
            <a:avLst>
              <a:gd name="adj" fmla="val 19098"/>
              <a:gd name="hf" fmla="val 105146"/>
              <a:gd name="vf" fmla="val 110557"/>
            </a:avLst>
          </a:prstGeom>
          <a:noFill/>
          <a:ln w="381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p:nvPr/>
        </p:nvSpPr>
        <p:spPr>
          <a:xfrm rot="1213509">
            <a:off x="879280" y="2389295"/>
            <a:ext cx="700139" cy="700139"/>
          </a:xfrm>
          <a:prstGeom prst="star5">
            <a:avLst>
              <a:gd name="adj" fmla="val 19098"/>
              <a:gd name="hf" fmla="val 105146"/>
              <a:gd name="vf" fmla="val 110557"/>
            </a:avLst>
          </a:prstGeom>
          <a:noFill/>
          <a:ln w="762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9" name="Google Shape;89;p1"/>
          <p:cNvSpPr/>
          <p:nvPr/>
        </p:nvSpPr>
        <p:spPr>
          <a:xfrm rot="-1066174">
            <a:off x="3662202" y="3598717"/>
            <a:ext cx="923680" cy="923680"/>
          </a:xfrm>
          <a:prstGeom prst="star5">
            <a:avLst>
              <a:gd name="adj" fmla="val 19098"/>
              <a:gd name="hf" fmla="val 105146"/>
              <a:gd name="vf" fmla="val 110557"/>
            </a:avLst>
          </a:prstGeom>
          <a:noFill/>
          <a:ln w="127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 name="Google Shape;107;p3" descr="A picture containing icon&#10;&#10;Description automatically generated">
            <a:extLst>
              <a:ext uri="{FF2B5EF4-FFF2-40B4-BE49-F238E27FC236}">
                <a16:creationId xmlns:a16="http://schemas.microsoft.com/office/drawing/2014/main" id="{62B7E723-3FB0-16ED-1F7A-22FD3593142E}"/>
              </a:ext>
            </a:extLst>
          </p:cNvPr>
          <p:cNvPicPr preferRelativeResize="0"/>
          <p:nvPr/>
        </p:nvPicPr>
        <p:blipFill rotWithShape="1">
          <a:blip r:embed="rId3">
            <a:alphaModFix/>
          </a:blip>
          <a:srcRect/>
          <a:stretch/>
        </p:blipFill>
        <p:spPr>
          <a:xfrm>
            <a:off x="9437385" y="5979158"/>
            <a:ext cx="2479072" cy="54008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a:t>
            </a:fld>
            <a:endParaRPr/>
          </a:p>
        </p:txBody>
      </p:sp>
      <p:sp>
        <p:nvSpPr>
          <p:cNvPr id="96" name="Google Shape;96;p2"/>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a:solidFill>
                  <a:schemeClr val="lt1"/>
                </a:solidFill>
                <a:latin typeface="Calibri"/>
                <a:ea typeface="Calibri"/>
                <a:cs typeface="Calibri"/>
                <a:sym typeface="Calibri"/>
              </a:rPr>
              <a:t>2</a:t>
            </a:fld>
            <a:endParaRPr sz="1100" b="1" i="0" u="none" strike="noStrike" cap="none">
              <a:solidFill>
                <a:schemeClr val="lt1"/>
              </a:solidFill>
              <a:latin typeface="Calibri"/>
              <a:ea typeface="Calibri"/>
              <a:cs typeface="Calibri"/>
              <a:sym typeface="Calibri"/>
            </a:endParaRPr>
          </a:p>
        </p:txBody>
      </p:sp>
      <p:sp>
        <p:nvSpPr>
          <p:cNvPr id="98" name="Google Shape;98;p2"/>
          <p:cNvSpPr txBox="1"/>
          <p:nvPr/>
        </p:nvSpPr>
        <p:spPr>
          <a:xfrm>
            <a:off x="457199" y="525056"/>
            <a:ext cx="8243887" cy="94138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400"/>
              <a:buFont typeface="Calibri"/>
              <a:buNone/>
            </a:pPr>
            <a:r>
              <a:rPr lang="en-GB" sz="4400" b="1" i="0" u="none" strike="noStrike" cap="none" dirty="0">
                <a:solidFill>
                  <a:schemeClr val="tx1"/>
                </a:solidFill>
                <a:latin typeface="Comfortaa"/>
                <a:ea typeface="Comfortaa"/>
                <a:cs typeface="Comfortaa"/>
                <a:sym typeface="Comfortaa"/>
              </a:rPr>
              <a:t>Aims of this session:</a:t>
            </a:r>
            <a:endParaRPr sz="6000" b="1" i="0" u="none" strike="noStrike" cap="none" dirty="0">
              <a:solidFill>
                <a:schemeClr val="tx1"/>
              </a:solidFill>
              <a:latin typeface="Comfortaa"/>
              <a:ea typeface="Comfortaa"/>
              <a:cs typeface="Comfortaa"/>
              <a:sym typeface="Comfortaa"/>
            </a:endParaRPr>
          </a:p>
        </p:txBody>
      </p:sp>
      <p:sp>
        <p:nvSpPr>
          <p:cNvPr id="99" name="Google Shape;99;p2"/>
          <p:cNvSpPr txBox="1"/>
          <p:nvPr/>
        </p:nvSpPr>
        <p:spPr>
          <a:xfrm>
            <a:off x="457199" y="1900237"/>
            <a:ext cx="11312954" cy="4456113"/>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000000"/>
              </a:buClr>
              <a:buSzPts val="2800"/>
              <a:buFont typeface="Noto Sans Symbols"/>
              <a:buChar char="❖"/>
            </a:pPr>
            <a:r>
              <a:rPr lang="en-GB" sz="3200" b="0" i="0" u="none" strike="noStrike" cap="none" dirty="0">
                <a:solidFill>
                  <a:srgbClr val="000000"/>
                </a:solidFill>
                <a:latin typeface="Calibri"/>
                <a:ea typeface="Calibri"/>
                <a:cs typeface="Calibri"/>
                <a:sym typeface="Calibri"/>
              </a:rPr>
              <a:t> 	</a:t>
            </a:r>
            <a:r>
              <a:rPr lang="en-GB" sz="3200" i="0" u="none" strike="noStrike" cap="none" dirty="0">
                <a:solidFill>
                  <a:srgbClr val="000000"/>
                </a:solidFill>
                <a:latin typeface="+mn-lt"/>
                <a:ea typeface="Comfortaa"/>
                <a:cs typeface="Comfortaa"/>
                <a:sym typeface="Comfortaa"/>
              </a:rPr>
              <a:t>Meet the team</a:t>
            </a:r>
            <a:endParaRPr sz="3200" dirty="0">
              <a:latin typeface="+mn-lt"/>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3200" i="0" u="none" strike="noStrike" cap="none" dirty="0">
                <a:solidFill>
                  <a:srgbClr val="000000"/>
                </a:solidFill>
                <a:latin typeface="+mn-lt"/>
                <a:ea typeface="Comfortaa"/>
                <a:cs typeface="Comfortaa"/>
                <a:sym typeface="Comfortaa"/>
              </a:rPr>
              <a:t> 	</a:t>
            </a:r>
            <a:r>
              <a:rPr lang="en-GB" sz="3200" dirty="0">
                <a:latin typeface="+mn-lt"/>
                <a:ea typeface="Comfortaa"/>
                <a:cs typeface="Comfortaa"/>
                <a:sym typeface="Comfortaa"/>
              </a:rPr>
              <a:t>T</a:t>
            </a:r>
            <a:r>
              <a:rPr lang="en-GB" sz="3200" i="0" u="none" strike="noStrike" cap="none" dirty="0">
                <a:solidFill>
                  <a:srgbClr val="000000"/>
                </a:solidFill>
                <a:latin typeface="+mn-lt"/>
                <a:ea typeface="Comfortaa"/>
                <a:cs typeface="Comfortaa"/>
                <a:sym typeface="Comfortaa"/>
              </a:rPr>
              <a:t>he induction process</a:t>
            </a:r>
            <a:endParaRPr sz="3200" dirty="0">
              <a:latin typeface="+mn-lt"/>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3200" i="0" u="none" strike="noStrike" cap="none" dirty="0">
                <a:solidFill>
                  <a:srgbClr val="000000"/>
                </a:solidFill>
                <a:latin typeface="+mn-lt"/>
                <a:ea typeface="Comfortaa"/>
                <a:cs typeface="Comfortaa"/>
                <a:sym typeface="Comfortaa"/>
              </a:rPr>
              <a:t>	</a:t>
            </a:r>
            <a:r>
              <a:rPr lang="en-GB" sz="3200" dirty="0">
                <a:latin typeface="+mn-lt"/>
                <a:ea typeface="Comfortaa"/>
                <a:cs typeface="Comfortaa"/>
                <a:sym typeface="Comfortaa"/>
              </a:rPr>
              <a:t>H</a:t>
            </a:r>
            <a:r>
              <a:rPr lang="en-GB" sz="3200" i="0" u="none" strike="noStrike" cap="none" dirty="0">
                <a:solidFill>
                  <a:srgbClr val="000000"/>
                </a:solidFill>
                <a:latin typeface="+mn-lt"/>
                <a:ea typeface="Comfortaa"/>
                <a:cs typeface="Comfortaa"/>
                <a:sym typeface="Comfortaa"/>
              </a:rPr>
              <a:t>ow best to prepare your child for Nursery </a:t>
            </a:r>
            <a:endParaRPr sz="3200" dirty="0">
              <a:latin typeface="+mn-lt"/>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3200" i="0" u="none" strike="noStrike" cap="none" dirty="0">
                <a:solidFill>
                  <a:srgbClr val="000000"/>
                </a:solidFill>
                <a:latin typeface="+mn-lt"/>
                <a:ea typeface="Comfortaa"/>
                <a:cs typeface="Comfortaa"/>
                <a:sym typeface="Comfortaa"/>
              </a:rPr>
              <a:t> 	</a:t>
            </a:r>
            <a:r>
              <a:rPr lang="en-GB" sz="3200" dirty="0">
                <a:latin typeface="+mn-lt"/>
                <a:ea typeface="Comfortaa"/>
                <a:cs typeface="Comfortaa"/>
                <a:sym typeface="Comfortaa"/>
              </a:rPr>
              <a:t>W</a:t>
            </a:r>
            <a:r>
              <a:rPr lang="en-GB" sz="3200" i="0" u="none" strike="noStrike" cap="none" dirty="0">
                <a:solidFill>
                  <a:srgbClr val="000000"/>
                </a:solidFill>
                <a:latin typeface="+mn-lt"/>
                <a:ea typeface="Comfortaa"/>
                <a:cs typeface="Comfortaa"/>
                <a:sym typeface="Comfortaa"/>
              </a:rPr>
              <a:t>hat to expect when your child starts </a:t>
            </a:r>
            <a:endParaRPr sz="3200" dirty="0">
              <a:latin typeface="+mn-lt"/>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3200" i="0" u="none" strike="noStrike" cap="none" dirty="0">
                <a:solidFill>
                  <a:srgbClr val="000000"/>
                </a:solidFill>
                <a:latin typeface="+mn-lt"/>
                <a:ea typeface="Comfortaa"/>
                <a:cs typeface="Comfortaa"/>
                <a:sym typeface="Comfortaa"/>
              </a:rPr>
              <a:t> 	Answer questions</a:t>
            </a:r>
            <a:endParaRPr sz="3200" i="0" u="none" strike="noStrike" cap="none" dirty="0">
              <a:solidFill>
                <a:srgbClr val="000000"/>
              </a:solidFill>
              <a:latin typeface="+mn-lt"/>
              <a:ea typeface="Comfortaa"/>
              <a:cs typeface="Comfortaa"/>
              <a:sym typeface="Comfortaa"/>
            </a:endParaRPr>
          </a:p>
          <a:p>
            <a:pPr marL="228600" marR="0" lvl="0" indent="-50800" algn="l" rtl="0">
              <a:lnSpc>
                <a:spcPct val="90000"/>
              </a:lnSpc>
              <a:spcBef>
                <a:spcPts val="1000"/>
              </a:spcBef>
              <a:spcAft>
                <a:spcPts val="0"/>
              </a:spcAft>
              <a:buClr>
                <a:schemeClr val="dk1"/>
              </a:buClr>
              <a:buSzPts val="2800"/>
              <a:buFont typeface="Noto Sans Symbols"/>
              <a:buNone/>
            </a:pPr>
            <a:endParaRPr sz="3200" b="0" i="0" u="none" strike="noStrike" cap="none" dirty="0">
              <a:solidFill>
                <a:schemeClr val="dk1"/>
              </a:solidFill>
              <a:latin typeface="Calibri"/>
              <a:ea typeface="Calibri"/>
              <a:cs typeface="Calibri"/>
              <a:sym typeface="Calibri"/>
            </a:endParaRPr>
          </a:p>
        </p:txBody>
      </p:sp>
      <p:pic>
        <p:nvPicPr>
          <p:cNvPr id="2" name="Google Shape;107;p3" descr="A picture containing icon&#10;&#10;Description automatically generated">
            <a:extLst>
              <a:ext uri="{FF2B5EF4-FFF2-40B4-BE49-F238E27FC236}">
                <a16:creationId xmlns:a16="http://schemas.microsoft.com/office/drawing/2014/main" id="{C9DBD17A-CF42-8AB7-243B-D69A5BA2B2B3}"/>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3"/>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pic>
        <p:nvPicPr>
          <p:cNvPr id="105" name="Google Shape;105;p3" descr="Logo, company name&#10;&#10;Description automatically generated"/>
          <p:cNvPicPr preferRelativeResize="0"/>
          <p:nvPr/>
        </p:nvPicPr>
        <p:blipFill rotWithShape="1">
          <a:blip r:embed="rId3">
            <a:alphaModFix/>
          </a:blip>
          <a:srcRect/>
          <a:stretch/>
        </p:blipFill>
        <p:spPr>
          <a:xfrm>
            <a:off x="105462" y="5908518"/>
            <a:ext cx="1535068" cy="730320"/>
          </a:xfrm>
          <a:prstGeom prst="rect">
            <a:avLst/>
          </a:prstGeom>
          <a:noFill/>
          <a:ln>
            <a:noFill/>
          </a:ln>
        </p:spPr>
      </p:pic>
      <p:sp>
        <p:nvSpPr>
          <p:cNvPr id="106" name="Google Shape;106;p3"/>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a:solidFill>
                  <a:schemeClr val="lt1"/>
                </a:solidFill>
                <a:latin typeface="Calibri"/>
                <a:ea typeface="Calibri"/>
                <a:cs typeface="Calibri"/>
                <a:sym typeface="Calibri"/>
              </a:rPr>
              <a:t>3</a:t>
            </a:fld>
            <a:endParaRPr sz="1100" b="1" i="0" u="none" strike="noStrike" cap="none">
              <a:solidFill>
                <a:schemeClr val="lt1"/>
              </a:solidFill>
              <a:latin typeface="Calibri"/>
              <a:ea typeface="Calibri"/>
              <a:cs typeface="Calibri"/>
              <a:sym typeface="Calibri"/>
            </a:endParaRPr>
          </a:p>
        </p:txBody>
      </p:sp>
      <p:pic>
        <p:nvPicPr>
          <p:cNvPr id="107" name="Google Shape;107;p3" descr="A picture containing icon&#10;&#10;Description automatically generated"/>
          <p:cNvPicPr preferRelativeResize="0"/>
          <p:nvPr/>
        </p:nvPicPr>
        <p:blipFill rotWithShape="1">
          <a:blip r:embed="rId4">
            <a:alphaModFix/>
          </a:blip>
          <a:srcRect/>
          <a:stretch/>
        </p:blipFill>
        <p:spPr>
          <a:xfrm>
            <a:off x="9291081" y="255014"/>
            <a:ext cx="2479072" cy="540085"/>
          </a:xfrm>
          <a:prstGeom prst="rect">
            <a:avLst/>
          </a:prstGeom>
          <a:noFill/>
          <a:ln>
            <a:noFill/>
          </a:ln>
        </p:spPr>
      </p:pic>
      <p:sp>
        <p:nvSpPr>
          <p:cNvPr id="108" name="Google Shape;108;p3"/>
          <p:cNvSpPr txBox="1"/>
          <p:nvPr/>
        </p:nvSpPr>
        <p:spPr>
          <a:xfrm>
            <a:off x="623453" y="219157"/>
            <a:ext cx="4703100" cy="933300"/>
          </a:xfrm>
          <a:prstGeom prst="rect">
            <a:avLst/>
          </a:prstGeom>
          <a:noFill/>
          <a:ln>
            <a:noFill/>
          </a:ln>
        </p:spPr>
        <p:txBody>
          <a:bodyPr spcFirstLastPara="1" wrap="square" lIns="91425" tIns="45700" rIns="91425" bIns="45700" anchor="t" anchorCtr="0">
            <a:noAutofit/>
          </a:bodyPr>
          <a:lstStyle/>
          <a:p>
            <a:pPr marL="0" marR="0" lvl="0" indent="0" rtl="0">
              <a:spcBef>
                <a:spcPts val="0"/>
              </a:spcBef>
              <a:spcAft>
                <a:spcPts val="0"/>
              </a:spcAft>
              <a:buClr>
                <a:srgbClr val="7030A0"/>
              </a:buClr>
              <a:buSzPts val="4800"/>
              <a:buFont typeface="Overlock"/>
              <a:buNone/>
            </a:pPr>
            <a:r>
              <a:rPr lang="en-GB" sz="4800" b="1" i="0" u="none" strike="noStrike" cap="none" dirty="0">
                <a:solidFill>
                  <a:schemeClr val="tx1"/>
                </a:solidFill>
                <a:latin typeface="+mn-lt"/>
                <a:ea typeface="Comfortaa"/>
                <a:cs typeface="Comfortaa"/>
                <a:sym typeface="Comfortaa"/>
              </a:rPr>
              <a:t>Staffing </a:t>
            </a:r>
            <a:endParaRPr sz="4800" b="1" i="0" u="none" strike="noStrike" cap="none" dirty="0">
              <a:solidFill>
                <a:schemeClr val="tx1"/>
              </a:solidFill>
              <a:latin typeface="+mn-lt"/>
              <a:ea typeface="Comfortaa"/>
              <a:cs typeface="Comfortaa"/>
              <a:sym typeface="Comfortaa"/>
            </a:endParaRPr>
          </a:p>
        </p:txBody>
      </p:sp>
      <p:sp>
        <p:nvSpPr>
          <p:cNvPr id="109" name="Google Shape;109;p3"/>
          <p:cNvSpPr/>
          <p:nvPr/>
        </p:nvSpPr>
        <p:spPr>
          <a:xfrm>
            <a:off x="178403" y="2044362"/>
            <a:ext cx="5593200" cy="336498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none" strike="noStrike" cap="none" dirty="0">
                <a:solidFill>
                  <a:schemeClr val="dk1"/>
                </a:solidFill>
                <a:latin typeface="+mn-lt"/>
                <a:ea typeface="Comfortaa"/>
                <a:cs typeface="Comfortaa"/>
                <a:sym typeface="Comfortaa"/>
              </a:rPr>
              <a:t>Head Teacher: </a:t>
            </a:r>
            <a:r>
              <a:rPr lang="en-GB" sz="2800" i="0" u="none" strike="noStrike" cap="none" dirty="0">
                <a:solidFill>
                  <a:schemeClr val="dk1"/>
                </a:solidFill>
                <a:latin typeface="+mn-lt"/>
                <a:ea typeface="Comfortaa"/>
                <a:cs typeface="Comfortaa"/>
                <a:sym typeface="Comfortaa"/>
              </a:rPr>
              <a:t>Nicky Ross</a:t>
            </a:r>
            <a:endParaRPr dirty="0">
              <a:latin typeface="+mn-lt"/>
              <a:ea typeface="Comfortaa"/>
              <a:cs typeface="Comfortaa"/>
              <a:sym typeface="Comfortaa"/>
            </a:endParaRPr>
          </a:p>
          <a:p>
            <a:pPr marL="0" marR="0" lvl="0" indent="0" algn="l" rtl="0">
              <a:spcBef>
                <a:spcPts val="0"/>
              </a:spcBef>
              <a:spcAft>
                <a:spcPts val="0"/>
              </a:spcAft>
              <a:buNone/>
            </a:pPr>
            <a:endParaRPr sz="2800" i="0" u="none" strike="noStrike" cap="none" dirty="0">
              <a:solidFill>
                <a:schemeClr val="dk1"/>
              </a:solidFill>
              <a:latin typeface="+mn-lt"/>
              <a:ea typeface="Comfortaa"/>
              <a:cs typeface="Comfortaa"/>
              <a:sym typeface="Comfortaa"/>
            </a:endParaRPr>
          </a:p>
          <a:p>
            <a:pPr marL="0" marR="0" lvl="0" indent="0" algn="ctr" rtl="0">
              <a:spcBef>
                <a:spcPts val="0"/>
              </a:spcBef>
              <a:spcAft>
                <a:spcPts val="0"/>
              </a:spcAft>
              <a:buNone/>
            </a:pPr>
            <a:r>
              <a:rPr lang="en-GB" sz="2800" b="1" i="0" u="none" strike="noStrike" cap="none" dirty="0">
                <a:solidFill>
                  <a:schemeClr val="dk1"/>
                </a:solidFill>
                <a:latin typeface="+mn-lt"/>
                <a:ea typeface="Comfortaa"/>
                <a:cs typeface="Comfortaa"/>
                <a:sym typeface="Comfortaa"/>
              </a:rPr>
              <a:t>Assistant Head Teacher for EYFS</a:t>
            </a:r>
            <a:r>
              <a:rPr lang="en-GB" sz="2800" i="0" u="none" strike="noStrike" cap="none" dirty="0">
                <a:solidFill>
                  <a:schemeClr val="dk1"/>
                </a:solidFill>
                <a:latin typeface="+mn-lt"/>
                <a:ea typeface="Comfortaa"/>
                <a:cs typeface="Comfortaa"/>
                <a:sym typeface="Comfortaa"/>
              </a:rPr>
              <a:t>: Hati Mehmet </a:t>
            </a:r>
            <a:endParaRPr sz="2800" i="0" u="none" strike="noStrike" cap="none" dirty="0">
              <a:solidFill>
                <a:schemeClr val="dk1"/>
              </a:solidFill>
              <a:latin typeface="+mn-lt"/>
              <a:ea typeface="Comfortaa"/>
              <a:cs typeface="Comfortaa"/>
              <a:sym typeface="Comfortaa"/>
            </a:endParaRPr>
          </a:p>
          <a:p>
            <a:pPr marL="0" marR="0" lvl="0" indent="0" algn="ctr" rtl="0">
              <a:spcBef>
                <a:spcPts val="1000"/>
              </a:spcBef>
              <a:spcAft>
                <a:spcPts val="0"/>
              </a:spcAft>
              <a:buNone/>
            </a:pPr>
            <a:r>
              <a:rPr lang="en-GB" sz="2800" i="0" u="none" strike="noStrike" cap="none" dirty="0">
                <a:solidFill>
                  <a:schemeClr val="dk1"/>
                </a:solidFill>
                <a:latin typeface="+mn-lt"/>
                <a:ea typeface="Comfortaa"/>
                <a:cs typeface="Comfortaa"/>
                <a:sym typeface="Comfortaa"/>
              </a:rPr>
              <a:t> </a:t>
            </a:r>
            <a:r>
              <a:rPr lang="en-GB" sz="2800" b="1" i="0" u="none" strike="noStrike" cap="none" dirty="0">
                <a:solidFill>
                  <a:schemeClr val="dk1"/>
                </a:solidFill>
                <a:latin typeface="+mn-lt"/>
                <a:ea typeface="Comfortaa"/>
                <a:cs typeface="Comfortaa"/>
                <a:sym typeface="Comfortaa"/>
              </a:rPr>
              <a:t>Nursery Team Leaders</a:t>
            </a:r>
            <a:r>
              <a:rPr lang="en-GB" sz="2800" i="0" u="none" strike="noStrike" cap="none" dirty="0">
                <a:solidFill>
                  <a:schemeClr val="dk1"/>
                </a:solidFill>
                <a:latin typeface="+mn-lt"/>
                <a:ea typeface="Comfortaa"/>
                <a:cs typeface="Comfortaa"/>
                <a:sym typeface="Comfortaa"/>
              </a:rPr>
              <a:t>:</a:t>
            </a:r>
            <a:r>
              <a:rPr lang="en-GB" sz="2800" b="1" i="0" u="none" strike="noStrike" cap="none" dirty="0">
                <a:solidFill>
                  <a:schemeClr val="dk1"/>
                </a:solidFill>
                <a:latin typeface="+mn-lt"/>
                <a:ea typeface="Comfortaa"/>
                <a:cs typeface="Comfortaa"/>
                <a:sym typeface="Comfortaa"/>
              </a:rPr>
              <a:t> </a:t>
            </a:r>
            <a:endParaRPr dirty="0">
              <a:latin typeface="+mn-lt"/>
              <a:ea typeface="Comfortaa"/>
              <a:cs typeface="Comfortaa"/>
              <a:sym typeface="Comfortaa"/>
            </a:endParaRPr>
          </a:p>
          <a:p>
            <a:pPr lvl="0" algn="ctr">
              <a:spcBef>
                <a:spcPts val="1000"/>
              </a:spcBef>
            </a:pPr>
            <a:r>
              <a:rPr lang="en-GB" sz="2800" dirty="0">
                <a:solidFill>
                  <a:schemeClr val="dk1"/>
                </a:solidFill>
                <a:latin typeface="+mn-lt"/>
                <a:ea typeface="Comfortaa"/>
                <a:cs typeface="Comfortaa"/>
                <a:sym typeface="Comfortaa"/>
              </a:rPr>
              <a:t>James Mansfield </a:t>
            </a:r>
            <a:r>
              <a:rPr lang="en-GB" sz="2800" i="0" u="none" strike="noStrike" cap="none" dirty="0">
                <a:solidFill>
                  <a:schemeClr val="dk1"/>
                </a:solidFill>
                <a:latin typeface="+mn-lt"/>
                <a:ea typeface="Comfortaa"/>
                <a:cs typeface="Comfortaa"/>
                <a:sym typeface="Comfortaa"/>
              </a:rPr>
              <a:t>&amp; </a:t>
            </a:r>
            <a:r>
              <a:rPr lang="en-GB" sz="2800" dirty="0">
                <a:solidFill>
                  <a:schemeClr val="dk1"/>
                </a:solidFill>
                <a:latin typeface="+mn-lt"/>
                <a:ea typeface="Comfortaa"/>
                <a:cs typeface="Comfortaa"/>
                <a:sym typeface="Comfortaa"/>
              </a:rPr>
              <a:t>Selma Hassan </a:t>
            </a:r>
            <a:endParaRPr sz="2800" i="0" u="none" strike="noStrike" cap="none" dirty="0">
              <a:solidFill>
                <a:schemeClr val="dk1"/>
              </a:solidFill>
              <a:latin typeface="+mn-lt"/>
              <a:ea typeface="Comfortaa"/>
              <a:cs typeface="Comfortaa"/>
              <a:sym typeface="Comfortaa"/>
            </a:endParaRPr>
          </a:p>
        </p:txBody>
      </p:sp>
      <p:sp>
        <p:nvSpPr>
          <p:cNvPr id="110" name="Google Shape;110;p3"/>
          <p:cNvSpPr/>
          <p:nvPr/>
        </p:nvSpPr>
        <p:spPr>
          <a:xfrm>
            <a:off x="6566726" y="1678602"/>
            <a:ext cx="5018177" cy="456018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none" strike="noStrike" cap="none" dirty="0">
                <a:solidFill>
                  <a:srgbClr val="0000CC"/>
                </a:solidFill>
                <a:latin typeface="+mn-lt"/>
                <a:ea typeface="Comfortaa"/>
                <a:cs typeface="Comfortaa"/>
                <a:sym typeface="Comfortaa"/>
              </a:rPr>
              <a:t>Puffins (2 Year </a:t>
            </a:r>
            <a:r>
              <a:rPr lang="en-GB" sz="2800" b="1" dirty="0">
                <a:solidFill>
                  <a:srgbClr val="0000CC"/>
                </a:solidFill>
                <a:latin typeface="+mn-lt"/>
                <a:ea typeface="Comfortaa"/>
                <a:cs typeface="Comfortaa"/>
                <a:sym typeface="Comfortaa"/>
              </a:rPr>
              <a:t>O</a:t>
            </a:r>
            <a:r>
              <a:rPr lang="en-GB" sz="2800" b="1" i="0" u="none" strike="noStrike" cap="none" dirty="0">
                <a:solidFill>
                  <a:srgbClr val="0000CC"/>
                </a:solidFill>
                <a:latin typeface="+mn-lt"/>
                <a:ea typeface="Comfortaa"/>
                <a:cs typeface="Comfortaa"/>
                <a:sym typeface="Comfortaa"/>
              </a:rPr>
              <a:t>ld </a:t>
            </a:r>
            <a:r>
              <a:rPr lang="en-GB" sz="2800" b="1" dirty="0">
                <a:solidFill>
                  <a:srgbClr val="0000CC"/>
                </a:solidFill>
                <a:latin typeface="+mn-lt"/>
                <a:ea typeface="Comfortaa"/>
                <a:cs typeface="Comfortaa"/>
                <a:sym typeface="Comfortaa"/>
              </a:rPr>
              <a:t>R</a:t>
            </a:r>
            <a:r>
              <a:rPr lang="en-GB" sz="2800" b="1" i="0" u="none" strike="noStrike" cap="none" dirty="0">
                <a:solidFill>
                  <a:srgbClr val="0000CC"/>
                </a:solidFill>
                <a:latin typeface="+mn-lt"/>
                <a:ea typeface="Comfortaa"/>
                <a:cs typeface="Comfortaa"/>
                <a:sym typeface="Comfortaa"/>
              </a:rPr>
              <a:t>oom) Team: </a:t>
            </a:r>
            <a:endParaRPr dirty="0">
              <a:latin typeface="+mn-lt"/>
              <a:ea typeface="Comfortaa"/>
              <a:cs typeface="Comfortaa"/>
              <a:sym typeface="Comfortaa"/>
            </a:endParaRPr>
          </a:p>
          <a:p>
            <a:pPr marL="0" marR="0" lvl="0" indent="0" algn="ctr" rtl="0">
              <a:spcBef>
                <a:spcPts val="1400"/>
              </a:spcBef>
              <a:spcAft>
                <a:spcPts val="0"/>
              </a:spcAft>
              <a:buNone/>
            </a:pPr>
            <a:r>
              <a:rPr lang="en-GB" sz="2800" dirty="0">
                <a:solidFill>
                  <a:srgbClr val="0000CC"/>
                </a:solidFill>
                <a:latin typeface="+mn-lt"/>
                <a:ea typeface="Comfortaa"/>
                <a:cs typeface="Comfortaa"/>
                <a:sym typeface="Comfortaa"/>
              </a:rPr>
              <a:t>Miss Angus</a:t>
            </a:r>
            <a:endParaRPr sz="2800" i="0" u="none" strike="noStrike" cap="none" dirty="0">
              <a:solidFill>
                <a:srgbClr val="0000CC"/>
              </a:solidFill>
              <a:latin typeface="+mn-lt"/>
              <a:ea typeface="Comfortaa"/>
              <a:cs typeface="Comfortaa"/>
              <a:sym typeface="Comfortaa"/>
            </a:endParaRPr>
          </a:p>
          <a:p>
            <a:pPr marL="0" marR="0" lvl="0" indent="0" algn="ctr" rtl="0">
              <a:spcBef>
                <a:spcPts val="1400"/>
              </a:spcBef>
              <a:spcAft>
                <a:spcPts val="0"/>
              </a:spcAft>
              <a:buNone/>
            </a:pPr>
            <a:r>
              <a:rPr lang="en-GB" sz="2800" dirty="0">
                <a:solidFill>
                  <a:srgbClr val="0000CC"/>
                </a:solidFill>
                <a:latin typeface="+mn-lt"/>
                <a:ea typeface="Comfortaa"/>
                <a:cs typeface="Comfortaa"/>
                <a:sym typeface="Comfortaa"/>
              </a:rPr>
              <a:t>Ms Johnson</a:t>
            </a:r>
            <a:endParaRPr dirty="0">
              <a:latin typeface="+mn-lt"/>
              <a:ea typeface="Comfortaa"/>
              <a:cs typeface="Comfortaa"/>
              <a:sym typeface="Comfortaa"/>
            </a:endParaRPr>
          </a:p>
          <a:p>
            <a:pPr marL="0" marR="0" lvl="0" indent="0" algn="ctr" rtl="0">
              <a:spcBef>
                <a:spcPts val="1400"/>
              </a:spcBef>
              <a:spcAft>
                <a:spcPts val="0"/>
              </a:spcAft>
              <a:buNone/>
            </a:pPr>
            <a:r>
              <a:rPr lang="en-GB" sz="2800" dirty="0">
                <a:solidFill>
                  <a:srgbClr val="0000CC"/>
                </a:solidFill>
                <a:latin typeface="+mn-lt"/>
                <a:ea typeface="Comfortaa"/>
                <a:cs typeface="Comfortaa"/>
                <a:sym typeface="Comfortaa"/>
              </a:rPr>
              <a:t>Mrs </a:t>
            </a:r>
            <a:r>
              <a:rPr lang="en-GB" sz="2800" dirty="0" err="1">
                <a:solidFill>
                  <a:srgbClr val="0000CC"/>
                </a:solidFill>
                <a:latin typeface="+mn-lt"/>
                <a:ea typeface="Comfortaa"/>
                <a:cs typeface="Comfortaa"/>
                <a:sym typeface="Comfortaa"/>
              </a:rPr>
              <a:t>Ulasan</a:t>
            </a:r>
            <a:endParaRPr lang="en-GB" sz="2800" i="0" u="none" strike="noStrike" cap="none" dirty="0">
              <a:solidFill>
                <a:srgbClr val="0000CC"/>
              </a:solidFill>
              <a:latin typeface="+mn-lt"/>
              <a:ea typeface="Comfortaa"/>
              <a:cs typeface="Comfortaa"/>
              <a:sym typeface="Comfortaa"/>
            </a:endParaRPr>
          </a:p>
          <a:p>
            <a:pPr marL="0" marR="0" lvl="0" indent="0" algn="ctr" rtl="0">
              <a:spcBef>
                <a:spcPts val="1400"/>
              </a:spcBef>
              <a:spcAft>
                <a:spcPts val="0"/>
              </a:spcAft>
              <a:buNone/>
            </a:pPr>
            <a:r>
              <a:rPr lang="en-US" sz="2800" i="0" u="none" strike="noStrike" cap="none" dirty="0">
                <a:solidFill>
                  <a:srgbClr val="0000CC"/>
                </a:solidFill>
                <a:latin typeface="+mn-lt"/>
                <a:ea typeface="Comfortaa"/>
                <a:cs typeface="Comfortaa"/>
                <a:sym typeface="Comfortaa"/>
              </a:rPr>
              <a:t>Mis</a:t>
            </a:r>
            <a:r>
              <a:rPr lang="en-US" sz="2800" dirty="0">
                <a:solidFill>
                  <a:srgbClr val="0000CC"/>
                </a:solidFill>
                <a:latin typeface="+mn-lt"/>
                <a:ea typeface="Comfortaa"/>
                <a:cs typeface="Comfortaa"/>
                <a:sym typeface="Comfortaa"/>
              </a:rPr>
              <a:t>s Matondo</a:t>
            </a:r>
          </a:p>
          <a:p>
            <a:pPr marL="0" marR="0" lvl="0" indent="0" algn="ctr" rtl="0">
              <a:spcBef>
                <a:spcPts val="1400"/>
              </a:spcBef>
              <a:spcAft>
                <a:spcPts val="0"/>
              </a:spcAft>
              <a:buNone/>
            </a:pPr>
            <a:r>
              <a:rPr lang="en-US" sz="2800" i="0" u="none" strike="noStrike" cap="none" dirty="0" err="1">
                <a:solidFill>
                  <a:srgbClr val="0000CC"/>
                </a:solidFill>
                <a:latin typeface="+mn-lt"/>
                <a:ea typeface="Comfortaa"/>
                <a:cs typeface="Comfortaa"/>
                <a:sym typeface="Comfortaa"/>
              </a:rPr>
              <a:t>Mrs</a:t>
            </a:r>
            <a:r>
              <a:rPr lang="en-US" sz="2800" i="0" u="none" strike="noStrike" cap="none" dirty="0">
                <a:solidFill>
                  <a:srgbClr val="0000CC"/>
                </a:solidFill>
                <a:latin typeface="+mn-lt"/>
                <a:ea typeface="Comfortaa"/>
                <a:cs typeface="Comfortaa"/>
                <a:sym typeface="Comfortaa"/>
              </a:rPr>
              <a:t> Acar</a:t>
            </a:r>
            <a:endParaRPr sz="2800" i="0" u="none" strike="noStrike" cap="none" dirty="0">
              <a:solidFill>
                <a:srgbClr val="0000CC"/>
              </a:solidFill>
              <a:latin typeface="+mn-lt"/>
              <a:ea typeface="Comfortaa"/>
              <a:cs typeface="Comfortaa"/>
              <a:sym typeface="Comfortaa"/>
            </a:endParaRPr>
          </a:p>
          <a:p>
            <a:pPr marL="0" marR="0" lvl="0" indent="0" algn="ctr" rtl="0">
              <a:spcBef>
                <a:spcPts val="0"/>
              </a:spcBef>
              <a:spcAft>
                <a:spcPts val="0"/>
              </a:spcAft>
              <a:buNone/>
            </a:pPr>
            <a:endParaRPr sz="1800" i="0" u="none" strike="noStrike" cap="none" dirty="0">
              <a:solidFill>
                <a:schemeClr val="dk1"/>
              </a:solidFill>
              <a:latin typeface="Comfortaa"/>
              <a:ea typeface="Comfortaa"/>
              <a:cs typeface="Comfortaa"/>
              <a:sym typeface="Comfortaa"/>
            </a:endParaRPr>
          </a:p>
          <a:p>
            <a:pPr marL="0" marR="0" lvl="0" indent="0" algn="ctr" rtl="0">
              <a:spcBef>
                <a:spcPts val="0"/>
              </a:spcBef>
              <a:spcAft>
                <a:spcPts val="0"/>
              </a:spcAft>
              <a:buNone/>
            </a:pPr>
            <a:r>
              <a:rPr lang="en-GB" sz="1800" i="0" u="none" strike="noStrike" cap="none" dirty="0">
                <a:solidFill>
                  <a:schemeClr val="dk1"/>
                </a:solidFill>
                <a:latin typeface="Comfortaa"/>
                <a:ea typeface="Comfortaa"/>
                <a:cs typeface="Comfortaa"/>
                <a:sym typeface="Comfortaa"/>
              </a:rPr>
              <a:t>    </a:t>
            </a:r>
            <a:endParaRPr sz="1800" i="0" u="none" strike="noStrike" cap="none" dirty="0">
              <a:solidFill>
                <a:schemeClr val="dk1"/>
              </a:solidFill>
              <a:latin typeface="Comfortaa"/>
              <a:ea typeface="Comfortaa"/>
              <a:cs typeface="Comfortaa"/>
              <a:sym typeface="Comforta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4"/>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sp>
        <p:nvSpPr>
          <p:cNvPr id="116" name="Google Shape;116;p4"/>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a:solidFill>
                  <a:schemeClr val="lt1"/>
                </a:solidFill>
                <a:latin typeface="Calibri"/>
                <a:ea typeface="Calibri"/>
                <a:cs typeface="Calibri"/>
                <a:sym typeface="Calibri"/>
              </a:rPr>
              <a:t>4</a:t>
            </a:fld>
            <a:endParaRPr sz="1100" b="1" i="0" u="none" strike="noStrike" cap="none">
              <a:solidFill>
                <a:schemeClr val="lt1"/>
              </a:solidFill>
              <a:latin typeface="Calibri"/>
              <a:ea typeface="Calibri"/>
              <a:cs typeface="Calibri"/>
              <a:sym typeface="Calibri"/>
            </a:endParaRPr>
          </a:p>
        </p:txBody>
      </p:sp>
      <p:sp>
        <p:nvSpPr>
          <p:cNvPr id="118" name="Google Shape;118;p4"/>
          <p:cNvSpPr txBox="1"/>
          <p:nvPr/>
        </p:nvSpPr>
        <p:spPr>
          <a:xfrm>
            <a:off x="442913" y="103188"/>
            <a:ext cx="8243887" cy="109378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6000"/>
              <a:buFont typeface="Calibri"/>
              <a:buNone/>
            </a:pPr>
            <a:r>
              <a:rPr lang="en-GB" sz="6000" b="0" i="0" u="none" strike="noStrike" cap="none" dirty="0">
                <a:solidFill>
                  <a:srgbClr val="000000"/>
                </a:solidFill>
                <a:latin typeface="+mn-lt"/>
                <a:ea typeface="Calibri"/>
                <a:cs typeface="Calibri"/>
                <a:sym typeface="Calibri"/>
              </a:rPr>
              <a:t>Sessions </a:t>
            </a:r>
            <a:endParaRPr sz="6000" b="0" i="0" u="none" strike="noStrike" cap="none" dirty="0">
              <a:solidFill>
                <a:srgbClr val="000000"/>
              </a:solidFill>
              <a:latin typeface="+mn-lt"/>
              <a:ea typeface="Calibri"/>
              <a:cs typeface="Calibri"/>
              <a:sym typeface="Calibri"/>
            </a:endParaRPr>
          </a:p>
        </p:txBody>
      </p:sp>
      <p:sp>
        <p:nvSpPr>
          <p:cNvPr id="119" name="Google Shape;119;p4"/>
          <p:cNvSpPr txBox="1"/>
          <p:nvPr/>
        </p:nvSpPr>
        <p:spPr>
          <a:xfrm>
            <a:off x="4976261" y="971469"/>
            <a:ext cx="6617368" cy="5525583"/>
          </a:xfrm>
          <a:prstGeom prst="rect">
            <a:avLst/>
          </a:prstGeom>
          <a:noFill/>
          <a:ln>
            <a:noFill/>
          </a:ln>
        </p:spPr>
        <p:txBody>
          <a:bodyPr spcFirstLastPara="1" wrap="square" lIns="91425" tIns="45700" rIns="91425" bIns="45700" anchor="t" anchorCtr="0">
            <a:normAutofit fontScale="25000" lnSpcReduction="20000"/>
          </a:bodyPr>
          <a:lstStyle/>
          <a:p>
            <a:pPr marL="0" marR="0" lvl="0" indent="0" algn="ctr" rtl="0">
              <a:lnSpc>
                <a:spcPct val="90000"/>
              </a:lnSpc>
              <a:spcBef>
                <a:spcPts val="0"/>
              </a:spcBef>
              <a:spcAft>
                <a:spcPts val="0"/>
              </a:spcAft>
              <a:buClr>
                <a:srgbClr val="0000CC"/>
              </a:buClr>
              <a:buSzPct val="40366"/>
              <a:buFont typeface="Arial"/>
              <a:buNone/>
            </a:pPr>
            <a:r>
              <a:rPr lang="en-GB" sz="10900" i="0" u="none" strike="noStrike" cap="none" dirty="0">
                <a:solidFill>
                  <a:srgbClr val="0000CC"/>
                </a:solidFill>
                <a:latin typeface="+mn-lt"/>
                <a:ea typeface="Comfortaa"/>
                <a:cs typeface="Comfortaa"/>
                <a:sym typeface="Comfortaa"/>
              </a:rPr>
              <a:t>Puffins</a:t>
            </a:r>
            <a:endParaRPr sz="10900" dirty="0">
              <a:latin typeface="+mn-lt"/>
              <a:ea typeface="Comfortaa"/>
              <a:cs typeface="Comfortaa"/>
              <a:sym typeface="Comfortaa"/>
            </a:endParaRPr>
          </a:p>
          <a:p>
            <a:pPr marL="0" marR="0" lvl="0" indent="0" algn="ctr" rtl="0">
              <a:lnSpc>
                <a:spcPct val="90000"/>
              </a:lnSpc>
              <a:spcBef>
                <a:spcPts val="1000"/>
              </a:spcBef>
              <a:spcAft>
                <a:spcPts val="0"/>
              </a:spcAft>
              <a:buClr>
                <a:srgbClr val="000000"/>
              </a:buClr>
              <a:buSzPct val="25688"/>
              <a:buFont typeface="Arial"/>
              <a:buNone/>
            </a:pPr>
            <a:r>
              <a:rPr lang="en-GB" sz="10900" i="0" u="sng" strike="noStrike" cap="none" dirty="0">
                <a:solidFill>
                  <a:srgbClr val="000000"/>
                </a:solidFill>
                <a:latin typeface="+mn-lt"/>
                <a:ea typeface="Comfortaa"/>
                <a:cs typeface="Comfortaa"/>
                <a:sym typeface="Comfortaa"/>
              </a:rPr>
              <a:t>2 year old class</a:t>
            </a:r>
            <a:endParaRPr sz="10900" dirty="0">
              <a:latin typeface="+mn-lt"/>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endParaRPr sz="10900" dirty="0">
              <a:latin typeface="+mn-lt"/>
              <a:ea typeface="Comfortaa"/>
              <a:cs typeface="Comfortaa"/>
              <a:sym typeface="Comfortaa"/>
            </a:endParaRPr>
          </a:p>
          <a:p>
            <a:pPr marL="0" marR="0" lvl="0" indent="0" algn="ctr" rtl="0">
              <a:lnSpc>
                <a:spcPct val="90000"/>
              </a:lnSpc>
              <a:spcBef>
                <a:spcPts val="1000"/>
              </a:spcBef>
              <a:spcAft>
                <a:spcPts val="0"/>
              </a:spcAft>
              <a:buClr>
                <a:srgbClr val="000000"/>
              </a:buClr>
              <a:buSzPts val="600"/>
              <a:buFont typeface="Arial"/>
              <a:buNone/>
            </a:pPr>
            <a:r>
              <a:rPr lang="en-GB" sz="10900" i="0" u="none" strike="noStrike" cap="none" dirty="0">
                <a:solidFill>
                  <a:srgbClr val="000000"/>
                </a:solidFill>
                <a:latin typeface="+mn-lt"/>
                <a:ea typeface="Comfortaa"/>
                <a:cs typeface="Comfortaa"/>
                <a:sym typeface="Comfortaa"/>
              </a:rPr>
              <a:t>*Morning class</a:t>
            </a:r>
            <a:endParaRPr sz="10900" dirty="0">
              <a:solidFill>
                <a:srgbClr val="FF0000"/>
              </a:solidFill>
              <a:latin typeface="+mn-lt"/>
              <a:ea typeface="Comfortaa"/>
              <a:cs typeface="Comfortaa"/>
              <a:sym typeface="Comfortaa"/>
            </a:endParaRPr>
          </a:p>
          <a:p>
            <a:pPr marL="0" marR="0" lvl="0" indent="0" algn="ctr" rtl="0">
              <a:lnSpc>
                <a:spcPct val="90000"/>
              </a:lnSpc>
              <a:spcBef>
                <a:spcPts val="1000"/>
              </a:spcBef>
              <a:spcAft>
                <a:spcPts val="0"/>
              </a:spcAft>
              <a:buClr>
                <a:srgbClr val="000000"/>
              </a:buClr>
              <a:buSzPts val="600"/>
              <a:buFont typeface="Arial"/>
              <a:buNone/>
            </a:pPr>
            <a:r>
              <a:rPr lang="en-GB" sz="10900" dirty="0">
                <a:solidFill>
                  <a:srgbClr val="FF0000"/>
                </a:solidFill>
                <a:latin typeface="+mn-lt"/>
                <a:ea typeface="Comfortaa"/>
                <a:cs typeface="Comfortaa"/>
                <a:sym typeface="Comfortaa"/>
              </a:rPr>
              <a:t>8.30am-11.30am</a:t>
            </a:r>
          </a:p>
          <a:p>
            <a:pPr marL="0" marR="0" lvl="0" indent="0" algn="ctr" rtl="0">
              <a:lnSpc>
                <a:spcPct val="90000"/>
              </a:lnSpc>
              <a:spcBef>
                <a:spcPts val="1000"/>
              </a:spcBef>
              <a:spcAft>
                <a:spcPts val="0"/>
              </a:spcAft>
              <a:buClr>
                <a:srgbClr val="000000"/>
              </a:buClr>
              <a:buSzPts val="600"/>
              <a:buFont typeface="Arial"/>
              <a:buNone/>
            </a:pPr>
            <a:endParaRPr sz="10900" dirty="0">
              <a:latin typeface="+mn-lt"/>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r>
              <a:rPr lang="en-GB" sz="10900" dirty="0">
                <a:latin typeface="+mn-lt"/>
                <a:ea typeface="Comfortaa"/>
                <a:cs typeface="Comfortaa"/>
                <a:sym typeface="Comfortaa"/>
              </a:rPr>
              <a:t>*Afternoon class</a:t>
            </a:r>
            <a:endParaRPr sz="10900" dirty="0">
              <a:latin typeface="+mn-lt"/>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r>
              <a:rPr lang="en-GB" sz="10900" i="0" u="none" strike="noStrike" cap="none" dirty="0">
                <a:solidFill>
                  <a:srgbClr val="FF0000"/>
                </a:solidFill>
                <a:latin typeface="+mn-lt"/>
                <a:ea typeface="Comfortaa"/>
                <a:cs typeface="Comfortaa"/>
                <a:sym typeface="Comfortaa"/>
              </a:rPr>
              <a:t>12.15pm-3.15pm</a:t>
            </a:r>
            <a:endParaRPr sz="10900" dirty="0">
              <a:latin typeface="+mn-lt"/>
              <a:ea typeface="Comfortaa"/>
              <a:cs typeface="Comfortaa"/>
              <a:sym typeface="Comfortaa"/>
            </a:endParaRPr>
          </a:p>
          <a:p>
            <a:pPr marL="457200" lvl="0" indent="0" algn="ctr" rtl="0">
              <a:lnSpc>
                <a:spcPct val="90000"/>
              </a:lnSpc>
              <a:spcBef>
                <a:spcPts val="1000"/>
              </a:spcBef>
              <a:spcAft>
                <a:spcPts val="0"/>
              </a:spcAft>
              <a:buNone/>
            </a:pPr>
            <a:endParaRPr lang="en-GB" sz="10900" dirty="0">
              <a:latin typeface="+mn-lt"/>
              <a:ea typeface="Comfortaa"/>
              <a:cs typeface="Comfortaa"/>
              <a:sym typeface="Comfortaa"/>
            </a:endParaRPr>
          </a:p>
          <a:p>
            <a:pPr marL="457200" lvl="0" indent="0" algn="ctr" rtl="0">
              <a:lnSpc>
                <a:spcPct val="90000"/>
              </a:lnSpc>
              <a:spcBef>
                <a:spcPts val="1000"/>
              </a:spcBef>
              <a:spcAft>
                <a:spcPts val="0"/>
              </a:spcAft>
              <a:buNone/>
            </a:pPr>
            <a:r>
              <a:rPr lang="en-GB" sz="10900" dirty="0">
                <a:latin typeface="+mn-lt"/>
                <a:ea typeface="Comfortaa"/>
                <a:cs typeface="Comfortaa"/>
                <a:sym typeface="Comfortaa"/>
              </a:rPr>
              <a:t>*Full time</a:t>
            </a:r>
            <a:endParaRPr sz="10900" dirty="0">
              <a:latin typeface="+mn-lt"/>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r>
              <a:rPr lang="en-GB" sz="10900" i="0" u="none" strike="noStrike" cap="none" dirty="0">
                <a:solidFill>
                  <a:srgbClr val="FF0000"/>
                </a:solidFill>
                <a:latin typeface="+mn-lt"/>
                <a:ea typeface="Comfortaa"/>
                <a:cs typeface="Comfortaa"/>
                <a:sym typeface="Comfortaa"/>
              </a:rPr>
              <a:t>8.30am-3.15pm </a:t>
            </a:r>
          </a:p>
          <a:p>
            <a:pPr algn="ctr">
              <a:lnSpc>
                <a:spcPct val="90000"/>
              </a:lnSpc>
              <a:spcBef>
                <a:spcPts val="1000"/>
              </a:spcBef>
              <a:buClr>
                <a:srgbClr val="FF0000"/>
              </a:buClr>
              <a:buSzPts val="600"/>
            </a:pPr>
            <a:r>
              <a:rPr lang="en-GB" sz="10900" dirty="0">
                <a:latin typeface="+mn-lt"/>
                <a:ea typeface="Comfortaa"/>
                <a:cs typeface="Comfortaa"/>
                <a:sym typeface="Comfortaa"/>
              </a:rPr>
              <a:t>*Wrap Around Care</a:t>
            </a:r>
          </a:p>
          <a:p>
            <a:pPr marL="0" marR="0" lvl="0" indent="0" algn="ctr" rtl="0">
              <a:lnSpc>
                <a:spcPct val="90000"/>
              </a:lnSpc>
              <a:spcBef>
                <a:spcPts val="1000"/>
              </a:spcBef>
              <a:spcAft>
                <a:spcPts val="0"/>
              </a:spcAft>
              <a:buClr>
                <a:srgbClr val="FF0000"/>
              </a:buClr>
              <a:buSzPts val="600"/>
              <a:buFont typeface="Arial"/>
              <a:buNone/>
            </a:pPr>
            <a:r>
              <a:rPr lang="en-GB" sz="10900" dirty="0">
                <a:solidFill>
                  <a:srgbClr val="FF0000"/>
                </a:solidFill>
                <a:latin typeface="+mn-lt"/>
                <a:ea typeface="Comfortaa"/>
                <a:cs typeface="Comfortaa"/>
                <a:sym typeface="Comfortaa"/>
              </a:rPr>
              <a:t>3.15-6.15</a:t>
            </a:r>
            <a:endParaRPr sz="10900" dirty="0">
              <a:latin typeface="+mn-lt"/>
              <a:ea typeface="Comfortaa"/>
              <a:cs typeface="Comfortaa"/>
              <a:sym typeface="Comfortaa"/>
            </a:endParaRPr>
          </a:p>
          <a:p>
            <a:pPr marL="457200" marR="0" lvl="0" indent="0" algn="ctr" rtl="0">
              <a:lnSpc>
                <a:spcPct val="90000"/>
              </a:lnSpc>
              <a:spcBef>
                <a:spcPts val="1000"/>
              </a:spcBef>
              <a:spcAft>
                <a:spcPts val="0"/>
              </a:spcAft>
              <a:buNone/>
            </a:pPr>
            <a:endParaRPr sz="2400" b="0" i="0" u="none" strike="noStrike" cap="none" dirty="0">
              <a:solidFill>
                <a:srgbClr val="000000"/>
              </a:solidFill>
              <a:latin typeface="Overlock"/>
              <a:ea typeface="Overlock"/>
              <a:cs typeface="Overlock"/>
              <a:sym typeface="Overlock"/>
            </a:endParaRPr>
          </a:p>
          <a:p>
            <a:pPr marL="0" marR="0" lvl="0" indent="0" algn="ctr" rtl="0">
              <a:lnSpc>
                <a:spcPct val="90000"/>
              </a:lnSpc>
              <a:spcBef>
                <a:spcPts val="1000"/>
              </a:spcBef>
              <a:spcAft>
                <a:spcPts val="0"/>
              </a:spcAft>
              <a:buClr>
                <a:schemeClr val="dk1"/>
              </a:buClr>
              <a:buSzPct val="100000"/>
              <a:buFont typeface="Arial"/>
              <a:buNone/>
            </a:pPr>
            <a:endParaRPr sz="4400" b="0" i="0" u="none" strike="noStrike" cap="none" dirty="0">
              <a:solidFill>
                <a:srgbClr val="000000"/>
              </a:solidFill>
              <a:latin typeface="Overlock"/>
              <a:ea typeface="Overlock"/>
              <a:cs typeface="Overlock"/>
              <a:sym typeface="Overlock"/>
            </a:endParaRPr>
          </a:p>
        </p:txBody>
      </p:sp>
      <p:pic>
        <p:nvPicPr>
          <p:cNvPr id="120" name="Google Shape;120;p4"/>
          <p:cNvPicPr preferRelativeResize="0"/>
          <p:nvPr/>
        </p:nvPicPr>
        <p:blipFill rotWithShape="1">
          <a:blip r:embed="rId3">
            <a:alphaModFix/>
          </a:blip>
          <a:srcRect/>
          <a:stretch/>
        </p:blipFill>
        <p:spPr>
          <a:xfrm>
            <a:off x="964702" y="1891231"/>
            <a:ext cx="2836590" cy="3152372"/>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F4EC450B-E709-D821-5E0C-1E370EC099C9}"/>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p:cNvSpPr txBox="1"/>
          <p:nvPr/>
        </p:nvSpPr>
        <p:spPr>
          <a:xfrm>
            <a:off x="421847" y="116646"/>
            <a:ext cx="8243887" cy="109378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Overlock"/>
              <a:buNone/>
            </a:pPr>
            <a:r>
              <a:rPr lang="en-GB" sz="6000" i="0" u="none" strike="noStrike" cap="none" dirty="0">
                <a:solidFill>
                  <a:schemeClr val="tx1"/>
                </a:solidFill>
                <a:latin typeface="+mn-lt"/>
                <a:ea typeface="Comfortaa"/>
                <a:cs typeface="Comfortaa"/>
                <a:sym typeface="Comfortaa"/>
              </a:rPr>
              <a:t>Curriculum</a:t>
            </a:r>
            <a:endParaRPr sz="6000" i="0" u="none" strike="noStrike" cap="none" dirty="0">
              <a:solidFill>
                <a:schemeClr val="tx1"/>
              </a:solidFill>
              <a:latin typeface="+mn-lt"/>
              <a:ea typeface="Comfortaa"/>
              <a:cs typeface="Comfortaa"/>
              <a:sym typeface="Comfortaa"/>
            </a:endParaRPr>
          </a:p>
        </p:txBody>
      </p:sp>
      <p:sp>
        <p:nvSpPr>
          <p:cNvPr id="126" name="Google Shape;126;p5"/>
          <p:cNvSpPr txBox="1"/>
          <p:nvPr/>
        </p:nvSpPr>
        <p:spPr>
          <a:xfrm>
            <a:off x="154709" y="1210433"/>
            <a:ext cx="10875132" cy="5262939"/>
          </a:xfrm>
          <a:prstGeom prst="rect">
            <a:avLst/>
          </a:prstGeom>
          <a:noFill/>
          <a:ln>
            <a:noFill/>
          </a:ln>
        </p:spPr>
        <p:txBody>
          <a:bodyPr spcFirstLastPara="1" wrap="square" lIns="91425" tIns="45700" rIns="91425" bIns="45700" anchor="t" anchorCtr="0">
            <a:spAutoFit/>
          </a:bodyPr>
          <a:lstStyle/>
          <a:p>
            <a:pPr marL="285750" marR="0" lvl="0" indent="-260350" algn="l" rtl="0">
              <a:spcBef>
                <a:spcPts val="0"/>
              </a:spcBef>
              <a:spcAft>
                <a:spcPts val="0"/>
              </a:spcAft>
              <a:buClr>
                <a:schemeClr val="dk1"/>
              </a:buClr>
              <a:buSzPts val="2200"/>
              <a:buFont typeface="Comfortaa"/>
              <a:buChar char="•"/>
            </a:pPr>
            <a:r>
              <a:rPr lang="en-GB" sz="2800" i="0" u="none" strike="noStrike" cap="none" dirty="0">
                <a:solidFill>
                  <a:schemeClr val="dk1"/>
                </a:solidFill>
                <a:latin typeface="+mn-lt"/>
                <a:ea typeface="Comfortaa"/>
                <a:cs typeface="Comfortaa"/>
                <a:sym typeface="Comfortaa"/>
              </a:rPr>
              <a:t>In the Early Years curriculum children under 3 focus on developing the </a:t>
            </a:r>
            <a:r>
              <a:rPr lang="en-GB" sz="2800" dirty="0">
                <a:solidFill>
                  <a:schemeClr val="dk1"/>
                </a:solidFill>
                <a:latin typeface="+mn-lt"/>
                <a:ea typeface="Comfortaa"/>
                <a:cs typeface="Comfortaa"/>
                <a:sym typeface="Comfortaa"/>
              </a:rPr>
              <a:t>P</a:t>
            </a:r>
            <a:r>
              <a:rPr lang="en-GB" sz="2800" i="0" u="none" strike="noStrike" cap="none" dirty="0">
                <a:solidFill>
                  <a:schemeClr val="dk1"/>
                </a:solidFill>
                <a:latin typeface="+mn-lt"/>
                <a:ea typeface="Comfortaa"/>
                <a:cs typeface="Comfortaa"/>
                <a:sym typeface="Comfortaa"/>
              </a:rPr>
              <a:t>rime </a:t>
            </a:r>
            <a:r>
              <a:rPr lang="en-GB" sz="2800" dirty="0">
                <a:solidFill>
                  <a:schemeClr val="dk1"/>
                </a:solidFill>
                <a:latin typeface="+mn-lt"/>
                <a:ea typeface="Comfortaa"/>
                <a:cs typeface="Comfortaa"/>
                <a:sym typeface="Comfortaa"/>
              </a:rPr>
              <a:t>A</a:t>
            </a:r>
            <a:r>
              <a:rPr lang="en-GB" sz="2800" i="0" u="none" strike="noStrike" cap="none" dirty="0">
                <a:solidFill>
                  <a:schemeClr val="dk1"/>
                </a:solidFill>
                <a:latin typeface="+mn-lt"/>
                <a:ea typeface="Comfortaa"/>
                <a:cs typeface="Comfortaa"/>
                <a:sym typeface="Comfortaa"/>
              </a:rPr>
              <a:t>reas of Learning: </a:t>
            </a:r>
            <a:endParaRPr sz="2800" dirty="0">
              <a:latin typeface="+mn-lt"/>
              <a:ea typeface="Comfortaa"/>
              <a:cs typeface="Comfortaa"/>
              <a:sym typeface="Comfortaa"/>
            </a:endParaRPr>
          </a:p>
          <a:p>
            <a:pPr marL="1428750" marR="0" lvl="2" indent="-488950" algn="l" rtl="0">
              <a:spcBef>
                <a:spcPts val="0"/>
              </a:spcBef>
              <a:spcAft>
                <a:spcPts val="0"/>
              </a:spcAft>
              <a:buClr>
                <a:schemeClr val="dk1"/>
              </a:buClr>
              <a:buSzPts val="2200"/>
              <a:buFont typeface="Comfortaa"/>
              <a:buChar char="•"/>
            </a:pPr>
            <a:r>
              <a:rPr lang="en-GB" sz="2800" i="0" u="none" strike="noStrike" cap="none" dirty="0">
                <a:solidFill>
                  <a:schemeClr val="dk1"/>
                </a:solidFill>
                <a:latin typeface="+mn-lt"/>
                <a:ea typeface="Comfortaa"/>
                <a:cs typeface="Comfortaa"/>
                <a:sym typeface="Comfortaa"/>
              </a:rPr>
              <a:t>Personal, </a:t>
            </a:r>
            <a:r>
              <a:rPr lang="en-GB" sz="2800" dirty="0">
                <a:solidFill>
                  <a:schemeClr val="dk1"/>
                </a:solidFill>
                <a:latin typeface="+mn-lt"/>
                <a:ea typeface="Comfortaa"/>
                <a:cs typeface="Comfortaa"/>
                <a:sym typeface="Comfortaa"/>
              </a:rPr>
              <a:t>S</a:t>
            </a:r>
            <a:r>
              <a:rPr lang="en-GB" sz="2800" i="0" u="none" strike="noStrike" cap="none" dirty="0">
                <a:solidFill>
                  <a:schemeClr val="dk1"/>
                </a:solidFill>
                <a:latin typeface="+mn-lt"/>
                <a:ea typeface="Comfortaa"/>
                <a:cs typeface="Comfortaa"/>
                <a:sym typeface="Comfortaa"/>
              </a:rPr>
              <a:t>ocial </a:t>
            </a:r>
            <a:r>
              <a:rPr lang="en-GB" sz="2800" dirty="0">
                <a:solidFill>
                  <a:schemeClr val="dk1"/>
                </a:solidFill>
                <a:latin typeface="+mn-lt"/>
                <a:ea typeface="Comfortaa"/>
                <a:cs typeface="Comfortaa"/>
                <a:sym typeface="Comfortaa"/>
              </a:rPr>
              <a:t>and E</a:t>
            </a:r>
            <a:r>
              <a:rPr lang="en-GB" sz="2800" i="0" u="none" strike="noStrike" cap="none" dirty="0">
                <a:solidFill>
                  <a:schemeClr val="dk1"/>
                </a:solidFill>
                <a:latin typeface="+mn-lt"/>
                <a:ea typeface="Comfortaa"/>
                <a:cs typeface="Comfortaa"/>
                <a:sym typeface="Comfortaa"/>
              </a:rPr>
              <a:t>motional </a:t>
            </a:r>
            <a:r>
              <a:rPr lang="en-GB" sz="2800" dirty="0">
                <a:solidFill>
                  <a:schemeClr val="dk1"/>
                </a:solidFill>
                <a:latin typeface="+mn-lt"/>
                <a:ea typeface="Comfortaa"/>
                <a:cs typeface="Comfortaa"/>
                <a:sym typeface="Comfortaa"/>
              </a:rPr>
              <a:t>D</a:t>
            </a:r>
            <a:r>
              <a:rPr lang="en-GB" sz="2800" i="0" u="none" strike="noStrike" cap="none" dirty="0">
                <a:solidFill>
                  <a:schemeClr val="dk1"/>
                </a:solidFill>
                <a:latin typeface="+mn-lt"/>
                <a:ea typeface="Comfortaa"/>
                <a:cs typeface="Comfortaa"/>
                <a:sym typeface="Comfortaa"/>
              </a:rPr>
              <a:t>evelopment</a:t>
            </a:r>
            <a:endParaRPr sz="2800" dirty="0">
              <a:latin typeface="+mn-lt"/>
              <a:ea typeface="Comfortaa"/>
              <a:cs typeface="Comfortaa"/>
              <a:sym typeface="Comfortaa"/>
            </a:endParaRPr>
          </a:p>
          <a:p>
            <a:pPr marL="1428750" marR="0" lvl="2" indent="-488950" algn="l" rtl="0">
              <a:spcBef>
                <a:spcPts val="0"/>
              </a:spcBef>
              <a:spcAft>
                <a:spcPts val="0"/>
              </a:spcAft>
              <a:buClr>
                <a:schemeClr val="dk1"/>
              </a:buClr>
              <a:buSzPts val="2200"/>
              <a:buFont typeface="Comfortaa"/>
              <a:buChar char="•"/>
            </a:pPr>
            <a:r>
              <a:rPr lang="en-GB" sz="2800" i="0" u="none" strike="noStrike" cap="none" dirty="0">
                <a:solidFill>
                  <a:schemeClr val="dk1"/>
                </a:solidFill>
                <a:latin typeface="+mn-lt"/>
                <a:ea typeface="Comfortaa"/>
                <a:cs typeface="Comfortaa"/>
                <a:sym typeface="Comfortaa"/>
              </a:rPr>
              <a:t>Communication and Language</a:t>
            </a:r>
            <a:endParaRPr sz="2800" dirty="0">
              <a:latin typeface="+mn-lt"/>
              <a:ea typeface="Comfortaa"/>
              <a:cs typeface="Comfortaa"/>
              <a:sym typeface="Comfortaa"/>
            </a:endParaRPr>
          </a:p>
          <a:p>
            <a:pPr marL="1428750" marR="0" lvl="2" indent="-488950" algn="l" rtl="0">
              <a:spcBef>
                <a:spcPts val="0"/>
              </a:spcBef>
              <a:spcAft>
                <a:spcPts val="0"/>
              </a:spcAft>
              <a:buClr>
                <a:schemeClr val="dk1"/>
              </a:buClr>
              <a:buSzPts val="2200"/>
              <a:buFont typeface="Comfortaa"/>
              <a:buChar char="•"/>
            </a:pPr>
            <a:r>
              <a:rPr lang="en-GB" sz="2800" i="0" u="none" strike="noStrike" cap="none" dirty="0">
                <a:solidFill>
                  <a:schemeClr val="dk1"/>
                </a:solidFill>
                <a:latin typeface="+mn-lt"/>
                <a:ea typeface="Comfortaa"/>
                <a:cs typeface="Comfortaa"/>
                <a:sym typeface="Comfortaa"/>
              </a:rPr>
              <a:t>Physical Development</a:t>
            </a:r>
            <a:endParaRPr sz="2800" dirty="0">
              <a:latin typeface="+mn-lt"/>
              <a:ea typeface="Comfortaa"/>
              <a:cs typeface="Comfortaa"/>
              <a:sym typeface="Comfortaa"/>
            </a:endParaRPr>
          </a:p>
          <a:p>
            <a:pPr marL="0" marR="0" lvl="0" indent="0" algn="l" rtl="0">
              <a:spcBef>
                <a:spcPts val="0"/>
              </a:spcBef>
              <a:spcAft>
                <a:spcPts val="0"/>
              </a:spcAft>
              <a:buNone/>
            </a:pPr>
            <a:endParaRPr sz="2800" dirty="0">
              <a:solidFill>
                <a:schemeClr val="dk1"/>
              </a:solidFill>
              <a:latin typeface="+mn-lt"/>
              <a:ea typeface="Comfortaa"/>
              <a:cs typeface="Comfortaa"/>
              <a:sym typeface="Comfortaa"/>
            </a:endParaRPr>
          </a:p>
          <a:p>
            <a:pPr marL="285750" marR="0" lvl="0" indent="-260350" algn="l" rtl="0">
              <a:spcBef>
                <a:spcPts val="0"/>
              </a:spcBef>
              <a:spcAft>
                <a:spcPts val="0"/>
              </a:spcAft>
              <a:buClr>
                <a:schemeClr val="dk1"/>
              </a:buClr>
              <a:buSzPts val="2200"/>
              <a:buFont typeface="Comfortaa"/>
              <a:buChar char="•"/>
            </a:pPr>
            <a:r>
              <a:rPr lang="en-GB" sz="2800" dirty="0">
                <a:solidFill>
                  <a:schemeClr val="dk1"/>
                </a:solidFill>
                <a:latin typeface="+mn-lt"/>
                <a:ea typeface="Comfortaa"/>
                <a:cs typeface="Comfortaa"/>
                <a:sym typeface="Comfortaa"/>
              </a:rPr>
              <a:t>Learning activities are planned in both the indoor</a:t>
            </a:r>
          </a:p>
          <a:p>
            <a:pPr marL="25400" marR="0" lvl="0" algn="l" rtl="0">
              <a:spcBef>
                <a:spcPts val="0"/>
              </a:spcBef>
              <a:spcAft>
                <a:spcPts val="0"/>
              </a:spcAft>
              <a:buClr>
                <a:schemeClr val="dk1"/>
              </a:buClr>
              <a:buSzPts val="2200"/>
            </a:pPr>
            <a:r>
              <a:rPr lang="en-GB" sz="2800" dirty="0">
                <a:solidFill>
                  <a:schemeClr val="dk1"/>
                </a:solidFill>
                <a:latin typeface="+mn-lt"/>
                <a:ea typeface="Comfortaa"/>
                <a:cs typeface="Comfortaa"/>
                <a:sym typeface="Comfortaa"/>
              </a:rPr>
              <a:t>   and outdoor environments.</a:t>
            </a:r>
            <a:endParaRPr sz="2800" dirty="0">
              <a:latin typeface="+mn-lt"/>
              <a:ea typeface="Comfortaa"/>
              <a:cs typeface="Comfortaa"/>
              <a:sym typeface="Comfortaa"/>
            </a:endParaRPr>
          </a:p>
          <a:p>
            <a:pPr marL="285750" marR="0" lvl="0" indent="-120650" algn="l" rtl="0">
              <a:spcBef>
                <a:spcPts val="0"/>
              </a:spcBef>
              <a:spcAft>
                <a:spcPts val="0"/>
              </a:spcAft>
              <a:buClr>
                <a:schemeClr val="dk1"/>
              </a:buClr>
              <a:buSzPts val="2600"/>
              <a:buFont typeface="Arial"/>
              <a:buNone/>
            </a:pPr>
            <a:endParaRPr sz="2800" dirty="0">
              <a:solidFill>
                <a:schemeClr val="dk1"/>
              </a:solidFill>
              <a:latin typeface="+mn-lt"/>
              <a:ea typeface="Comfortaa"/>
              <a:cs typeface="Comfortaa"/>
              <a:sym typeface="Comfortaa"/>
            </a:endParaRPr>
          </a:p>
          <a:p>
            <a:pPr marL="285750" marR="0" lvl="0" indent="-260350" algn="l" rtl="0">
              <a:spcBef>
                <a:spcPts val="0"/>
              </a:spcBef>
              <a:spcAft>
                <a:spcPts val="0"/>
              </a:spcAft>
              <a:buClr>
                <a:schemeClr val="dk1"/>
              </a:buClr>
              <a:buSzPts val="2200"/>
              <a:buFont typeface="Comfortaa"/>
              <a:buChar char="•"/>
            </a:pPr>
            <a:r>
              <a:rPr lang="en-GB" sz="2800" dirty="0">
                <a:solidFill>
                  <a:schemeClr val="dk1"/>
                </a:solidFill>
                <a:latin typeface="+mn-lt"/>
                <a:ea typeface="Comfortaa"/>
                <a:cs typeface="Comfortaa"/>
                <a:sym typeface="Comfortaa"/>
              </a:rPr>
              <a:t>The activities planned are influenced by the </a:t>
            </a:r>
            <a:endParaRPr sz="2800" dirty="0">
              <a:latin typeface="+mn-lt"/>
              <a:ea typeface="Comfortaa"/>
              <a:cs typeface="Comfortaa"/>
              <a:sym typeface="Comfortaa"/>
            </a:endParaRPr>
          </a:p>
          <a:p>
            <a:pPr marL="0" marR="0" lvl="0" indent="0" algn="l" rtl="0">
              <a:spcBef>
                <a:spcPts val="0"/>
              </a:spcBef>
              <a:spcAft>
                <a:spcPts val="0"/>
              </a:spcAft>
              <a:buNone/>
            </a:pPr>
            <a:r>
              <a:rPr lang="en-GB" sz="2800" dirty="0">
                <a:solidFill>
                  <a:schemeClr val="dk1"/>
                </a:solidFill>
                <a:latin typeface="+mn-lt"/>
                <a:ea typeface="Comfortaa"/>
                <a:cs typeface="Comfortaa"/>
                <a:sym typeface="Comfortaa"/>
              </a:rPr>
              <a:t>    children’s interests and observations made by </a:t>
            </a:r>
            <a:endParaRPr sz="2800" dirty="0">
              <a:latin typeface="+mn-lt"/>
              <a:ea typeface="Comfortaa"/>
              <a:cs typeface="Comfortaa"/>
              <a:sym typeface="Comfortaa"/>
            </a:endParaRPr>
          </a:p>
          <a:p>
            <a:pPr marL="0" marR="0" lvl="0" indent="0" algn="l" rtl="0">
              <a:spcBef>
                <a:spcPts val="0"/>
              </a:spcBef>
              <a:spcAft>
                <a:spcPts val="0"/>
              </a:spcAft>
              <a:buNone/>
            </a:pPr>
            <a:r>
              <a:rPr lang="en-GB" sz="2800" dirty="0">
                <a:solidFill>
                  <a:schemeClr val="dk1"/>
                </a:solidFill>
                <a:latin typeface="+mn-lt"/>
                <a:ea typeface="Comfortaa"/>
                <a:cs typeface="Comfortaa"/>
                <a:sym typeface="Comfortaa"/>
              </a:rPr>
              <a:t>    the practitioners.</a:t>
            </a:r>
            <a:endParaRPr sz="2800" dirty="0">
              <a:latin typeface="+mn-lt"/>
              <a:ea typeface="Comfortaa"/>
              <a:cs typeface="Comfortaa"/>
              <a:sym typeface="Comfortaa"/>
            </a:endParaRPr>
          </a:p>
        </p:txBody>
      </p:sp>
      <p:pic>
        <p:nvPicPr>
          <p:cNvPr id="127" name="Google Shape;127;p5" descr="1FFEB271-28D2-4EC5-8D9C-2DA355A52970"/>
          <p:cNvPicPr preferRelativeResize="0"/>
          <p:nvPr/>
        </p:nvPicPr>
        <p:blipFill rotWithShape="1">
          <a:blip r:embed="rId3">
            <a:alphaModFix/>
          </a:blip>
          <a:srcRect/>
          <a:stretch/>
        </p:blipFill>
        <p:spPr>
          <a:xfrm>
            <a:off x="8665734" y="3133578"/>
            <a:ext cx="3371557" cy="2526131"/>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01A06E2D-5173-163E-788C-CCDBD743194B}"/>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6"/>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sp>
        <p:nvSpPr>
          <p:cNvPr id="140" name="Google Shape;140;p6"/>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6</a:t>
            </a:fld>
            <a:endParaRPr sz="1100" b="1">
              <a:solidFill>
                <a:schemeClr val="lt1"/>
              </a:solidFill>
              <a:latin typeface="Calibri"/>
              <a:ea typeface="Calibri"/>
              <a:cs typeface="Calibri"/>
              <a:sym typeface="Calibri"/>
            </a:endParaRPr>
          </a:p>
        </p:txBody>
      </p:sp>
      <p:sp>
        <p:nvSpPr>
          <p:cNvPr id="142" name="Google Shape;142;p6"/>
          <p:cNvSpPr txBox="1"/>
          <p:nvPr/>
        </p:nvSpPr>
        <p:spPr>
          <a:xfrm>
            <a:off x="614210" y="71526"/>
            <a:ext cx="8243887" cy="120173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Calibri"/>
              <a:buNone/>
            </a:pPr>
            <a:r>
              <a:rPr lang="en-GB" sz="6000" b="1" dirty="0">
                <a:solidFill>
                  <a:schemeClr val="tx1"/>
                </a:solidFill>
                <a:latin typeface="+mn-lt"/>
                <a:ea typeface="Comfortaa"/>
                <a:cs typeface="Comfortaa"/>
                <a:sym typeface="Comfortaa"/>
              </a:rPr>
              <a:t>Food</a:t>
            </a:r>
            <a:endParaRPr sz="6000" b="1" dirty="0">
              <a:solidFill>
                <a:schemeClr val="tx1"/>
              </a:solidFill>
              <a:latin typeface="+mn-lt"/>
              <a:ea typeface="Comfortaa"/>
              <a:cs typeface="Comfortaa"/>
              <a:sym typeface="Comfortaa"/>
            </a:endParaRPr>
          </a:p>
        </p:txBody>
      </p:sp>
      <p:sp>
        <p:nvSpPr>
          <p:cNvPr id="143" name="Google Shape;143;p6"/>
          <p:cNvSpPr txBox="1"/>
          <p:nvPr/>
        </p:nvSpPr>
        <p:spPr>
          <a:xfrm>
            <a:off x="457200" y="1054033"/>
            <a:ext cx="8229600" cy="4530704"/>
          </a:xfrm>
          <a:prstGeom prst="rect">
            <a:avLst/>
          </a:prstGeom>
          <a:noFill/>
          <a:ln>
            <a:noFill/>
          </a:ln>
        </p:spPr>
        <p:txBody>
          <a:bodyPr spcFirstLastPara="1" wrap="square" lIns="91425" tIns="45700" rIns="91425" bIns="45700" anchor="t" anchorCtr="0">
            <a:noAutofit/>
          </a:bodyPr>
          <a:lstStyle/>
          <a:p>
            <a:pPr marL="228600" marR="0" lvl="0" indent="-177165" algn="l" rtl="0">
              <a:lnSpc>
                <a:spcPct val="70000"/>
              </a:lnSpc>
              <a:spcBef>
                <a:spcPts val="0"/>
              </a:spcBef>
              <a:spcAft>
                <a:spcPts val="0"/>
              </a:spcAft>
              <a:buClr>
                <a:srgbClr val="0000CC"/>
              </a:buClr>
              <a:buSzPts val="2520"/>
              <a:buFont typeface="Arial"/>
              <a:buChar char="•"/>
            </a:pPr>
            <a:endParaRPr lang="en-GB" sz="2800" b="1" dirty="0">
              <a:solidFill>
                <a:srgbClr val="0000CC"/>
              </a:solidFill>
              <a:latin typeface="Comfortaa"/>
              <a:ea typeface="Comfortaa"/>
              <a:cs typeface="Comfortaa"/>
              <a:sym typeface="Comfortaa"/>
            </a:endParaRPr>
          </a:p>
          <a:p>
            <a:pPr marL="228600" marR="0" lvl="0" indent="-177165" algn="l" rtl="0">
              <a:lnSpc>
                <a:spcPct val="70000"/>
              </a:lnSpc>
              <a:spcBef>
                <a:spcPts val="0"/>
              </a:spcBef>
              <a:spcAft>
                <a:spcPts val="0"/>
              </a:spcAft>
              <a:buClr>
                <a:srgbClr val="0000CC"/>
              </a:buClr>
              <a:buSzPts val="2520"/>
              <a:buFont typeface="Arial"/>
              <a:buChar char="•"/>
            </a:pPr>
            <a:r>
              <a:rPr lang="en-GB" sz="2800" b="1" dirty="0">
                <a:solidFill>
                  <a:srgbClr val="0000CC"/>
                </a:solidFill>
                <a:latin typeface="+mn-lt"/>
                <a:ea typeface="Comfortaa"/>
                <a:cs typeface="Comfortaa"/>
                <a:sym typeface="Comfortaa"/>
              </a:rPr>
              <a:t>Fruit and Milk </a:t>
            </a:r>
          </a:p>
          <a:p>
            <a:pPr marL="51435" marR="0" lvl="0" algn="l" rtl="0">
              <a:lnSpc>
                <a:spcPct val="70000"/>
              </a:lnSpc>
              <a:spcBef>
                <a:spcPts val="0"/>
              </a:spcBef>
              <a:spcAft>
                <a:spcPts val="0"/>
              </a:spcAft>
              <a:buClr>
                <a:srgbClr val="0000CC"/>
              </a:buClr>
              <a:buSzPts val="2520"/>
            </a:pPr>
            <a:r>
              <a:rPr lang="en-GB" sz="2800" dirty="0">
                <a:solidFill>
                  <a:schemeClr val="dk1"/>
                </a:solidFill>
                <a:latin typeface="+mn-lt"/>
                <a:ea typeface="Comfortaa"/>
                <a:cs typeface="Comfortaa"/>
                <a:sym typeface="Comfortaa"/>
              </a:rPr>
              <a:t>Children are provided with a piece of fruit or vegetable every morning and a carton of milk.</a:t>
            </a:r>
            <a:endParaRPr sz="2800" dirty="0">
              <a:solidFill>
                <a:schemeClr val="dk1"/>
              </a:solidFill>
              <a:latin typeface="+mn-lt"/>
              <a:ea typeface="Comfortaa"/>
              <a:cs typeface="Comfortaa"/>
              <a:sym typeface="Comfortaa"/>
            </a:endParaRPr>
          </a:p>
          <a:p>
            <a:pPr marL="457200" marR="0" lvl="0" indent="0" algn="l" rtl="0">
              <a:lnSpc>
                <a:spcPct val="70000"/>
              </a:lnSpc>
              <a:spcBef>
                <a:spcPts val="0"/>
              </a:spcBef>
              <a:spcAft>
                <a:spcPts val="0"/>
              </a:spcAft>
              <a:buSzPts val="770"/>
              <a:buNone/>
            </a:pPr>
            <a:endParaRPr lang="en-GB" sz="2800" dirty="0">
              <a:solidFill>
                <a:schemeClr val="dk1"/>
              </a:solidFill>
              <a:latin typeface="+mn-lt"/>
              <a:ea typeface="Comfortaa"/>
              <a:cs typeface="Comfortaa"/>
              <a:sym typeface="Comfortaa"/>
            </a:endParaRPr>
          </a:p>
          <a:p>
            <a:pPr marL="457200" marR="0" lvl="0" indent="0" algn="l" rtl="0">
              <a:lnSpc>
                <a:spcPct val="70000"/>
              </a:lnSpc>
              <a:spcBef>
                <a:spcPts val="0"/>
              </a:spcBef>
              <a:spcAft>
                <a:spcPts val="0"/>
              </a:spcAft>
              <a:buSzPts val="770"/>
              <a:buNone/>
            </a:pPr>
            <a:endParaRPr sz="2800" dirty="0">
              <a:solidFill>
                <a:schemeClr val="dk1"/>
              </a:solidFill>
              <a:latin typeface="+mn-lt"/>
              <a:ea typeface="Comfortaa"/>
              <a:cs typeface="Comfortaa"/>
              <a:sym typeface="Comfortaa"/>
            </a:endParaRPr>
          </a:p>
          <a:p>
            <a:pPr marL="228600" marR="0" lvl="0" indent="-177165" algn="l" rtl="0">
              <a:lnSpc>
                <a:spcPct val="70000"/>
              </a:lnSpc>
              <a:spcBef>
                <a:spcPts val="0"/>
              </a:spcBef>
              <a:spcAft>
                <a:spcPts val="0"/>
              </a:spcAft>
              <a:buClr>
                <a:srgbClr val="0000CC"/>
              </a:buClr>
              <a:buSzPts val="2520"/>
              <a:buFont typeface="Arial"/>
              <a:buChar char="•"/>
            </a:pPr>
            <a:r>
              <a:rPr lang="en-GB" sz="2800" b="1" dirty="0">
                <a:solidFill>
                  <a:srgbClr val="0000CC"/>
                </a:solidFill>
                <a:latin typeface="+mn-lt"/>
                <a:ea typeface="Comfortaa"/>
                <a:cs typeface="Comfortaa"/>
                <a:sym typeface="Comfortaa"/>
              </a:rPr>
              <a:t>Water Bottles </a:t>
            </a:r>
            <a:r>
              <a:rPr lang="en-GB" sz="2800" dirty="0">
                <a:solidFill>
                  <a:schemeClr val="dk1"/>
                </a:solidFill>
                <a:latin typeface="+mn-lt"/>
                <a:ea typeface="Comfortaa"/>
                <a:cs typeface="Comfortaa"/>
                <a:sym typeface="Comfortaa"/>
              </a:rPr>
              <a:t> </a:t>
            </a:r>
          </a:p>
          <a:p>
            <a:pPr marL="51435" marR="0" lvl="0" algn="l" rtl="0">
              <a:lnSpc>
                <a:spcPct val="70000"/>
              </a:lnSpc>
              <a:spcBef>
                <a:spcPts val="0"/>
              </a:spcBef>
              <a:spcAft>
                <a:spcPts val="0"/>
              </a:spcAft>
              <a:buClr>
                <a:srgbClr val="0000CC"/>
              </a:buClr>
              <a:buSzPts val="2520"/>
            </a:pPr>
            <a:r>
              <a:rPr lang="en-GB" sz="2800" dirty="0">
                <a:solidFill>
                  <a:schemeClr val="dk1"/>
                </a:solidFill>
                <a:latin typeface="+mn-lt"/>
                <a:ea typeface="Comfortaa"/>
                <a:cs typeface="Comfortaa"/>
                <a:sym typeface="Comfortaa"/>
              </a:rPr>
              <a:t>We encourage the children to bring their own named water bottle.</a:t>
            </a:r>
            <a:endParaRPr sz="2800" dirty="0">
              <a:solidFill>
                <a:schemeClr val="dk1"/>
              </a:solidFill>
              <a:latin typeface="+mn-lt"/>
              <a:ea typeface="Comfortaa"/>
              <a:cs typeface="Comfortaa"/>
              <a:sym typeface="Comfortaa"/>
            </a:endParaRPr>
          </a:p>
          <a:p>
            <a:pPr marL="457200" marR="0" lvl="0" indent="0" algn="l" rtl="0">
              <a:lnSpc>
                <a:spcPct val="70000"/>
              </a:lnSpc>
              <a:spcBef>
                <a:spcPts val="0"/>
              </a:spcBef>
              <a:spcAft>
                <a:spcPts val="0"/>
              </a:spcAft>
              <a:buSzPts val="770"/>
              <a:buNone/>
            </a:pPr>
            <a:endParaRPr lang="en-GB" sz="2800" dirty="0">
              <a:solidFill>
                <a:schemeClr val="dk1"/>
              </a:solidFill>
              <a:latin typeface="+mn-lt"/>
              <a:ea typeface="Comfortaa"/>
              <a:cs typeface="Comfortaa"/>
              <a:sym typeface="Comfortaa"/>
            </a:endParaRPr>
          </a:p>
          <a:p>
            <a:pPr marL="457200" marR="0" lvl="0" indent="0" algn="l" rtl="0">
              <a:lnSpc>
                <a:spcPct val="70000"/>
              </a:lnSpc>
              <a:spcBef>
                <a:spcPts val="0"/>
              </a:spcBef>
              <a:spcAft>
                <a:spcPts val="0"/>
              </a:spcAft>
              <a:buSzPts val="770"/>
              <a:buNone/>
            </a:pPr>
            <a:endParaRPr sz="2800" dirty="0">
              <a:solidFill>
                <a:schemeClr val="dk1"/>
              </a:solidFill>
              <a:latin typeface="+mn-lt"/>
              <a:ea typeface="Comfortaa"/>
              <a:cs typeface="Comfortaa"/>
              <a:sym typeface="Comfortaa"/>
            </a:endParaRPr>
          </a:p>
          <a:p>
            <a:pPr marL="228600" marR="0" lvl="0" indent="-170815" algn="l" rtl="0">
              <a:lnSpc>
                <a:spcPct val="70000"/>
              </a:lnSpc>
              <a:spcBef>
                <a:spcPts val="1000"/>
              </a:spcBef>
              <a:spcAft>
                <a:spcPts val="0"/>
              </a:spcAft>
              <a:buClr>
                <a:srgbClr val="0000CC"/>
              </a:buClr>
              <a:buSzPts val="2420"/>
              <a:buFont typeface="Arial"/>
              <a:buChar char="•"/>
            </a:pPr>
            <a:r>
              <a:rPr lang="en-GB" sz="2800" b="1" dirty="0">
                <a:solidFill>
                  <a:srgbClr val="0000CC"/>
                </a:solidFill>
                <a:latin typeface="+mn-lt"/>
                <a:ea typeface="Comfortaa"/>
                <a:cs typeface="Comfortaa"/>
                <a:sym typeface="Comfortaa"/>
              </a:rPr>
              <a:t>Full-time Puffins</a:t>
            </a:r>
            <a:r>
              <a:rPr lang="en-GB" sz="2800" dirty="0">
                <a:solidFill>
                  <a:srgbClr val="000000"/>
                </a:solidFill>
                <a:latin typeface="+mn-lt"/>
                <a:ea typeface="Comfortaa"/>
                <a:cs typeface="Comfortaa"/>
                <a:sym typeface="Comfortaa"/>
              </a:rPr>
              <a:t>– Bring packed lunch from home.</a:t>
            </a:r>
            <a:endParaRPr lang="en-GB" sz="2800" dirty="0">
              <a:latin typeface="+mn-lt"/>
              <a:ea typeface="Comfortaa"/>
              <a:cs typeface="Comfortaa"/>
              <a:sym typeface="Comfortaa"/>
            </a:endParaRPr>
          </a:p>
          <a:p>
            <a:pPr marL="57785" marR="0" lvl="0" algn="l" rtl="0">
              <a:lnSpc>
                <a:spcPct val="70000"/>
              </a:lnSpc>
              <a:spcBef>
                <a:spcPts val="1000"/>
              </a:spcBef>
              <a:spcAft>
                <a:spcPts val="0"/>
              </a:spcAft>
              <a:buClr>
                <a:srgbClr val="0000CC"/>
              </a:buClr>
              <a:buSzPts val="2420"/>
            </a:pPr>
            <a:r>
              <a:rPr lang="en-GB" sz="2800" dirty="0">
                <a:solidFill>
                  <a:srgbClr val="000000"/>
                </a:solidFill>
                <a:latin typeface="+mn-lt"/>
                <a:ea typeface="Comfortaa"/>
                <a:cs typeface="Comfortaa"/>
                <a:sym typeface="Comfortaa"/>
              </a:rPr>
              <a:t>  Lunch time is at 11.30am. </a:t>
            </a:r>
          </a:p>
          <a:p>
            <a:pPr marL="57785" marR="0" lvl="0" algn="l" rtl="0">
              <a:lnSpc>
                <a:spcPct val="70000"/>
              </a:lnSpc>
              <a:spcBef>
                <a:spcPts val="1000"/>
              </a:spcBef>
              <a:spcAft>
                <a:spcPts val="0"/>
              </a:spcAft>
              <a:buClr>
                <a:srgbClr val="0000CC"/>
              </a:buClr>
              <a:buSzPts val="2420"/>
            </a:pPr>
            <a:endParaRPr sz="2800" dirty="0">
              <a:latin typeface="Comfortaa"/>
              <a:ea typeface="Comfortaa"/>
              <a:cs typeface="Comfortaa"/>
              <a:sym typeface="Comfortaa"/>
            </a:endParaRPr>
          </a:p>
          <a:p>
            <a:pPr marL="0" marR="0" lvl="0" indent="0" algn="l" rtl="0">
              <a:lnSpc>
                <a:spcPct val="70000"/>
              </a:lnSpc>
              <a:spcBef>
                <a:spcPts val="1000"/>
              </a:spcBef>
              <a:spcAft>
                <a:spcPts val="0"/>
              </a:spcAft>
              <a:buClr>
                <a:srgbClr val="A8189D"/>
              </a:buClr>
              <a:buSzPts val="2520"/>
              <a:buFont typeface="Arial"/>
              <a:buNone/>
            </a:pPr>
            <a:r>
              <a:rPr lang="en-GB" sz="2800" dirty="0">
                <a:solidFill>
                  <a:srgbClr val="A8189D"/>
                </a:solidFill>
                <a:latin typeface="+mn-lt"/>
                <a:ea typeface="Comfortaa"/>
                <a:cs typeface="Comfortaa"/>
                <a:sym typeface="Comfortaa"/>
              </a:rPr>
              <a:t>Fizzy drinks and sweets/chocolates are not allowed in packed lunch boxes.</a:t>
            </a:r>
            <a:endParaRPr sz="2800" dirty="0">
              <a:latin typeface="+mn-lt"/>
              <a:ea typeface="Comfortaa"/>
              <a:cs typeface="Comfortaa"/>
              <a:sym typeface="Comfortaa"/>
            </a:endParaRPr>
          </a:p>
          <a:p>
            <a:pPr marL="0" marR="0" lvl="0" indent="0" algn="l" rtl="0">
              <a:lnSpc>
                <a:spcPct val="70000"/>
              </a:lnSpc>
              <a:spcBef>
                <a:spcPts val="1000"/>
              </a:spcBef>
              <a:spcAft>
                <a:spcPts val="0"/>
              </a:spcAft>
              <a:buClr>
                <a:schemeClr val="dk1"/>
              </a:buClr>
              <a:buSzPts val="2800"/>
              <a:buFont typeface="Arial"/>
              <a:buNone/>
            </a:pPr>
            <a:endParaRPr sz="3000" b="1" dirty="0">
              <a:solidFill>
                <a:srgbClr val="000000"/>
              </a:solidFill>
              <a:latin typeface="Calibri"/>
              <a:ea typeface="Calibri"/>
              <a:cs typeface="Calibri"/>
              <a:sym typeface="Calibri"/>
            </a:endParaRPr>
          </a:p>
        </p:txBody>
      </p:sp>
      <p:pic>
        <p:nvPicPr>
          <p:cNvPr id="144" name="Google Shape;144;p6" descr="Lunchbox Ideas | Recipes | Change4Life"/>
          <p:cNvPicPr preferRelativeResize="0"/>
          <p:nvPr/>
        </p:nvPicPr>
        <p:blipFill rotWithShape="1">
          <a:blip r:embed="rId3">
            <a:alphaModFix/>
          </a:blip>
          <a:srcRect/>
          <a:stretch/>
        </p:blipFill>
        <p:spPr>
          <a:xfrm>
            <a:off x="8476983" y="1054032"/>
            <a:ext cx="3475648" cy="3475648"/>
          </a:xfrm>
          <a:prstGeom prst="rect">
            <a:avLst/>
          </a:prstGeom>
          <a:noFill/>
          <a:ln>
            <a:noFill/>
          </a:ln>
        </p:spPr>
      </p:pic>
      <p:pic>
        <p:nvPicPr>
          <p:cNvPr id="146" name="Google Shape;146;p6" descr="http://www.dishforthairfieldprimaryschool.com/attachments/Image/NUT_FREE_ZONE_GRAPHIC_2.jpg?template=generic"/>
          <p:cNvPicPr preferRelativeResize="0"/>
          <p:nvPr/>
        </p:nvPicPr>
        <p:blipFill rotWithShape="1">
          <a:blip r:embed="rId4">
            <a:alphaModFix/>
          </a:blip>
          <a:srcRect/>
          <a:stretch/>
        </p:blipFill>
        <p:spPr>
          <a:xfrm>
            <a:off x="9029394" y="4057946"/>
            <a:ext cx="1501223" cy="1308594"/>
          </a:xfrm>
          <a:prstGeom prst="rect">
            <a:avLst/>
          </a:prstGeom>
          <a:noFill/>
          <a:ln>
            <a:noFill/>
          </a:ln>
        </p:spPr>
      </p:pic>
      <p:pic>
        <p:nvPicPr>
          <p:cNvPr id="148" name="Google Shape;148;p6" descr="No fishing allowed Royalty Free Vector Image - VectorStock"/>
          <p:cNvPicPr preferRelativeResize="0"/>
          <p:nvPr/>
        </p:nvPicPr>
        <p:blipFill rotWithShape="1">
          <a:blip r:embed="rId5">
            <a:alphaModFix/>
          </a:blip>
          <a:srcRect/>
          <a:stretch/>
        </p:blipFill>
        <p:spPr>
          <a:xfrm>
            <a:off x="10689064" y="4133387"/>
            <a:ext cx="1006105" cy="1086593"/>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FFDB2F6D-142D-593D-D56A-0E55EC5FF93A}"/>
              </a:ext>
            </a:extLst>
          </p:cNvPr>
          <p:cNvPicPr preferRelativeResize="0"/>
          <p:nvPr/>
        </p:nvPicPr>
        <p:blipFill rotWithShape="1">
          <a:blip r:embed="rId6">
            <a:alphaModFix/>
          </a:blip>
          <a:srcRect/>
          <a:stretch/>
        </p:blipFill>
        <p:spPr>
          <a:xfrm>
            <a:off x="9291081" y="255014"/>
            <a:ext cx="2479072" cy="54008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7"/>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sp>
        <p:nvSpPr>
          <p:cNvPr id="154" name="Google Shape;154;p7"/>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7</a:t>
            </a:fld>
            <a:endParaRPr sz="1100" b="1">
              <a:solidFill>
                <a:schemeClr val="lt1"/>
              </a:solidFill>
              <a:latin typeface="Calibri"/>
              <a:ea typeface="Calibri"/>
              <a:cs typeface="Calibri"/>
              <a:sym typeface="Calibri"/>
            </a:endParaRPr>
          </a:p>
        </p:txBody>
      </p:sp>
      <p:sp>
        <p:nvSpPr>
          <p:cNvPr id="156" name="Google Shape;156;p7"/>
          <p:cNvSpPr txBox="1"/>
          <p:nvPr/>
        </p:nvSpPr>
        <p:spPr>
          <a:xfrm>
            <a:off x="662369" y="144462"/>
            <a:ext cx="824388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Calibri"/>
              <a:buNone/>
            </a:pPr>
            <a:r>
              <a:rPr lang="en-GB" sz="6000" b="1" dirty="0">
                <a:solidFill>
                  <a:schemeClr val="tx1"/>
                </a:solidFill>
                <a:latin typeface="+mj-lt"/>
                <a:ea typeface="Comfortaa"/>
                <a:cs typeface="Comfortaa"/>
                <a:sym typeface="Comfortaa"/>
              </a:rPr>
              <a:t>Sleep</a:t>
            </a:r>
            <a:endParaRPr sz="6000" b="1" dirty="0">
              <a:solidFill>
                <a:schemeClr val="tx1"/>
              </a:solidFill>
              <a:latin typeface="+mj-lt"/>
              <a:ea typeface="Comfortaa"/>
              <a:cs typeface="Comfortaa"/>
              <a:sym typeface="Comfortaa"/>
            </a:endParaRPr>
          </a:p>
        </p:txBody>
      </p:sp>
      <p:sp>
        <p:nvSpPr>
          <p:cNvPr id="157" name="Google Shape;157;p7"/>
          <p:cNvSpPr txBox="1"/>
          <p:nvPr/>
        </p:nvSpPr>
        <p:spPr>
          <a:xfrm>
            <a:off x="457200" y="1600200"/>
            <a:ext cx="8229600" cy="4456113"/>
          </a:xfrm>
          <a:prstGeom prst="rect">
            <a:avLst/>
          </a:prstGeom>
          <a:noFill/>
          <a:ln>
            <a:noFill/>
          </a:ln>
        </p:spPr>
        <p:txBody>
          <a:bodyPr spcFirstLastPara="1" wrap="square" lIns="91425" tIns="45700" rIns="91425" bIns="45700" anchor="t" anchorCtr="0">
            <a:normAutofit/>
          </a:bodyPr>
          <a:lstStyle/>
          <a:p>
            <a:pPr marL="228600" marR="0" lvl="0" indent="-222250" algn="l" rtl="0">
              <a:lnSpc>
                <a:spcPct val="80000"/>
              </a:lnSpc>
              <a:spcBef>
                <a:spcPts val="0"/>
              </a:spcBef>
              <a:spcAft>
                <a:spcPts val="0"/>
              </a:spcAft>
              <a:buClr>
                <a:srgbClr val="000000"/>
              </a:buClr>
              <a:buSzPts val="3500"/>
              <a:buFont typeface="Comfortaa"/>
              <a:buChar char="•"/>
            </a:pPr>
            <a:r>
              <a:rPr lang="en-GB" sz="3500" dirty="0">
                <a:solidFill>
                  <a:srgbClr val="000000"/>
                </a:solidFill>
                <a:latin typeface="+mn-lt"/>
                <a:ea typeface="Comfortaa"/>
                <a:cs typeface="Comfortaa"/>
                <a:sym typeface="Comfortaa"/>
              </a:rPr>
              <a:t>Children are entitled to a sleep during the day if they wish to have one. </a:t>
            </a:r>
          </a:p>
          <a:p>
            <a:pPr marL="228600" marR="0" lvl="0" indent="-222250" algn="l" rtl="0">
              <a:lnSpc>
                <a:spcPct val="80000"/>
              </a:lnSpc>
              <a:spcBef>
                <a:spcPts val="0"/>
              </a:spcBef>
              <a:spcAft>
                <a:spcPts val="0"/>
              </a:spcAft>
              <a:buClr>
                <a:srgbClr val="000000"/>
              </a:buClr>
              <a:buSzPts val="3500"/>
              <a:buFont typeface="Comfortaa"/>
              <a:buChar char="•"/>
            </a:pPr>
            <a:endParaRPr sz="1300" dirty="0">
              <a:latin typeface="+mn-lt"/>
              <a:ea typeface="Comfortaa"/>
              <a:cs typeface="Comfortaa"/>
              <a:sym typeface="Comfortaa"/>
            </a:endParaRPr>
          </a:p>
          <a:p>
            <a:pPr marL="228600" marR="0" lvl="0" indent="-222250" algn="l" rtl="0">
              <a:lnSpc>
                <a:spcPct val="80000"/>
              </a:lnSpc>
              <a:spcBef>
                <a:spcPts val="1000"/>
              </a:spcBef>
              <a:spcAft>
                <a:spcPts val="0"/>
              </a:spcAft>
              <a:buClr>
                <a:srgbClr val="000000"/>
              </a:buClr>
              <a:buSzPts val="3500"/>
              <a:buFont typeface="Comfortaa"/>
              <a:buChar char="•"/>
            </a:pPr>
            <a:r>
              <a:rPr lang="en-GB" sz="3500" dirty="0">
                <a:solidFill>
                  <a:srgbClr val="000000"/>
                </a:solidFill>
                <a:latin typeface="+mn-lt"/>
                <a:ea typeface="Comfortaa"/>
                <a:cs typeface="Comfortaa"/>
                <a:sym typeface="Comfortaa"/>
              </a:rPr>
              <a:t>Sleep mats and blankets are provided in the quiet</a:t>
            </a:r>
            <a:r>
              <a:rPr lang="en-GB" sz="3500" dirty="0">
                <a:latin typeface="+mn-lt"/>
                <a:ea typeface="Comfortaa"/>
                <a:cs typeface="Comfortaa"/>
                <a:sym typeface="Comfortaa"/>
              </a:rPr>
              <a:t> room.</a:t>
            </a:r>
          </a:p>
          <a:p>
            <a:pPr marL="228600" marR="0" lvl="0" indent="-222250" algn="l" rtl="0">
              <a:lnSpc>
                <a:spcPct val="80000"/>
              </a:lnSpc>
              <a:spcBef>
                <a:spcPts val="1000"/>
              </a:spcBef>
              <a:spcAft>
                <a:spcPts val="0"/>
              </a:spcAft>
              <a:buClr>
                <a:srgbClr val="000000"/>
              </a:buClr>
              <a:buSzPts val="3500"/>
              <a:buFont typeface="Comfortaa"/>
              <a:buChar char="•"/>
            </a:pPr>
            <a:endParaRPr sz="1300" dirty="0">
              <a:latin typeface="+mn-lt"/>
              <a:ea typeface="Comfortaa"/>
              <a:cs typeface="Comfortaa"/>
              <a:sym typeface="Comfortaa"/>
            </a:endParaRPr>
          </a:p>
          <a:p>
            <a:pPr marL="228600" marR="0" lvl="0" indent="-222250" algn="l" rtl="0">
              <a:lnSpc>
                <a:spcPct val="80000"/>
              </a:lnSpc>
              <a:spcBef>
                <a:spcPts val="1000"/>
              </a:spcBef>
              <a:spcAft>
                <a:spcPts val="0"/>
              </a:spcAft>
              <a:buClr>
                <a:srgbClr val="000000"/>
              </a:buClr>
              <a:buSzPts val="3500"/>
              <a:buFont typeface="Comfortaa"/>
              <a:buChar char="•"/>
            </a:pPr>
            <a:r>
              <a:rPr lang="en-GB" sz="3500" dirty="0">
                <a:solidFill>
                  <a:srgbClr val="000000"/>
                </a:solidFill>
                <a:latin typeface="+mn-lt"/>
                <a:ea typeface="Comfortaa"/>
                <a:cs typeface="Comfortaa"/>
                <a:sym typeface="Comfortaa"/>
              </a:rPr>
              <a:t>Children in the sleep room are regularly monitored.</a:t>
            </a:r>
            <a:endParaRPr sz="3500" dirty="0">
              <a:solidFill>
                <a:srgbClr val="000000"/>
              </a:solidFill>
              <a:latin typeface="+mn-lt"/>
              <a:ea typeface="Comfortaa"/>
              <a:cs typeface="Comfortaa"/>
              <a:sym typeface="Comfortaa"/>
            </a:endParaRPr>
          </a:p>
        </p:txBody>
      </p:sp>
      <p:pic>
        <p:nvPicPr>
          <p:cNvPr id="158" name="Google Shape;158;p7" descr="Free Cliparts Nap Time, Download Free Cliparts Nap Time png images, Free  ClipArts on Clipart Library"/>
          <p:cNvPicPr preferRelativeResize="0"/>
          <p:nvPr/>
        </p:nvPicPr>
        <p:blipFill rotWithShape="1">
          <a:blip r:embed="rId3">
            <a:alphaModFix/>
          </a:blip>
          <a:srcRect/>
          <a:stretch/>
        </p:blipFill>
        <p:spPr>
          <a:xfrm>
            <a:off x="7532765" y="4173696"/>
            <a:ext cx="4286250" cy="2247901"/>
          </a:xfrm>
          <a:prstGeom prst="rect">
            <a:avLst/>
          </a:prstGeom>
          <a:noFill/>
          <a:ln>
            <a:noFill/>
          </a:ln>
        </p:spPr>
      </p:pic>
      <p:pic>
        <p:nvPicPr>
          <p:cNvPr id="3" name="Google Shape;107;p3" descr="A picture containing icon&#10;&#10;Description automatically generated">
            <a:extLst>
              <a:ext uri="{FF2B5EF4-FFF2-40B4-BE49-F238E27FC236}">
                <a16:creationId xmlns:a16="http://schemas.microsoft.com/office/drawing/2014/main" id="{B7736CE1-C412-4715-3737-38069F61E918}"/>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p:nvPr/>
        </p:nvSpPr>
        <p:spPr>
          <a:xfrm>
            <a:off x="442913" y="103188"/>
            <a:ext cx="824388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Calibri"/>
              <a:buNone/>
            </a:pPr>
            <a:r>
              <a:rPr lang="en-GB" sz="6000" b="1" dirty="0">
                <a:solidFill>
                  <a:schemeClr val="tx1"/>
                </a:solidFill>
                <a:latin typeface="+mn-lt"/>
                <a:ea typeface="Comfortaa"/>
                <a:cs typeface="Comfortaa"/>
                <a:sym typeface="Comfortaa"/>
              </a:rPr>
              <a:t>Toileting</a:t>
            </a:r>
            <a:r>
              <a:rPr lang="en-GB" sz="6000" b="1" dirty="0">
                <a:solidFill>
                  <a:srgbClr val="000000"/>
                </a:solidFill>
                <a:latin typeface="Overlock"/>
                <a:ea typeface="Overlock"/>
                <a:cs typeface="Overlock"/>
                <a:sym typeface="Overlock"/>
              </a:rPr>
              <a:t> </a:t>
            </a:r>
            <a:endParaRPr sz="6000" b="1" dirty="0">
              <a:solidFill>
                <a:srgbClr val="000000"/>
              </a:solidFill>
              <a:latin typeface="Overlock"/>
              <a:ea typeface="Overlock"/>
              <a:cs typeface="Overlock"/>
              <a:sym typeface="Overlock"/>
            </a:endParaRPr>
          </a:p>
        </p:txBody>
      </p:sp>
      <p:sp>
        <p:nvSpPr>
          <p:cNvPr id="164" name="Google Shape;164;p8"/>
          <p:cNvSpPr txBox="1"/>
          <p:nvPr/>
        </p:nvSpPr>
        <p:spPr>
          <a:xfrm>
            <a:off x="457199" y="1173017"/>
            <a:ext cx="11289323" cy="5560291"/>
          </a:xfrm>
          <a:prstGeom prst="rect">
            <a:avLst/>
          </a:prstGeom>
          <a:noFill/>
          <a:ln>
            <a:noFill/>
          </a:ln>
        </p:spPr>
        <p:txBody>
          <a:bodyPr spcFirstLastPara="1" wrap="square" lIns="91425" tIns="45700" rIns="91425" bIns="45700" anchor="t" anchorCtr="0">
            <a:normAutofit/>
          </a:bodyPr>
          <a:lstStyle/>
          <a:p>
            <a:pPr marL="228600" marR="0" lvl="0" indent="-222250" algn="l" rtl="0">
              <a:lnSpc>
                <a:spcPct val="70000"/>
              </a:lnSpc>
              <a:spcBef>
                <a:spcPts val="0"/>
              </a:spcBef>
              <a:spcAft>
                <a:spcPts val="0"/>
              </a:spcAft>
              <a:buClr>
                <a:schemeClr val="dk1"/>
              </a:buClr>
              <a:buSzPts val="2500"/>
              <a:buFont typeface="Comfortaa"/>
              <a:buChar char="•"/>
            </a:pPr>
            <a:r>
              <a:rPr lang="en-GB" sz="2500" dirty="0">
                <a:solidFill>
                  <a:schemeClr val="dk1"/>
                </a:solidFill>
                <a:latin typeface="+mn-lt"/>
                <a:ea typeface="Comfortaa"/>
                <a:cs typeface="Comfortaa"/>
                <a:sym typeface="Comfortaa"/>
              </a:rPr>
              <a:t>All children are welcome to our setting; those who are toilet trained and those who may be wearing nappies or equivalent. We aim to work in partnership with parents towards toilet training children.</a:t>
            </a:r>
            <a:endParaRPr sz="1300" dirty="0">
              <a:latin typeface="+mn-lt"/>
              <a:ea typeface="Comfortaa"/>
              <a:cs typeface="Comfortaa"/>
              <a:sym typeface="Comfortaa"/>
            </a:endParaRPr>
          </a:p>
          <a:p>
            <a:pPr marL="0" marR="0" lvl="0" indent="0" algn="l" rtl="0">
              <a:lnSpc>
                <a:spcPct val="70000"/>
              </a:lnSpc>
              <a:spcBef>
                <a:spcPts val="1000"/>
              </a:spcBef>
              <a:spcAft>
                <a:spcPts val="0"/>
              </a:spcAft>
              <a:buClr>
                <a:schemeClr val="dk1"/>
              </a:buClr>
              <a:buSzPts val="2600"/>
              <a:buFont typeface="Arial"/>
              <a:buNone/>
            </a:pPr>
            <a:endParaRPr sz="2500" dirty="0">
              <a:solidFill>
                <a:schemeClr val="dk1"/>
              </a:solidFill>
              <a:latin typeface="+mn-lt"/>
              <a:ea typeface="Comfortaa"/>
              <a:cs typeface="Comfortaa"/>
              <a:sym typeface="Comfortaa"/>
            </a:endParaRPr>
          </a:p>
          <a:p>
            <a:pPr marL="228600" marR="0" lvl="0" indent="-222250" algn="l" rtl="0">
              <a:lnSpc>
                <a:spcPct val="70000"/>
              </a:lnSpc>
              <a:spcBef>
                <a:spcPts val="1000"/>
              </a:spcBef>
              <a:spcAft>
                <a:spcPts val="0"/>
              </a:spcAft>
              <a:buClr>
                <a:schemeClr val="dk1"/>
              </a:buClr>
              <a:buSzPts val="2500"/>
              <a:buFont typeface="Comfortaa"/>
              <a:buChar char="•"/>
            </a:pPr>
            <a:r>
              <a:rPr lang="en-GB" sz="2500" dirty="0">
                <a:solidFill>
                  <a:schemeClr val="dk1"/>
                </a:solidFill>
                <a:latin typeface="+mn-lt"/>
                <a:ea typeface="Comfortaa"/>
                <a:cs typeface="Comfortaa"/>
                <a:sym typeface="Comfortaa"/>
              </a:rPr>
              <a:t>Parents/carers provide their own nappies and creams which are placed in the child’s individual box. Unless your child is in the process of toilet training, please provide regular nappies, not pull-ups. </a:t>
            </a:r>
          </a:p>
          <a:p>
            <a:pPr marL="228600" marR="0" lvl="0" indent="-222250" algn="l" rtl="0">
              <a:lnSpc>
                <a:spcPct val="70000"/>
              </a:lnSpc>
              <a:spcBef>
                <a:spcPts val="1000"/>
              </a:spcBef>
              <a:spcAft>
                <a:spcPts val="0"/>
              </a:spcAft>
              <a:buClr>
                <a:schemeClr val="dk1"/>
              </a:buClr>
              <a:buSzPts val="2500"/>
              <a:buFont typeface="Comfortaa"/>
              <a:buChar char="•"/>
            </a:pPr>
            <a:endParaRPr lang="en-GB" sz="2500" dirty="0">
              <a:solidFill>
                <a:schemeClr val="dk1"/>
              </a:solidFill>
              <a:latin typeface="+mn-lt"/>
              <a:ea typeface="Comfortaa"/>
              <a:cs typeface="Comfortaa"/>
              <a:sym typeface="Comfortaa"/>
            </a:endParaRPr>
          </a:p>
          <a:p>
            <a:pPr marL="228600" marR="0" lvl="0" indent="-222250" algn="l" rtl="0">
              <a:lnSpc>
                <a:spcPct val="70000"/>
              </a:lnSpc>
              <a:spcBef>
                <a:spcPts val="1000"/>
              </a:spcBef>
              <a:spcAft>
                <a:spcPts val="0"/>
              </a:spcAft>
              <a:buClr>
                <a:schemeClr val="dk1"/>
              </a:buClr>
              <a:buSzPts val="2500"/>
              <a:buFont typeface="Comfortaa"/>
              <a:buChar char="•"/>
            </a:pPr>
            <a:r>
              <a:rPr lang="en-GB" sz="2500" dirty="0">
                <a:solidFill>
                  <a:schemeClr val="dk1"/>
                </a:solidFill>
                <a:latin typeface="+mn-lt"/>
                <a:ea typeface="Comfortaa"/>
                <a:cs typeface="Comfortaa"/>
                <a:sym typeface="Comfortaa"/>
              </a:rPr>
              <a:t>Parents/carers also need to provide at least 2 changes of clothing (all items labelled with your child’s name).</a:t>
            </a:r>
            <a:endParaRPr sz="1300" dirty="0">
              <a:latin typeface="+mn-lt"/>
              <a:ea typeface="Comfortaa"/>
              <a:cs typeface="Comfortaa"/>
              <a:sym typeface="Comfortaa"/>
            </a:endParaRPr>
          </a:p>
          <a:p>
            <a:pPr marL="0" marR="0" lvl="0" indent="0" algn="l" rtl="0">
              <a:lnSpc>
                <a:spcPct val="70000"/>
              </a:lnSpc>
              <a:spcBef>
                <a:spcPts val="1000"/>
              </a:spcBef>
              <a:spcAft>
                <a:spcPts val="0"/>
              </a:spcAft>
              <a:buClr>
                <a:schemeClr val="dk1"/>
              </a:buClr>
              <a:buSzPts val="2600"/>
              <a:buFont typeface="Arial"/>
              <a:buNone/>
            </a:pPr>
            <a:endParaRPr sz="2500" dirty="0">
              <a:solidFill>
                <a:schemeClr val="dk1"/>
              </a:solidFill>
              <a:latin typeface="+mn-lt"/>
              <a:ea typeface="Comfortaa"/>
              <a:cs typeface="Comfortaa"/>
              <a:sym typeface="Comfortaa"/>
            </a:endParaRPr>
          </a:p>
          <a:p>
            <a:pPr marL="228600" marR="0" lvl="0" indent="-222250" algn="l" rtl="0">
              <a:lnSpc>
                <a:spcPct val="70000"/>
              </a:lnSpc>
              <a:spcBef>
                <a:spcPts val="1000"/>
              </a:spcBef>
              <a:spcAft>
                <a:spcPts val="0"/>
              </a:spcAft>
              <a:buClr>
                <a:schemeClr val="dk1"/>
              </a:buClr>
              <a:buSzPts val="2500"/>
              <a:buFont typeface="Comfortaa"/>
              <a:buChar char="•"/>
            </a:pPr>
            <a:r>
              <a:rPr lang="en-GB" sz="2500" dirty="0">
                <a:solidFill>
                  <a:schemeClr val="dk1"/>
                </a:solidFill>
                <a:latin typeface="+mn-lt"/>
                <a:ea typeface="Comfortaa"/>
                <a:cs typeface="Comfortaa"/>
                <a:sym typeface="Comfortaa"/>
              </a:rPr>
              <a:t>Any soiled clothes will be returned home at the end of the session to be washed.</a:t>
            </a:r>
            <a:endParaRPr sz="1300" dirty="0">
              <a:latin typeface="+mn-lt"/>
              <a:ea typeface="Comfortaa"/>
              <a:cs typeface="Comfortaa"/>
              <a:sym typeface="Comfortaa"/>
            </a:endParaRPr>
          </a:p>
          <a:p>
            <a:pPr marL="0" marR="0" lvl="0" indent="0" algn="l" rtl="0">
              <a:lnSpc>
                <a:spcPct val="70000"/>
              </a:lnSpc>
              <a:spcBef>
                <a:spcPts val="1000"/>
              </a:spcBef>
              <a:spcAft>
                <a:spcPts val="0"/>
              </a:spcAft>
              <a:buClr>
                <a:schemeClr val="dk1"/>
              </a:buClr>
              <a:buSzPts val="2600"/>
              <a:buFont typeface="Arial"/>
              <a:buNone/>
            </a:pPr>
            <a:endParaRPr sz="2500" dirty="0">
              <a:solidFill>
                <a:srgbClr val="000000"/>
              </a:solidFill>
              <a:latin typeface="+mn-lt"/>
              <a:ea typeface="Comfortaa"/>
              <a:cs typeface="Comfortaa"/>
              <a:sym typeface="Comfortaa"/>
            </a:endParaRPr>
          </a:p>
          <a:p>
            <a:pPr marL="228600" marR="0" lvl="0" indent="-222250" algn="l" rtl="0">
              <a:lnSpc>
                <a:spcPct val="70000"/>
              </a:lnSpc>
              <a:spcBef>
                <a:spcPts val="1000"/>
              </a:spcBef>
              <a:spcAft>
                <a:spcPts val="0"/>
              </a:spcAft>
              <a:buClr>
                <a:srgbClr val="000000"/>
              </a:buClr>
              <a:buSzPts val="2500"/>
              <a:buFont typeface="Arial"/>
              <a:buChar char="•"/>
            </a:pPr>
            <a:r>
              <a:rPr lang="en-GB" sz="2500" dirty="0">
                <a:solidFill>
                  <a:srgbClr val="000000"/>
                </a:solidFill>
                <a:latin typeface="+mn-lt"/>
                <a:ea typeface="Comfortaa"/>
                <a:cs typeface="Comfortaa"/>
                <a:sym typeface="Comfortaa"/>
              </a:rPr>
              <a:t>When your child is ready, we will support them, and you, with potty training. </a:t>
            </a:r>
            <a:endParaRPr sz="2500" dirty="0">
              <a:solidFill>
                <a:srgbClr val="000000"/>
              </a:solidFill>
              <a:latin typeface="+mn-lt"/>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869740E0-6EDC-D625-EE54-84B226FDCF49}"/>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9"/>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171" name="Google Shape;171;p9"/>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9</a:t>
            </a:fld>
            <a:endParaRPr sz="1100" b="1">
              <a:solidFill>
                <a:schemeClr val="lt1"/>
              </a:solidFill>
              <a:latin typeface="Calibri"/>
              <a:ea typeface="Calibri"/>
              <a:cs typeface="Calibri"/>
              <a:sym typeface="Calibri"/>
            </a:endParaRPr>
          </a:p>
        </p:txBody>
      </p:sp>
      <p:sp>
        <p:nvSpPr>
          <p:cNvPr id="173" name="Google Shape;173;p9"/>
          <p:cNvSpPr txBox="1"/>
          <p:nvPr/>
        </p:nvSpPr>
        <p:spPr>
          <a:xfrm>
            <a:off x="657008" y="396807"/>
            <a:ext cx="8243888"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Overlock"/>
              <a:buNone/>
            </a:pPr>
            <a:r>
              <a:rPr lang="en-GB" sz="6000" b="1" dirty="0">
                <a:solidFill>
                  <a:srgbClr val="000000"/>
                </a:solidFill>
                <a:latin typeface="+mj-lt"/>
                <a:ea typeface="Comfortaa"/>
                <a:cs typeface="Comfortaa"/>
                <a:sym typeface="Comfortaa"/>
              </a:rPr>
              <a:t>Induction</a:t>
            </a:r>
            <a:r>
              <a:rPr lang="en-GB" sz="6000" dirty="0">
                <a:solidFill>
                  <a:srgbClr val="000000"/>
                </a:solidFill>
                <a:latin typeface="Overlock"/>
                <a:ea typeface="Overlock"/>
                <a:cs typeface="Overlock"/>
                <a:sym typeface="Overlock"/>
              </a:rPr>
              <a:t> </a:t>
            </a:r>
            <a:endParaRPr dirty="0"/>
          </a:p>
        </p:txBody>
      </p:sp>
      <p:sp>
        <p:nvSpPr>
          <p:cNvPr id="174" name="Google Shape;174;p9"/>
          <p:cNvSpPr/>
          <p:nvPr/>
        </p:nvSpPr>
        <p:spPr>
          <a:xfrm>
            <a:off x="803275" y="1776323"/>
            <a:ext cx="1035425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a:solidFill>
                  <a:srgbClr val="0000CC"/>
                </a:solidFill>
                <a:latin typeface="+mn-lt"/>
                <a:ea typeface="Comfortaa"/>
                <a:cs typeface="Comfortaa"/>
                <a:sym typeface="Comfortaa"/>
              </a:rPr>
              <a:t>‘Stay and Play’ sessions and staggered start for children.</a:t>
            </a:r>
            <a:endParaRPr sz="2800" dirty="0">
              <a:solidFill>
                <a:srgbClr val="000000"/>
              </a:solidFill>
              <a:latin typeface="+mn-lt"/>
              <a:ea typeface="Comfortaa"/>
              <a:cs typeface="Comfortaa"/>
              <a:sym typeface="Comfortaa"/>
            </a:endParaRPr>
          </a:p>
        </p:txBody>
      </p:sp>
      <p:sp>
        <p:nvSpPr>
          <p:cNvPr id="175" name="Google Shape;175;p9"/>
          <p:cNvSpPr/>
          <p:nvPr/>
        </p:nvSpPr>
        <p:spPr>
          <a:xfrm>
            <a:off x="803275" y="2937489"/>
            <a:ext cx="10354252" cy="285847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dirty="0">
                <a:solidFill>
                  <a:schemeClr val="dk1"/>
                </a:solidFill>
                <a:latin typeface="+mn-lt"/>
                <a:ea typeface="Comfortaa"/>
                <a:cs typeface="Comfortaa"/>
                <a:sym typeface="Comfortaa"/>
              </a:rPr>
              <a:t>To support your child’s settling into Nursery, we start children in small groups. This enables children to begin to form positive relationships with our practitioners, feel comfortable and happy in their new class and really support a positive start to Nursery.</a:t>
            </a:r>
            <a:endParaRPr dirty="0">
              <a:latin typeface="+mn-lt"/>
              <a:ea typeface="Comfortaa"/>
              <a:cs typeface="Comfortaa"/>
              <a:sym typeface="Comfortaa"/>
            </a:endParaRPr>
          </a:p>
          <a:p>
            <a:pPr marL="0" marR="0" lvl="0" indent="0" algn="l" rtl="0">
              <a:lnSpc>
                <a:spcPct val="107000"/>
              </a:lnSpc>
              <a:spcBef>
                <a:spcPts val="0"/>
              </a:spcBef>
              <a:spcAft>
                <a:spcPts val="0"/>
              </a:spcAft>
              <a:buNone/>
            </a:pPr>
            <a:endParaRPr sz="2800" dirty="0">
              <a:solidFill>
                <a:schemeClr val="dk1"/>
              </a:solidFill>
              <a:latin typeface="Comfortaa"/>
              <a:ea typeface="Comfortaa"/>
              <a:cs typeface="Comfortaa"/>
              <a:sym typeface="Comfortaa"/>
            </a:endParaRPr>
          </a:p>
          <a:p>
            <a:pPr marL="0" marR="0" lvl="0" indent="0" algn="l" rtl="0">
              <a:lnSpc>
                <a:spcPct val="107000"/>
              </a:lnSpc>
              <a:spcBef>
                <a:spcPts val="0"/>
              </a:spcBef>
              <a:spcAft>
                <a:spcPts val="0"/>
              </a:spcAft>
              <a:buNone/>
            </a:pPr>
            <a:endParaRPr sz="2800" dirty="0">
              <a:solidFill>
                <a:schemeClr val="dk1"/>
              </a:solidFill>
              <a:latin typeface="Overlock"/>
              <a:ea typeface="Overlock"/>
              <a:cs typeface="Overlock"/>
              <a:sym typeface="Overlock"/>
            </a:endParaRPr>
          </a:p>
        </p:txBody>
      </p:sp>
      <p:pic>
        <p:nvPicPr>
          <p:cNvPr id="2" name="Google Shape;107;p3" descr="A picture containing icon&#10;&#10;Description automatically generated">
            <a:extLst>
              <a:ext uri="{FF2B5EF4-FFF2-40B4-BE49-F238E27FC236}">
                <a16:creationId xmlns:a16="http://schemas.microsoft.com/office/drawing/2014/main" id="{D3AEB588-408D-5A2D-27B9-9EB5E336CCBD}"/>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0"/>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sp>
        <p:nvSpPr>
          <p:cNvPr id="181" name="Google Shape;181;p10"/>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10</a:t>
            </a:fld>
            <a:endParaRPr sz="1100" b="1">
              <a:solidFill>
                <a:schemeClr val="lt1"/>
              </a:solidFill>
              <a:latin typeface="Calibri"/>
              <a:ea typeface="Calibri"/>
              <a:cs typeface="Calibri"/>
              <a:sym typeface="Calibri"/>
            </a:endParaRPr>
          </a:p>
        </p:txBody>
      </p:sp>
      <p:sp>
        <p:nvSpPr>
          <p:cNvPr id="183" name="Google Shape;183;p10"/>
          <p:cNvSpPr txBox="1"/>
          <p:nvPr/>
        </p:nvSpPr>
        <p:spPr>
          <a:xfrm>
            <a:off x="167480" y="106363"/>
            <a:ext cx="953993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800"/>
              <a:buFont typeface="Calibri"/>
              <a:buNone/>
            </a:pPr>
            <a:r>
              <a:rPr lang="en-GB" sz="4800" b="1" dirty="0">
                <a:solidFill>
                  <a:schemeClr val="tx1"/>
                </a:solidFill>
                <a:latin typeface="+mj-lt"/>
                <a:ea typeface="Comfortaa"/>
                <a:cs typeface="Comfortaa"/>
                <a:sym typeface="Comfortaa"/>
              </a:rPr>
              <a:t>Induction to Nursery </a:t>
            </a:r>
            <a:endParaRPr sz="4800" b="1" dirty="0">
              <a:solidFill>
                <a:schemeClr val="tx1"/>
              </a:solidFill>
              <a:latin typeface="+mj-lt"/>
              <a:ea typeface="Comfortaa"/>
              <a:cs typeface="Comfortaa"/>
              <a:sym typeface="Comfortaa"/>
            </a:endParaRPr>
          </a:p>
        </p:txBody>
      </p:sp>
      <p:sp>
        <p:nvSpPr>
          <p:cNvPr id="185" name="Google Shape;185;p10"/>
          <p:cNvSpPr txBox="1"/>
          <p:nvPr/>
        </p:nvSpPr>
        <p:spPr>
          <a:xfrm>
            <a:off x="374904" y="5221081"/>
            <a:ext cx="7341300" cy="923400"/>
          </a:xfrm>
          <a:prstGeom prst="rect">
            <a:avLst/>
          </a:prstGeom>
          <a:solidFill>
            <a:schemeClr val="accent5"/>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700" dirty="0">
                <a:solidFill>
                  <a:schemeClr val="dk1"/>
                </a:solidFill>
                <a:latin typeface="+mn-lt"/>
                <a:ea typeface="Comfortaa"/>
                <a:cs typeface="Comfortaa"/>
                <a:sym typeface="Comfortaa"/>
              </a:rPr>
              <a:t>You will receive a letter today regarding staggered starts and home visit times. </a:t>
            </a:r>
            <a:endParaRPr sz="2700" dirty="0">
              <a:solidFill>
                <a:schemeClr val="dk1"/>
              </a:solidFill>
              <a:latin typeface="+mn-lt"/>
              <a:ea typeface="Comfortaa"/>
              <a:cs typeface="Comfortaa"/>
              <a:sym typeface="Comfortaa"/>
            </a:endParaRPr>
          </a:p>
        </p:txBody>
      </p:sp>
      <p:pic>
        <p:nvPicPr>
          <p:cNvPr id="186" name="Google Shape;186;p10"/>
          <p:cNvPicPr preferRelativeResize="0"/>
          <p:nvPr/>
        </p:nvPicPr>
        <p:blipFill rotWithShape="1">
          <a:blip r:embed="rId3">
            <a:alphaModFix/>
          </a:blip>
          <a:srcRect/>
          <a:stretch/>
        </p:blipFill>
        <p:spPr>
          <a:xfrm>
            <a:off x="9576606" y="3794044"/>
            <a:ext cx="1908022" cy="2350437"/>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9CEA4863-1B65-90DC-7F8F-81B0EBDAC8C1}"/>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
        <p:nvSpPr>
          <p:cNvPr id="3" name="TextBox 2">
            <a:extLst>
              <a:ext uri="{FF2B5EF4-FFF2-40B4-BE49-F238E27FC236}">
                <a16:creationId xmlns:a16="http://schemas.microsoft.com/office/drawing/2014/main" id="{869EA9DB-350F-80ED-2B83-DC3F678D1B7B}"/>
              </a:ext>
            </a:extLst>
          </p:cNvPr>
          <p:cNvSpPr txBox="1"/>
          <p:nvPr/>
        </p:nvSpPr>
        <p:spPr>
          <a:xfrm>
            <a:off x="374904" y="1420813"/>
            <a:ext cx="9134856" cy="3323987"/>
          </a:xfrm>
          <a:prstGeom prst="rect">
            <a:avLst/>
          </a:prstGeom>
          <a:noFill/>
        </p:spPr>
        <p:txBody>
          <a:bodyPr wrap="square" rtlCol="0">
            <a:spAutoFit/>
          </a:bodyPr>
          <a:lstStyle/>
          <a:p>
            <a:r>
              <a:rPr lang="en-GB" sz="2800" b="1" dirty="0"/>
              <a:t>Home Visit </a:t>
            </a:r>
            <a:r>
              <a:rPr lang="en-GB" sz="2800" dirty="0"/>
              <a:t>– Thursday 4</a:t>
            </a:r>
            <a:r>
              <a:rPr lang="en-GB" sz="2800" baseline="30000" dirty="0"/>
              <a:t>th</a:t>
            </a:r>
            <a:r>
              <a:rPr lang="en-GB" sz="2800" dirty="0"/>
              <a:t> September </a:t>
            </a:r>
          </a:p>
          <a:p>
            <a:endParaRPr lang="en-GB" sz="2800" dirty="0"/>
          </a:p>
          <a:p>
            <a:r>
              <a:rPr lang="en-GB" sz="2800" b="1" dirty="0"/>
              <a:t>Stay and Play </a:t>
            </a:r>
            <a:r>
              <a:rPr lang="en-GB" sz="2800" dirty="0"/>
              <a:t>– Friday 5</a:t>
            </a:r>
            <a:r>
              <a:rPr lang="en-GB" sz="2800" baseline="30000" dirty="0"/>
              <a:t>th</a:t>
            </a:r>
            <a:r>
              <a:rPr lang="en-GB" sz="2800" dirty="0"/>
              <a:t> September </a:t>
            </a:r>
          </a:p>
          <a:p>
            <a:endParaRPr lang="en-GB" sz="2800" dirty="0"/>
          </a:p>
          <a:p>
            <a:r>
              <a:rPr lang="en-GB" sz="2800" b="1" dirty="0"/>
              <a:t>Settling In </a:t>
            </a:r>
            <a:r>
              <a:rPr lang="en-GB" sz="2800" dirty="0"/>
              <a:t>– Monday 8</a:t>
            </a:r>
            <a:r>
              <a:rPr lang="en-GB" sz="2800" baseline="30000" dirty="0"/>
              <a:t>th</a:t>
            </a:r>
            <a:r>
              <a:rPr lang="en-GB" sz="2800" dirty="0"/>
              <a:t> and Tuesday 9</a:t>
            </a:r>
            <a:r>
              <a:rPr lang="en-GB" sz="2800" baseline="30000" dirty="0"/>
              <a:t>th</a:t>
            </a:r>
            <a:r>
              <a:rPr lang="en-GB" sz="2800" dirty="0"/>
              <a:t> September</a:t>
            </a:r>
          </a:p>
          <a:p>
            <a:endParaRPr lang="en-GB" sz="2800" dirty="0"/>
          </a:p>
          <a:p>
            <a:r>
              <a:rPr lang="en-GB" sz="2800" b="1" dirty="0"/>
              <a:t>Start Nursery </a:t>
            </a:r>
            <a:r>
              <a:rPr lang="en-GB" sz="2800" dirty="0"/>
              <a:t>– Wednesday 10</a:t>
            </a:r>
            <a:r>
              <a:rPr lang="en-GB" sz="2800" baseline="30000" dirty="0"/>
              <a:t>th</a:t>
            </a:r>
            <a:r>
              <a:rPr lang="en-GB" sz="2800" dirty="0"/>
              <a:t> September </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1"/>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pic>
        <p:nvPicPr>
          <p:cNvPr id="192" name="Google Shape;192;p11"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193" name="Google Shape;193;p11"/>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11</a:t>
            </a:fld>
            <a:endParaRPr sz="1100" b="1">
              <a:solidFill>
                <a:schemeClr val="lt1"/>
              </a:solidFill>
              <a:latin typeface="Calibri"/>
              <a:ea typeface="Calibri"/>
              <a:cs typeface="Calibri"/>
              <a:sym typeface="Calibri"/>
            </a:endParaRPr>
          </a:p>
        </p:txBody>
      </p:sp>
      <p:sp>
        <p:nvSpPr>
          <p:cNvPr id="194" name="Google Shape;194;p11"/>
          <p:cNvSpPr/>
          <p:nvPr/>
        </p:nvSpPr>
        <p:spPr>
          <a:xfrm>
            <a:off x="840509" y="1258679"/>
            <a:ext cx="10353964" cy="3595816"/>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None/>
            </a:pPr>
            <a:r>
              <a:rPr lang="en-GB" sz="2400" dirty="0">
                <a:solidFill>
                  <a:srgbClr val="000000"/>
                </a:solidFill>
                <a:latin typeface="Calibri"/>
                <a:ea typeface="Calibri"/>
                <a:cs typeface="Calibri"/>
                <a:sym typeface="Calibri"/>
              </a:rPr>
              <a:t> </a:t>
            </a:r>
            <a:r>
              <a:rPr lang="en-GB" sz="3600" dirty="0">
                <a:solidFill>
                  <a:srgbClr val="000000"/>
                </a:solidFill>
                <a:latin typeface="+mn-lt"/>
                <a:ea typeface="Comfortaa"/>
                <a:cs typeface="Comfortaa"/>
                <a:sym typeface="Comfortaa"/>
              </a:rPr>
              <a:t>All children will start their allocated time once they are ready and settled. </a:t>
            </a:r>
            <a:endParaRPr dirty="0">
              <a:latin typeface="+mn-lt"/>
              <a:ea typeface="Comfortaa"/>
              <a:cs typeface="Comfortaa"/>
              <a:sym typeface="Comfortaa"/>
            </a:endParaRPr>
          </a:p>
          <a:p>
            <a:pPr marL="342900" marR="0" lvl="0" indent="-342900" algn="ctr" rtl="0">
              <a:spcBef>
                <a:spcPts val="720"/>
              </a:spcBef>
              <a:spcAft>
                <a:spcPts val="0"/>
              </a:spcAft>
              <a:buNone/>
            </a:pPr>
            <a:endParaRPr sz="3600" dirty="0">
              <a:solidFill>
                <a:srgbClr val="000000"/>
              </a:solidFill>
              <a:latin typeface="+mn-lt"/>
              <a:ea typeface="Comfortaa"/>
              <a:cs typeface="Comfortaa"/>
              <a:sym typeface="Comfortaa"/>
            </a:endParaRPr>
          </a:p>
          <a:p>
            <a:pPr marL="342900" marR="0" lvl="0" indent="-342900" algn="ctr" rtl="0">
              <a:spcBef>
                <a:spcPts val="720"/>
              </a:spcBef>
              <a:spcAft>
                <a:spcPts val="0"/>
              </a:spcAft>
              <a:buNone/>
            </a:pPr>
            <a:r>
              <a:rPr lang="en-GB" sz="3600" dirty="0">
                <a:solidFill>
                  <a:srgbClr val="0000CC"/>
                </a:solidFill>
                <a:latin typeface="+mn-lt"/>
                <a:ea typeface="Comfortaa"/>
                <a:cs typeface="Comfortaa"/>
                <a:sym typeface="Comfortaa"/>
              </a:rPr>
              <a:t>Your child may need a personalised introduction to school that will help them to settle more easily. </a:t>
            </a:r>
            <a:endParaRPr sz="3600" dirty="0">
              <a:solidFill>
                <a:srgbClr val="000000"/>
              </a:solidFill>
              <a:latin typeface="+mn-lt"/>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2BB755BC-42B4-4730-1A03-0C4F97DEA0C9}"/>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g13ad4708679_0_1"/>
          <p:cNvSpPr txBox="1">
            <a:spLocks noGrp="1"/>
          </p:cNvSpPr>
          <p:nvPr>
            <p:ph type="title"/>
          </p:nvPr>
        </p:nvSpPr>
        <p:spPr>
          <a:xfrm>
            <a:off x="421847" y="374750"/>
            <a:ext cx="10515600" cy="1325700"/>
          </a:xfrm>
          <a:prstGeom prst="rect">
            <a:avLst/>
          </a:prstGeom>
        </p:spPr>
        <p:txBody>
          <a:bodyPr spcFirstLastPara="1" wrap="square" lIns="91425" tIns="45700" rIns="91425" bIns="45700" anchor="ctr" anchorCtr="0">
            <a:normAutofit/>
          </a:bodyPr>
          <a:lstStyle/>
          <a:p>
            <a:pPr marL="0" lvl="0" indent="0" algn="l" rtl="0">
              <a:lnSpc>
                <a:spcPct val="115000"/>
              </a:lnSpc>
              <a:spcBef>
                <a:spcPts val="1200"/>
              </a:spcBef>
              <a:spcAft>
                <a:spcPts val="0"/>
              </a:spcAft>
              <a:buClr>
                <a:schemeClr val="dk1"/>
              </a:buClr>
              <a:buSzPts val="1100"/>
              <a:buFont typeface="Arial"/>
              <a:buNone/>
            </a:pPr>
            <a:r>
              <a:rPr lang="en-GB" sz="3400" b="1" dirty="0">
                <a:solidFill>
                  <a:schemeClr val="tx1"/>
                </a:solidFill>
                <a:latin typeface="+mn-lt"/>
                <a:ea typeface="Comfortaa"/>
                <a:cs typeface="Comfortaa"/>
                <a:sym typeface="Comfortaa"/>
              </a:rPr>
              <a:t>Working in Partnership with Parents </a:t>
            </a:r>
            <a:endParaRPr sz="3400" b="1" dirty="0">
              <a:solidFill>
                <a:schemeClr val="tx1"/>
              </a:solidFill>
              <a:latin typeface="+mn-lt"/>
              <a:ea typeface="Comfortaa"/>
              <a:cs typeface="Comfortaa"/>
              <a:sym typeface="Comfortaa"/>
            </a:endParaRPr>
          </a:p>
          <a:p>
            <a:pPr marL="0" lvl="0" indent="0" algn="l" rtl="0">
              <a:spcBef>
                <a:spcPts val="1200"/>
              </a:spcBef>
              <a:spcAft>
                <a:spcPts val="0"/>
              </a:spcAft>
              <a:buNone/>
            </a:pPr>
            <a:endParaRPr sz="2800" dirty="0">
              <a:latin typeface="Comfortaa"/>
              <a:ea typeface="Comfortaa"/>
              <a:cs typeface="Comfortaa"/>
              <a:sym typeface="Comfortaa"/>
            </a:endParaRPr>
          </a:p>
        </p:txBody>
      </p:sp>
      <p:sp>
        <p:nvSpPr>
          <p:cNvPr id="201" name="Google Shape;201;g13ad4708679_0_1"/>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lnSpcReduction="10000"/>
          </a:bodyPr>
          <a:lstStyle/>
          <a:p>
            <a:pPr marL="0" lvl="0" indent="0" algn="l" rtl="0">
              <a:lnSpc>
                <a:spcPct val="115000"/>
              </a:lnSpc>
              <a:spcBef>
                <a:spcPts val="1200"/>
              </a:spcBef>
              <a:spcAft>
                <a:spcPts val="0"/>
              </a:spcAft>
              <a:buClr>
                <a:schemeClr val="dk1"/>
              </a:buClr>
              <a:buSzPct val="39285"/>
              <a:buFont typeface="Arial"/>
              <a:buNone/>
            </a:pPr>
            <a:r>
              <a:rPr lang="en-GB" dirty="0">
                <a:latin typeface="+mn-lt"/>
                <a:ea typeface="Comfortaa"/>
                <a:cs typeface="Comfortaa"/>
                <a:sym typeface="Comfortaa"/>
              </a:rPr>
              <a:t>Parents and carers are children’s first educators. We aim to work together with all our families and strive to achieve high standards of care and education. </a:t>
            </a:r>
            <a:endParaRPr dirty="0">
              <a:latin typeface="+mn-lt"/>
              <a:ea typeface="Comfortaa"/>
              <a:cs typeface="Comfortaa"/>
              <a:sym typeface="Comfortaa"/>
            </a:endParaRPr>
          </a:p>
          <a:p>
            <a:pPr marL="0" lvl="0" indent="0" algn="l" rtl="0">
              <a:lnSpc>
                <a:spcPct val="115000"/>
              </a:lnSpc>
              <a:spcBef>
                <a:spcPts val="1200"/>
              </a:spcBef>
              <a:spcAft>
                <a:spcPts val="0"/>
              </a:spcAft>
              <a:buClr>
                <a:schemeClr val="dk1"/>
              </a:buClr>
              <a:buSzPct val="39285"/>
              <a:buFont typeface="Arial"/>
              <a:buNone/>
            </a:pPr>
            <a:r>
              <a:rPr lang="en-GB" dirty="0">
                <a:latin typeface="+mn-lt"/>
                <a:ea typeface="Comfortaa"/>
                <a:cs typeface="Comfortaa"/>
                <a:sym typeface="Comfortaa"/>
              </a:rPr>
              <a:t>Working in partnership with parents and carers will ensure that each child’s introduction to the nursery is managed with care and sensitivity. </a:t>
            </a:r>
            <a:endParaRPr dirty="0">
              <a:latin typeface="+mn-lt"/>
              <a:ea typeface="Comfortaa"/>
              <a:cs typeface="Comfortaa"/>
              <a:sym typeface="Comfortaa"/>
            </a:endParaRPr>
          </a:p>
          <a:p>
            <a:pPr marL="0" lvl="0" indent="0" algn="l" rtl="0">
              <a:lnSpc>
                <a:spcPct val="115000"/>
              </a:lnSpc>
              <a:spcBef>
                <a:spcPts val="1200"/>
              </a:spcBef>
              <a:spcAft>
                <a:spcPts val="0"/>
              </a:spcAft>
              <a:buClr>
                <a:schemeClr val="dk1"/>
              </a:buClr>
              <a:buSzPct val="39285"/>
              <a:buFont typeface="Arial"/>
              <a:buNone/>
            </a:pPr>
            <a:r>
              <a:rPr lang="en-GB" dirty="0">
                <a:latin typeface="+mn-lt"/>
                <a:ea typeface="Comfortaa"/>
                <a:cs typeface="Comfortaa"/>
                <a:sym typeface="Comfortaa"/>
              </a:rPr>
              <a:t>We operate an ‘Open Door’ policy. Our parents and carers are welcome to view our settling and inquire about our policies.</a:t>
            </a:r>
            <a:endParaRPr dirty="0">
              <a:latin typeface="+mn-lt"/>
              <a:ea typeface="Comfortaa"/>
              <a:cs typeface="Comfortaa"/>
              <a:sym typeface="Comfortaa"/>
            </a:endParaRPr>
          </a:p>
          <a:p>
            <a:pPr marL="0" lvl="0" indent="0" algn="l" rtl="0">
              <a:spcBef>
                <a:spcPts val="1200"/>
              </a:spcBef>
              <a:spcAft>
                <a:spcPts val="0"/>
              </a:spcAft>
              <a:buNone/>
            </a:pPr>
            <a:endParaRPr dirty="0">
              <a:latin typeface="Comfortaa"/>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60692C92-24E1-CA14-2408-7291D1564E23}"/>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p:nvPr/>
        </p:nvSpPr>
        <p:spPr>
          <a:xfrm>
            <a:off x="442913" y="103188"/>
            <a:ext cx="870108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ct val="100000"/>
              <a:buFont typeface="Calibri"/>
              <a:buNone/>
            </a:pPr>
            <a:r>
              <a:rPr lang="en-GB" sz="4800" b="1" dirty="0">
                <a:solidFill>
                  <a:schemeClr val="tx1"/>
                </a:solidFill>
                <a:latin typeface="+mj-lt"/>
                <a:ea typeface="Comfortaa"/>
                <a:cs typeface="Comfortaa"/>
                <a:sym typeface="Comfortaa"/>
              </a:rPr>
              <a:t>Getting Ready for Nursery</a:t>
            </a:r>
            <a:endParaRPr sz="4800" dirty="0">
              <a:solidFill>
                <a:schemeClr val="tx1"/>
              </a:solidFill>
              <a:latin typeface="+mj-lt"/>
              <a:ea typeface="Comfortaa"/>
              <a:cs typeface="Comfortaa"/>
              <a:sym typeface="Comfortaa"/>
            </a:endParaRPr>
          </a:p>
        </p:txBody>
      </p:sp>
      <p:sp>
        <p:nvSpPr>
          <p:cNvPr id="208" name="Google Shape;208;p12"/>
          <p:cNvSpPr txBox="1"/>
          <p:nvPr/>
        </p:nvSpPr>
        <p:spPr>
          <a:xfrm>
            <a:off x="442913" y="1417638"/>
            <a:ext cx="11165154" cy="5035550"/>
          </a:xfrm>
          <a:prstGeom prst="rect">
            <a:avLst/>
          </a:prstGeom>
          <a:noFill/>
          <a:ln>
            <a:noFill/>
          </a:ln>
        </p:spPr>
        <p:txBody>
          <a:bodyPr spcFirstLastPara="1" wrap="square" lIns="91425" tIns="45700" rIns="91425" bIns="45700" anchor="t" anchorCtr="0">
            <a:normAutofit/>
          </a:bodyPr>
          <a:lstStyle/>
          <a:p>
            <a:pPr marL="0" marR="0" lvl="0" indent="0" algn="l" rtl="0">
              <a:lnSpc>
                <a:spcPct val="80000"/>
              </a:lnSpc>
              <a:spcBef>
                <a:spcPts val="0"/>
              </a:spcBef>
              <a:spcAft>
                <a:spcPts val="0"/>
              </a:spcAft>
              <a:buClr>
                <a:srgbClr val="0000CC"/>
              </a:buClr>
              <a:buSzPts val="2600"/>
              <a:buFont typeface="Arial"/>
              <a:buNone/>
            </a:pPr>
            <a:r>
              <a:rPr lang="en-GB" sz="2600" dirty="0">
                <a:solidFill>
                  <a:srgbClr val="0000CC"/>
                </a:solidFill>
                <a:latin typeface="+mn-lt"/>
                <a:ea typeface="Comfortaa"/>
                <a:cs typeface="Comfortaa"/>
                <a:sym typeface="Comfortaa"/>
              </a:rPr>
              <a:t>It would really help your child to settle into Nursery if they can:</a:t>
            </a:r>
            <a:endParaRPr dirty="0">
              <a:latin typeface="+mn-lt"/>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dirty="0">
                <a:solidFill>
                  <a:srgbClr val="000000"/>
                </a:solidFill>
                <a:latin typeface="+mn-lt"/>
                <a:ea typeface="Comfortaa"/>
                <a:cs typeface="Comfortaa"/>
                <a:sym typeface="Comfortaa"/>
              </a:rPr>
              <a:t>Help </a:t>
            </a:r>
            <a:r>
              <a:rPr lang="en-GB" sz="2600" dirty="0">
                <a:latin typeface="+mn-lt"/>
                <a:ea typeface="Comfortaa"/>
                <a:cs typeface="Comfortaa"/>
                <a:sym typeface="Comfortaa"/>
              </a:rPr>
              <a:t>themselves</a:t>
            </a:r>
            <a:r>
              <a:rPr lang="en-GB" sz="2600" dirty="0">
                <a:solidFill>
                  <a:srgbClr val="000000"/>
                </a:solidFill>
                <a:latin typeface="+mn-lt"/>
                <a:ea typeface="Comfortaa"/>
                <a:cs typeface="Comfortaa"/>
                <a:sym typeface="Comfortaa"/>
              </a:rPr>
              <a:t> with dressing and undressing.</a:t>
            </a:r>
          </a:p>
          <a:p>
            <a:pPr marL="228600" marR="0" lvl="0" indent="-228600" algn="l" rtl="0">
              <a:lnSpc>
                <a:spcPct val="80000"/>
              </a:lnSpc>
              <a:spcBef>
                <a:spcPts val="1000"/>
              </a:spcBef>
              <a:spcAft>
                <a:spcPts val="0"/>
              </a:spcAft>
              <a:buClr>
                <a:srgbClr val="000000"/>
              </a:buClr>
              <a:buSzPts val="2600"/>
              <a:buFont typeface="Comfortaa"/>
              <a:buChar char="•"/>
            </a:pPr>
            <a:endParaRPr dirty="0">
              <a:latin typeface="+mn-lt"/>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dirty="0">
                <a:solidFill>
                  <a:srgbClr val="000000"/>
                </a:solidFill>
                <a:latin typeface="+mn-lt"/>
                <a:ea typeface="Comfortaa"/>
                <a:cs typeface="Comfortaa"/>
                <a:sym typeface="Comfortaa"/>
              </a:rPr>
              <a:t>Say when they have had a wee or poo in their nappy. </a:t>
            </a:r>
          </a:p>
          <a:p>
            <a:pPr marR="0" lvl="0" algn="l" rtl="0">
              <a:lnSpc>
                <a:spcPct val="80000"/>
              </a:lnSpc>
              <a:spcBef>
                <a:spcPts val="1000"/>
              </a:spcBef>
              <a:spcAft>
                <a:spcPts val="0"/>
              </a:spcAft>
              <a:buClr>
                <a:srgbClr val="000000"/>
              </a:buClr>
              <a:buSzPts val="2600"/>
            </a:pPr>
            <a:r>
              <a:rPr lang="en-GB" sz="2600" dirty="0">
                <a:latin typeface="+mn-lt"/>
                <a:ea typeface="Comfortaa"/>
                <a:cs typeface="Comfortaa"/>
                <a:sym typeface="Comfortaa"/>
              </a:rPr>
              <a:t>  </a:t>
            </a:r>
            <a:r>
              <a:rPr lang="en-GB" sz="2600" dirty="0">
                <a:solidFill>
                  <a:srgbClr val="000000"/>
                </a:solidFill>
                <a:latin typeface="+mn-lt"/>
                <a:ea typeface="Comfortaa"/>
                <a:cs typeface="Comfortaa"/>
                <a:sym typeface="Comfortaa"/>
              </a:rPr>
              <a:t>(In English or in their home language.) </a:t>
            </a:r>
          </a:p>
          <a:p>
            <a:pPr marL="228600" marR="0" lvl="0" indent="-228600" algn="l" rtl="0">
              <a:lnSpc>
                <a:spcPct val="80000"/>
              </a:lnSpc>
              <a:spcBef>
                <a:spcPts val="1000"/>
              </a:spcBef>
              <a:spcAft>
                <a:spcPts val="0"/>
              </a:spcAft>
              <a:buClr>
                <a:srgbClr val="000000"/>
              </a:buClr>
              <a:buSzPts val="2600"/>
              <a:buFont typeface="Comfortaa"/>
              <a:buChar char="•"/>
            </a:pPr>
            <a:endParaRPr dirty="0">
              <a:latin typeface="+mn-lt"/>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dirty="0">
                <a:solidFill>
                  <a:srgbClr val="000000"/>
                </a:solidFill>
                <a:latin typeface="+mn-lt"/>
                <a:ea typeface="Comfortaa"/>
                <a:cs typeface="Comfortaa"/>
                <a:sym typeface="Comfortaa"/>
              </a:rPr>
              <a:t>Use a cup to drink from/ be independent to eat a snack.</a:t>
            </a:r>
          </a:p>
          <a:p>
            <a:pPr marL="228600" marR="0" lvl="0" indent="-228600" algn="l" rtl="0">
              <a:lnSpc>
                <a:spcPct val="80000"/>
              </a:lnSpc>
              <a:spcBef>
                <a:spcPts val="1000"/>
              </a:spcBef>
              <a:spcAft>
                <a:spcPts val="0"/>
              </a:spcAft>
              <a:buClr>
                <a:srgbClr val="000000"/>
              </a:buClr>
              <a:buSzPts val="2600"/>
              <a:buFont typeface="Comfortaa"/>
              <a:buChar char="•"/>
            </a:pPr>
            <a:endParaRPr dirty="0">
              <a:latin typeface="+mn-lt"/>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dirty="0">
                <a:solidFill>
                  <a:srgbClr val="000000"/>
                </a:solidFill>
                <a:latin typeface="+mn-lt"/>
                <a:ea typeface="Comfortaa"/>
                <a:cs typeface="Comfortaa"/>
                <a:sym typeface="Comfortaa"/>
              </a:rPr>
              <a:t>Have a regular and early bedtime routine.</a:t>
            </a:r>
            <a:endParaRPr dirty="0">
              <a:latin typeface="+mn-lt"/>
              <a:ea typeface="Comfortaa"/>
              <a:cs typeface="Comfortaa"/>
              <a:sym typeface="Comfortaa"/>
            </a:endParaRPr>
          </a:p>
          <a:p>
            <a:pPr marR="0" lvl="0" algn="l" rtl="0">
              <a:lnSpc>
                <a:spcPct val="80000"/>
              </a:lnSpc>
              <a:spcBef>
                <a:spcPts val="1000"/>
              </a:spcBef>
              <a:spcAft>
                <a:spcPts val="0"/>
              </a:spcAft>
              <a:buClr>
                <a:srgbClr val="000000"/>
              </a:buClr>
              <a:buSzPts val="2600"/>
            </a:pPr>
            <a:endParaRPr dirty="0">
              <a:latin typeface="+mn-lt"/>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dirty="0">
                <a:solidFill>
                  <a:srgbClr val="000000"/>
                </a:solidFill>
                <a:latin typeface="+mn-lt"/>
                <a:ea typeface="Comfortaa"/>
                <a:cs typeface="Comfortaa"/>
                <a:sym typeface="Comfortaa"/>
              </a:rPr>
              <a:t>Talk is key to learning (daily experiences), it is important that you talk to your child about the world around them. </a:t>
            </a:r>
            <a:endParaRPr sz="4400" dirty="0">
              <a:solidFill>
                <a:srgbClr val="000000"/>
              </a:solidFill>
              <a:latin typeface="+mn-lt"/>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3C2A3A95-5319-676F-B35A-AC04B65A5314}"/>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3"/>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216" name="Google Shape;216;p13"/>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14</a:t>
            </a:fld>
            <a:endParaRPr sz="1100" b="1">
              <a:solidFill>
                <a:schemeClr val="lt1"/>
              </a:solidFill>
              <a:latin typeface="Calibri"/>
              <a:ea typeface="Calibri"/>
              <a:cs typeface="Calibri"/>
              <a:sym typeface="Calibri"/>
            </a:endParaRPr>
          </a:p>
        </p:txBody>
      </p:sp>
      <p:sp>
        <p:nvSpPr>
          <p:cNvPr id="218" name="Google Shape;218;p13"/>
          <p:cNvSpPr txBox="1"/>
          <p:nvPr/>
        </p:nvSpPr>
        <p:spPr>
          <a:xfrm>
            <a:off x="442913" y="225426"/>
            <a:ext cx="9282978" cy="149253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400"/>
              <a:buFont typeface="Calibri"/>
              <a:buNone/>
            </a:pPr>
            <a:r>
              <a:rPr lang="en-GB" sz="5400" b="1" dirty="0">
                <a:solidFill>
                  <a:schemeClr val="tx1"/>
                </a:solidFill>
                <a:latin typeface="+mn-lt"/>
                <a:ea typeface="Comfortaa"/>
                <a:cs typeface="Comfortaa"/>
                <a:sym typeface="Comfortaa"/>
              </a:rPr>
              <a:t>What to Expect …</a:t>
            </a:r>
            <a:endParaRPr sz="5400" b="1" dirty="0">
              <a:solidFill>
                <a:schemeClr val="tx1"/>
              </a:solidFill>
              <a:latin typeface="+mn-lt"/>
              <a:ea typeface="Comfortaa"/>
              <a:cs typeface="Comfortaa"/>
              <a:sym typeface="Comfortaa"/>
            </a:endParaRPr>
          </a:p>
        </p:txBody>
      </p:sp>
      <p:sp>
        <p:nvSpPr>
          <p:cNvPr id="219" name="Google Shape;219;p13"/>
          <p:cNvSpPr txBox="1"/>
          <p:nvPr/>
        </p:nvSpPr>
        <p:spPr>
          <a:xfrm>
            <a:off x="457199" y="1989137"/>
            <a:ext cx="10589491" cy="3977554"/>
          </a:xfrm>
          <a:prstGeom prst="rect">
            <a:avLst/>
          </a:prstGeom>
          <a:noFill/>
          <a:ln>
            <a:noFill/>
          </a:ln>
        </p:spPr>
        <p:txBody>
          <a:bodyPr spcFirstLastPara="1" wrap="square" lIns="91425" tIns="45700" rIns="91425" bIns="45700" anchor="t" anchorCtr="0">
            <a:normAutofit lnSpcReduction="10000"/>
          </a:bodyPr>
          <a:lstStyle/>
          <a:p>
            <a:pPr marL="0" marR="0" lvl="0" indent="0" algn="l" rtl="0">
              <a:lnSpc>
                <a:spcPct val="90000"/>
              </a:lnSpc>
              <a:spcBef>
                <a:spcPts val="0"/>
              </a:spcBef>
              <a:spcAft>
                <a:spcPts val="0"/>
              </a:spcAft>
              <a:buClr>
                <a:schemeClr val="dk1"/>
              </a:buClr>
              <a:buSzPct val="100000"/>
              <a:buFont typeface="Arial"/>
              <a:buNone/>
            </a:pPr>
            <a:r>
              <a:rPr lang="en-GB" sz="3000" dirty="0">
                <a:solidFill>
                  <a:schemeClr val="dk1"/>
                </a:solidFill>
                <a:latin typeface="+mn-lt"/>
                <a:ea typeface="Comfortaa"/>
                <a:cs typeface="Comfortaa"/>
                <a:sym typeface="Comfortaa"/>
              </a:rPr>
              <a:t>-Even if your child has had a previous experience of playgroups, starting in a new place might be unsettling (separation anxiety, tears, clinginess).</a:t>
            </a:r>
            <a:endParaRPr sz="3000" dirty="0">
              <a:solidFill>
                <a:schemeClr val="dk1"/>
              </a:solidFill>
              <a:latin typeface="+mn-lt"/>
              <a:ea typeface="Comfortaa"/>
              <a:cs typeface="Comfortaa"/>
              <a:sym typeface="Comfortaa"/>
            </a:endParaRPr>
          </a:p>
          <a:p>
            <a:pPr marL="0" marR="0" lvl="0" indent="0" algn="l" rtl="0">
              <a:lnSpc>
                <a:spcPct val="90000"/>
              </a:lnSpc>
              <a:spcBef>
                <a:spcPts val="0"/>
              </a:spcBef>
              <a:spcAft>
                <a:spcPts val="0"/>
              </a:spcAft>
              <a:buClr>
                <a:schemeClr val="dk1"/>
              </a:buClr>
              <a:buSzPct val="100000"/>
              <a:buFont typeface="Arial"/>
              <a:buNone/>
            </a:pPr>
            <a:endParaRPr sz="3000" dirty="0">
              <a:solidFill>
                <a:schemeClr val="dk1"/>
              </a:solidFill>
              <a:latin typeface="+mn-lt"/>
              <a:ea typeface="Comfortaa"/>
              <a:cs typeface="Comfortaa"/>
              <a:sym typeface="Comfortaa"/>
            </a:endParaRPr>
          </a:p>
          <a:p>
            <a:pPr marL="0" marR="0" lvl="0" indent="0" algn="l" rtl="0">
              <a:lnSpc>
                <a:spcPct val="90000"/>
              </a:lnSpc>
              <a:spcBef>
                <a:spcPts val="1000"/>
              </a:spcBef>
              <a:spcAft>
                <a:spcPts val="0"/>
              </a:spcAft>
              <a:buClr>
                <a:schemeClr val="dk1"/>
              </a:buClr>
              <a:buSzPct val="100000"/>
              <a:buFont typeface="Arial"/>
              <a:buNone/>
            </a:pPr>
            <a:r>
              <a:rPr lang="en-GB" sz="3000" dirty="0">
                <a:solidFill>
                  <a:schemeClr val="dk1"/>
                </a:solidFill>
                <a:latin typeface="+mn-lt"/>
                <a:ea typeface="Comfortaa"/>
                <a:cs typeface="Comfortaa"/>
                <a:sym typeface="Comfortaa"/>
              </a:rPr>
              <a:t>-Some children might be more tearful than others which unsettles those around them.</a:t>
            </a:r>
            <a:endParaRPr sz="3000" dirty="0">
              <a:solidFill>
                <a:schemeClr val="dk1"/>
              </a:solidFill>
              <a:latin typeface="+mn-lt"/>
              <a:ea typeface="Comfortaa"/>
              <a:cs typeface="Comfortaa"/>
              <a:sym typeface="Comfortaa"/>
            </a:endParaRPr>
          </a:p>
          <a:p>
            <a:pPr marL="0" marR="0" lvl="0" indent="0" algn="l" rtl="0">
              <a:lnSpc>
                <a:spcPct val="90000"/>
              </a:lnSpc>
              <a:spcBef>
                <a:spcPts val="1000"/>
              </a:spcBef>
              <a:spcAft>
                <a:spcPts val="0"/>
              </a:spcAft>
              <a:buClr>
                <a:schemeClr val="dk1"/>
              </a:buClr>
              <a:buSzPct val="100000"/>
              <a:buFont typeface="Arial"/>
              <a:buNone/>
            </a:pPr>
            <a:endParaRPr sz="3000" dirty="0">
              <a:solidFill>
                <a:schemeClr val="dk1"/>
              </a:solidFill>
              <a:latin typeface="+mn-lt"/>
              <a:ea typeface="Comfortaa"/>
              <a:cs typeface="Comfortaa"/>
              <a:sym typeface="Comfortaa"/>
            </a:endParaRPr>
          </a:p>
          <a:p>
            <a:pPr marL="0" marR="0" lvl="0" indent="0" algn="l" rtl="0">
              <a:lnSpc>
                <a:spcPct val="90000"/>
              </a:lnSpc>
              <a:spcBef>
                <a:spcPts val="1000"/>
              </a:spcBef>
              <a:spcAft>
                <a:spcPts val="0"/>
              </a:spcAft>
              <a:buClr>
                <a:schemeClr val="dk1"/>
              </a:buClr>
              <a:buSzPct val="100000"/>
              <a:buFont typeface="Arial"/>
              <a:buNone/>
            </a:pPr>
            <a:r>
              <a:rPr lang="en-GB" sz="3000" dirty="0">
                <a:solidFill>
                  <a:schemeClr val="dk1"/>
                </a:solidFill>
                <a:latin typeface="+mn-lt"/>
                <a:ea typeface="Comfortaa"/>
                <a:cs typeface="Comfortaa"/>
                <a:sym typeface="Comfortaa"/>
              </a:rPr>
              <a:t>-We will encourage you to leave after a while so that we can settle them in, but we will always call you if needed.</a:t>
            </a:r>
            <a:endParaRPr dirty="0">
              <a:latin typeface="+mn-lt"/>
              <a:ea typeface="Comfortaa"/>
              <a:cs typeface="Comfortaa"/>
              <a:sym typeface="Comfortaa"/>
            </a:endParaRPr>
          </a:p>
          <a:p>
            <a:pPr marL="0" marR="0" lvl="0" indent="0" algn="l" rtl="0">
              <a:lnSpc>
                <a:spcPct val="90000"/>
              </a:lnSpc>
              <a:spcBef>
                <a:spcPts val="1000"/>
              </a:spcBef>
              <a:spcAft>
                <a:spcPts val="0"/>
              </a:spcAft>
              <a:buClr>
                <a:schemeClr val="dk1"/>
              </a:buClr>
              <a:buSzPct val="100000"/>
              <a:buFont typeface="Arial"/>
              <a:buNone/>
            </a:pPr>
            <a:endParaRPr sz="3000" dirty="0">
              <a:solidFill>
                <a:srgbClr val="FF0000"/>
              </a:solidFill>
              <a:latin typeface="Overlock"/>
              <a:ea typeface="Overlock"/>
              <a:cs typeface="Overlock"/>
              <a:sym typeface="Overlock"/>
            </a:endParaRPr>
          </a:p>
          <a:p>
            <a:pPr marL="0" marR="0" lvl="0" indent="0" algn="l" rtl="0">
              <a:lnSpc>
                <a:spcPct val="90000"/>
              </a:lnSpc>
              <a:spcBef>
                <a:spcPts val="1000"/>
              </a:spcBef>
              <a:spcAft>
                <a:spcPts val="0"/>
              </a:spcAft>
              <a:buClr>
                <a:schemeClr val="dk1"/>
              </a:buClr>
              <a:buSzPct val="100000"/>
              <a:buFont typeface="Arial"/>
              <a:buNone/>
            </a:pPr>
            <a:endParaRPr sz="2800" dirty="0">
              <a:solidFill>
                <a:schemeClr val="dk1"/>
              </a:solidFill>
              <a:latin typeface="Calibri"/>
              <a:ea typeface="Calibri"/>
              <a:cs typeface="Calibri"/>
              <a:sym typeface="Calibri"/>
            </a:endParaRPr>
          </a:p>
        </p:txBody>
      </p:sp>
      <p:pic>
        <p:nvPicPr>
          <p:cNvPr id="2" name="Google Shape;107;p3" descr="A picture containing icon&#10;&#10;Description automatically generated">
            <a:extLst>
              <a:ext uri="{FF2B5EF4-FFF2-40B4-BE49-F238E27FC236}">
                <a16:creationId xmlns:a16="http://schemas.microsoft.com/office/drawing/2014/main" id="{C8FFD795-31CC-767F-4B27-A6ACA971F7C1}"/>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g13ad4708679_0_8"/>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lnSpc>
                <a:spcPct val="115000"/>
              </a:lnSpc>
              <a:spcBef>
                <a:spcPts val="1200"/>
              </a:spcBef>
              <a:spcAft>
                <a:spcPts val="1200"/>
              </a:spcAft>
              <a:buClr>
                <a:schemeClr val="dk1"/>
              </a:buClr>
              <a:buSzPts val="1100"/>
              <a:buFont typeface="Arial"/>
              <a:buNone/>
            </a:pPr>
            <a:r>
              <a:rPr lang="en-GB" sz="4800" b="1" dirty="0">
                <a:solidFill>
                  <a:schemeClr val="tx1"/>
                </a:solidFill>
                <a:latin typeface="+mj-lt"/>
                <a:ea typeface="Comfortaa"/>
                <a:cs typeface="Comfortaa"/>
                <a:sym typeface="Comfortaa"/>
              </a:rPr>
              <a:t>Key-Person System </a:t>
            </a:r>
            <a:endParaRPr sz="6400" b="1" dirty="0">
              <a:solidFill>
                <a:schemeClr val="tx1"/>
              </a:solidFill>
              <a:latin typeface="+mj-lt"/>
              <a:ea typeface="Comfortaa"/>
              <a:cs typeface="Comfortaa"/>
              <a:sym typeface="Comfortaa"/>
            </a:endParaRPr>
          </a:p>
        </p:txBody>
      </p:sp>
      <p:sp>
        <p:nvSpPr>
          <p:cNvPr id="225" name="Google Shape;225;g13ad4708679_0_8"/>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lnSpc>
                <a:spcPct val="115000"/>
              </a:lnSpc>
              <a:spcBef>
                <a:spcPts val="1200"/>
              </a:spcBef>
              <a:spcAft>
                <a:spcPts val="0"/>
              </a:spcAft>
              <a:buNone/>
            </a:pPr>
            <a:r>
              <a:rPr lang="en-GB" dirty="0">
                <a:latin typeface="+mn-lt"/>
                <a:ea typeface="Comfortaa"/>
                <a:cs typeface="Comfortaa"/>
                <a:sym typeface="Comfortaa"/>
              </a:rPr>
              <a:t>On entering our setting, each child will be allocated a Key-Person (nursery practitioners) to bond with. </a:t>
            </a:r>
          </a:p>
          <a:p>
            <a:pPr marL="0" lvl="0" indent="0" algn="l" rtl="0">
              <a:lnSpc>
                <a:spcPct val="115000"/>
              </a:lnSpc>
              <a:spcBef>
                <a:spcPts val="1200"/>
              </a:spcBef>
              <a:spcAft>
                <a:spcPts val="0"/>
              </a:spcAft>
              <a:buNone/>
            </a:pPr>
            <a:r>
              <a:rPr lang="en-GB" dirty="0">
                <a:latin typeface="+mn-lt"/>
                <a:ea typeface="Comfortaa"/>
                <a:cs typeface="Comfortaa"/>
                <a:sym typeface="Comfortaa"/>
              </a:rPr>
              <a:t>A Key-Person will be responsible for recording the progress each child makes and for communicating with parents/carers on a daily basis. </a:t>
            </a:r>
            <a:endParaRPr dirty="0">
              <a:latin typeface="+mn-lt"/>
              <a:ea typeface="Comfortaa"/>
              <a:cs typeface="Comfortaa"/>
              <a:sym typeface="Comfortaa"/>
            </a:endParaRPr>
          </a:p>
          <a:p>
            <a:pPr marL="0" lvl="0" indent="0" algn="l" rtl="0">
              <a:lnSpc>
                <a:spcPct val="115000"/>
              </a:lnSpc>
              <a:spcBef>
                <a:spcPts val="1200"/>
              </a:spcBef>
              <a:spcAft>
                <a:spcPts val="0"/>
              </a:spcAft>
              <a:buClr>
                <a:schemeClr val="dk1"/>
              </a:buClr>
              <a:buSzPts val="1100"/>
              <a:buFont typeface="Arial"/>
              <a:buNone/>
            </a:pPr>
            <a:r>
              <a:rPr lang="en-GB" dirty="0">
                <a:latin typeface="+mn-lt"/>
                <a:ea typeface="Comfortaa"/>
                <a:cs typeface="Comfortaa"/>
                <a:sym typeface="Comfortaa"/>
              </a:rPr>
              <a:t>The adult to children ratio in our Puffins room is 1:5 at all times.</a:t>
            </a:r>
            <a:endParaRPr dirty="0">
              <a:latin typeface="+mn-lt"/>
              <a:ea typeface="Comfortaa"/>
              <a:cs typeface="Comfortaa"/>
              <a:sym typeface="Comfortaa"/>
            </a:endParaRPr>
          </a:p>
          <a:p>
            <a:pPr marL="0" lvl="0" indent="0" algn="l" rtl="0">
              <a:spcBef>
                <a:spcPts val="1200"/>
              </a:spcBef>
              <a:spcAft>
                <a:spcPts val="0"/>
              </a:spcAft>
              <a:buNone/>
            </a:pPr>
            <a:endParaRPr dirty="0"/>
          </a:p>
        </p:txBody>
      </p:sp>
      <p:pic>
        <p:nvPicPr>
          <p:cNvPr id="2" name="Google Shape;107;p3" descr="A picture containing icon&#10;&#10;Description automatically generated">
            <a:extLst>
              <a:ext uri="{FF2B5EF4-FFF2-40B4-BE49-F238E27FC236}">
                <a16:creationId xmlns:a16="http://schemas.microsoft.com/office/drawing/2014/main" id="{8379CBC3-9D4D-C698-26E4-C7C0F231BFED}"/>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g13ad4708679_0_15"/>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lnSpc>
                <a:spcPct val="115000"/>
              </a:lnSpc>
              <a:spcBef>
                <a:spcPts val="1200"/>
              </a:spcBef>
              <a:spcAft>
                <a:spcPts val="1200"/>
              </a:spcAft>
              <a:buClr>
                <a:schemeClr val="dk1"/>
              </a:buClr>
              <a:buSzPts val="1100"/>
              <a:buFont typeface="Arial"/>
              <a:buNone/>
            </a:pPr>
            <a:r>
              <a:rPr lang="en-GB" b="1" dirty="0">
                <a:solidFill>
                  <a:schemeClr val="tx1"/>
                </a:solidFill>
                <a:latin typeface="+mj-lt"/>
                <a:ea typeface="Comfortaa"/>
                <a:cs typeface="Comfortaa"/>
                <a:sym typeface="Comfortaa"/>
              </a:rPr>
              <a:t>Clothes</a:t>
            </a:r>
            <a:endParaRPr sz="6000" b="1" dirty="0">
              <a:solidFill>
                <a:schemeClr val="tx1"/>
              </a:solidFill>
              <a:latin typeface="+mj-lt"/>
              <a:ea typeface="Comfortaa"/>
              <a:cs typeface="Comfortaa"/>
              <a:sym typeface="Comfortaa"/>
            </a:endParaRPr>
          </a:p>
        </p:txBody>
      </p:sp>
      <p:sp>
        <p:nvSpPr>
          <p:cNvPr id="232" name="Google Shape;232;g13ad4708679_0_15"/>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lnSpcReduction="10000"/>
          </a:bodyPr>
          <a:lstStyle/>
          <a:p>
            <a:pPr marL="0" lvl="0" indent="0" algn="l" rtl="0">
              <a:lnSpc>
                <a:spcPct val="115000"/>
              </a:lnSpc>
              <a:spcBef>
                <a:spcPts val="1200"/>
              </a:spcBef>
              <a:spcAft>
                <a:spcPts val="0"/>
              </a:spcAft>
              <a:buClr>
                <a:schemeClr val="dk1"/>
              </a:buClr>
              <a:buSzPts val="1100"/>
              <a:buFont typeface="Arial"/>
              <a:buNone/>
            </a:pPr>
            <a:r>
              <a:rPr lang="en-GB" dirty="0">
                <a:latin typeface="+mn-lt"/>
                <a:ea typeface="Comfortaa"/>
                <a:cs typeface="Comfortaa"/>
                <a:sym typeface="Comfortaa"/>
              </a:rPr>
              <a:t>Children must wear comfortable clothes in Puffins room (no uniform) and have at least </a:t>
            </a:r>
            <a:r>
              <a:rPr lang="en-GB" dirty="0">
                <a:solidFill>
                  <a:srgbClr val="FF0000"/>
                </a:solidFill>
                <a:latin typeface="+mn-lt"/>
                <a:ea typeface="Comfortaa"/>
                <a:cs typeface="Comfortaa"/>
                <a:sym typeface="Comfortaa"/>
              </a:rPr>
              <a:t>two</a:t>
            </a:r>
            <a:r>
              <a:rPr lang="en-GB" dirty="0">
                <a:latin typeface="+mn-lt"/>
                <a:ea typeface="Comfortaa"/>
                <a:cs typeface="Comfortaa"/>
                <a:sym typeface="Comfortaa"/>
              </a:rPr>
              <a:t> changes of clothing. </a:t>
            </a:r>
          </a:p>
          <a:p>
            <a:pPr marL="0" lvl="0" indent="0" algn="l" rtl="0">
              <a:lnSpc>
                <a:spcPct val="115000"/>
              </a:lnSpc>
              <a:spcBef>
                <a:spcPts val="1200"/>
              </a:spcBef>
              <a:spcAft>
                <a:spcPts val="0"/>
              </a:spcAft>
              <a:buClr>
                <a:schemeClr val="dk1"/>
              </a:buClr>
              <a:buSzPts val="1100"/>
              <a:buFont typeface="Arial"/>
              <a:buNone/>
            </a:pPr>
            <a:r>
              <a:rPr lang="en-GB" dirty="0">
                <a:latin typeface="+mn-lt"/>
                <a:ea typeface="Comfortaa"/>
                <a:cs typeface="Comfortaa"/>
                <a:sym typeface="Comfortaa"/>
              </a:rPr>
              <a:t>In order to help identify clothes, we request all garments, particularly outdoor garments, such as, sun hats and wellies are labelled or </a:t>
            </a:r>
            <a:r>
              <a:rPr lang="en-GB" dirty="0">
                <a:solidFill>
                  <a:srgbClr val="FF0000"/>
                </a:solidFill>
                <a:latin typeface="+mn-lt"/>
                <a:ea typeface="Comfortaa"/>
                <a:cs typeface="Comfortaa"/>
                <a:sym typeface="Comfortaa"/>
              </a:rPr>
              <a:t>marked</a:t>
            </a:r>
            <a:r>
              <a:rPr lang="en-GB" dirty="0">
                <a:latin typeface="+mn-lt"/>
                <a:ea typeface="Comfortaa"/>
                <a:cs typeface="Comfortaa"/>
                <a:sym typeface="Comfortaa"/>
              </a:rPr>
              <a:t> with the </a:t>
            </a:r>
            <a:r>
              <a:rPr lang="en-GB" dirty="0">
                <a:solidFill>
                  <a:srgbClr val="FF0000"/>
                </a:solidFill>
                <a:latin typeface="+mn-lt"/>
                <a:ea typeface="Comfortaa"/>
                <a:cs typeface="Comfortaa"/>
                <a:sym typeface="Comfortaa"/>
              </a:rPr>
              <a:t>child’s name</a:t>
            </a:r>
            <a:r>
              <a:rPr lang="en-GB" dirty="0">
                <a:latin typeface="+mn-lt"/>
                <a:ea typeface="Comfortaa"/>
                <a:cs typeface="Comfortaa"/>
                <a:sym typeface="Comfortaa"/>
              </a:rPr>
              <a:t>. </a:t>
            </a:r>
          </a:p>
          <a:p>
            <a:pPr marL="0" lvl="0" indent="0" algn="l" rtl="0">
              <a:lnSpc>
                <a:spcPct val="115000"/>
              </a:lnSpc>
              <a:spcBef>
                <a:spcPts val="1200"/>
              </a:spcBef>
              <a:spcAft>
                <a:spcPts val="0"/>
              </a:spcAft>
              <a:buClr>
                <a:schemeClr val="dk1"/>
              </a:buClr>
              <a:buSzPts val="1100"/>
              <a:buFont typeface="Arial"/>
              <a:buNone/>
            </a:pPr>
            <a:r>
              <a:rPr lang="en-GB" dirty="0">
                <a:latin typeface="+mn-lt"/>
                <a:ea typeface="Comfortaa"/>
                <a:cs typeface="Comfortaa"/>
                <a:sym typeface="Comfortaa"/>
              </a:rPr>
              <a:t>Footwear should be </a:t>
            </a:r>
            <a:r>
              <a:rPr lang="en-GB" dirty="0" err="1">
                <a:latin typeface="+mn-lt"/>
                <a:ea typeface="Comfortaa"/>
                <a:cs typeface="Comfortaa"/>
                <a:sym typeface="Comfortaa"/>
              </a:rPr>
              <a:t>velcro</a:t>
            </a:r>
            <a:r>
              <a:rPr lang="en-GB" dirty="0">
                <a:latin typeface="+mn-lt"/>
                <a:ea typeface="Comfortaa"/>
                <a:cs typeface="Comfortaa"/>
                <a:sym typeface="Comfortaa"/>
              </a:rPr>
              <a:t> and no shoelaces. </a:t>
            </a:r>
          </a:p>
          <a:p>
            <a:pPr marL="0" lvl="0" indent="0" algn="l" rtl="0">
              <a:lnSpc>
                <a:spcPct val="115000"/>
              </a:lnSpc>
              <a:spcBef>
                <a:spcPts val="1200"/>
              </a:spcBef>
              <a:spcAft>
                <a:spcPts val="0"/>
              </a:spcAft>
              <a:buClr>
                <a:schemeClr val="dk1"/>
              </a:buClr>
              <a:buSzPts val="1100"/>
              <a:buFont typeface="Arial"/>
              <a:buNone/>
            </a:pPr>
            <a:r>
              <a:rPr lang="en-GB">
                <a:latin typeface="+mn-lt"/>
                <a:ea typeface="Comfortaa"/>
                <a:cs typeface="Comfortaa"/>
                <a:sym typeface="Comfortaa"/>
              </a:rPr>
              <a:t>NO CROCS, NO SHOELACES </a:t>
            </a:r>
            <a:r>
              <a:rPr lang="en-GB" dirty="0">
                <a:latin typeface="+mn-lt"/>
                <a:ea typeface="Comfortaa"/>
                <a:cs typeface="Comfortaa"/>
                <a:sym typeface="Comfortaa"/>
              </a:rPr>
              <a:t>AND OPEN-TOED SHOES PLEASE!</a:t>
            </a:r>
          </a:p>
          <a:p>
            <a:pPr marL="0" lvl="0" indent="0" algn="l" rtl="0">
              <a:lnSpc>
                <a:spcPct val="115000"/>
              </a:lnSpc>
              <a:spcBef>
                <a:spcPts val="1200"/>
              </a:spcBef>
              <a:spcAft>
                <a:spcPts val="0"/>
              </a:spcAft>
              <a:buClr>
                <a:schemeClr val="dk1"/>
              </a:buClr>
              <a:buSzPts val="1100"/>
              <a:buFont typeface="Arial"/>
              <a:buNone/>
            </a:pPr>
            <a:endParaRPr lang="en-GB" dirty="0">
              <a:latin typeface="+mn-lt"/>
              <a:ea typeface="Comfortaa"/>
              <a:cs typeface="Comfortaa"/>
              <a:sym typeface="Comfortaa"/>
            </a:endParaRPr>
          </a:p>
          <a:p>
            <a:pPr marL="0" lvl="0" indent="0" algn="l" rtl="0">
              <a:lnSpc>
                <a:spcPct val="115000"/>
              </a:lnSpc>
              <a:spcBef>
                <a:spcPts val="1200"/>
              </a:spcBef>
              <a:spcAft>
                <a:spcPts val="0"/>
              </a:spcAft>
              <a:buClr>
                <a:schemeClr val="dk1"/>
              </a:buClr>
              <a:buSzPts val="1100"/>
              <a:buFont typeface="Arial"/>
              <a:buNone/>
            </a:pPr>
            <a:endParaRPr dirty="0">
              <a:latin typeface="+mn-lt"/>
              <a:ea typeface="Comfortaa"/>
              <a:cs typeface="Comfortaa"/>
              <a:sym typeface="Comfortaa"/>
            </a:endParaRPr>
          </a:p>
          <a:p>
            <a:pPr marL="0" lvl="0" indent="0" algn="l" rtl="0">
              <a:spcBef>
                <a:spcPts val="1200"/>
              </a:spcBef>
              <a:spcAft>
                <a:spcPts val="0"/>
              </a:spcAft>
              <a:buNone/>
            </a:pPr>
            <a:endParaRPr dirty="0">
              <a:latin typeface="Comfortaa"/>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98075A82-3CAC-8336-0A7C-602DC1EDB109}"/>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5"/>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17</a:t>
            </a:fld>
            <a:endParaRPr/>
          </a:p>
        </p:txBody>
      </p:sp>
      <p:sp>
        <p:nvSpPr>
          <p:cNvPr id="221" name="Google Shape;221;p15"/>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chemeClr val="lt1"/>
                </a:solidFill>
                <a:latin typeface="Calibri"/>
                <a:ea typeface="Calibri"/>
                <a:cs typeface="Calibri"/>
                <a:sym typeface="Calibri"/>
              </a:rPr>
              <a:t>17</a:t>
            </a:fld>
            <a:endParaRPr sz="1100" b="1" i="0" u="none" strike="noStrike" cap="none">
              <a:solidFill>
                <a:schemeClr val="lt1"/>
              </a:solidFill>
              <a:latin typeface="Calibri"/>
              <a:ea typeface="Calibri"/>
              <a:cs typeface="Calibri"/>
              <a:sym typeface="Calibri"/>
            </a:endParaRPr>
          </a:p>
        </p:txBody>
      </p:sp>
      <p:sp>
        <p:nvSpPr>
          <p:cNvPr id="223" name="Google Shape;223;p15"/>
          <p:cNvSpPr txBox="1"/>
          <p:nvPr/>
        </p:nvSpPr>
        <p:spPr>
          <a:xfrm>
            <a:off x="442913" y="0"/>
            <a:ext cx="8243887" cy="97631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Overlock"/>
              <a:buNone/>
            </a:pPr>
            <a:r>
              <a:rPr lang="en-GB" sz="6000" b="1" i="0" u="none" strike="noStrike" cap="none" dirty="0">
                <a:solidFill>
                  <a:schemeClr val="tx1"/>
                </a:solidFill>
                <a:latin typeface="+mj-lt"/>
                <a:ea typeface="Overlock"/>
                <a:cs typeface="Overlock"/>
                <a:sym typeface="Overlock"/>
              </a:rPr>
              <a:t>Tapestry</a:t>
            </a:r>
            <a:r>
              <a:rPr lang="en-GB" sz="4400" b="0" i="0" u="none" strike="noStrike" cap="none" dirty="0">
                <a:solidFill>
                  <a:srgbClr val="000000"/>
                </a:solidFill>
                <a:latin typeface="Overlock"/>
                <a:ea typeface="Overlock"/>
                <a:cs typeface="Overlock"/>
                <a:sym typeface="Overlock"/>
              </a:rPr>
              <a:t> </a:t>
            </a:r>
            <a:endParaRPr sz="4400" b="0" i="0" u="none" strike="noStrike" cap="none" dirty="0">
              <a:solidFill>
                <a:schemeClr val="dk1"/>
              </a:solidFill>
              <a:latin typeface="Calibri"/>
              <a:ea typeface="Calibri"/>
              <a:cs typeface="Calibri"/>
              <a:sym typeface="Calibri"/>
            </a:endParaRPr>
          </a:p>
        </p:txBody>
      </p:sp>
      <p:sp>
        <p:nvSpPr>
          <p:cNvPr id="224" name="Google Shape;224;p15"/>
          <p:cNvSpPr txBox="1"/>
          <p:nvPr/>
        </p:nvSpPr>
        <p:spPr>
          <a:xfrm>
            <a:off x="223457" y="960120"/>
            <a:ext cx="9368599" cy="3502152"/>
          </a:xfrm>
          <a:prstGeom prst="rect">
            <a:avLst/>
          </a:prstGeom>
          <a:noFill/>
          <a:ln>
            <a:noFill/>
          </a:ln>
        </p:spPr>
        <p:txBody>
          <a:bodyPr spcFirstLastPara="1" wrap="square" lIns="91425" tIns="45700" rIns="91425" bIns="45700" anchor="t" anchorCtr="0">
            <a:noAutofit/>
          </a:bodyPr>
          <a:lstStyle/>
          <a:p>
            <a:pPr marL="457200" marR="0" lvl="0" indent="-457200" algn="l" rtl="0">
              <a:lnSpc>
                <a:spcPct val="90000"/>
              </a:lnSpc>
              <a:spcBef>
                <a:spcPts val="0"/>
              </a:spcBef>
              <a:spcAft>
                <a:spcPts val="0"/>
              </a:spcAft>
              <a:buClr>
                <a:srgbClr val="000000"/>
              </a:buClr>
              <a:buSzPct val="100000"/>
              <a:buFont typeface="Arial"/>
              <a:buChar char="•"/>
            </a:pPr>
            <a:r>
              <a:rPr lang="en-GB" sz="2800" b="0" i="0" u="none" strike="noStrike" cap="none" dirty="0">
                <a:solidFill>
                  <a:srgbClr val="000000"/>
                </a:solidFill>
                <a:latin typeface="+mn-lt"/>
                <a:ea typeface="Overlock"/>
                <a:cs typeface="Overlock"/>
                <a:sym typeface="Overlock"/>
              </a:rPr>
              <a:t>An Online Learning Journal system where staff record children's progress and activities using tablet devices (iPads) and PCs.</a:t>
            </a:r>
            <a:endParaRPr sz="2800" b="0" i="0" u="none" strike="noStrike" cap="none" dirty="0">
              <a:solidFill>
                <a:srgbClr val="000000"/>
              </a:solidFill>
              <a:latin typeface="+mn-lt"/>
              <a:ea typeface="Arial"/>
              <a:cs typeface="Arial"/>
              <a:sym typeface="Arial"/>
            </a:endParaRPr>
          </a:p>
          <a:p>
            <a:pPr marL="457200" marR="0" lvl="0" indent="-457200" algn="l" rtl="0">
              <a:lnSpc>
                <a:spcPct val="90000"/>
              </a:lnSpc>
              <a:spcBef>
                <a:spcPts val="1000"/>
              </a:spcBef>
              <a:spcAft>
                <a:spcPts val="0"/>
              </a:spcAft>
              <a:buClr>
                <a:srgbClr val="000000"/>
              </a:buClr>
              <a:buSzPct val="100000"/>
              <a:buFont typeface="Arial"/>
              <a:buChar char="•"/>
            </a:pPr>
            <a:r>
              <a:rPr lang="en-GB" sz="2800" b="0" i="0" u="none" strike="noStrike" cap="none" dirty="0">
                <a:solidFill>
                  <a:srgbClr val="000000"/>
                </a:solidFill>
                <a:latin typeface="+mn-lt"/>
                <a:ea typeface="Overlock"/>
                <a:cs typeface="Overlock"/>
                <a:sym typeface="Overlock"/>
              </a:rPr>
              <a:t>Parents can view their child’s journal on mobile devices and on their home computers</a:t>
            </a:r>
            <a:r>
              <a:rPr lang="en-GB" sz="2800" dirty="0">
                <a:latin typeface="+mn-lt"/>
                <a:ea typeface="Overlock"/>
                <a:cs typeface="Overlock"/>
                <a:sym typeface="Overlock"/>
              </a:rPr>
              <a:t> </a:t>
            </a:r>
            <a:r>
              <a:rPr lang="en-GB" sz="2800" b="0" i="0" u="none" strike="noStrike" cap="none" dirty="0">
                <a:solidFill>
                  <a:srgbClr val="000000"/>
                </a:solidFill>
                <a:latin typeface="+mn-lt"/>
                <a:ea typeface="Overlock"/>
                <a:cs typeface="Overlock"/>
                <a:sym typeface="Overlock"/>
              </a:rPr>
              <a:t>and can make observations of their own, using a secure login system.</a:t>
            </a:r>
            <a:endParaRPr sz="2800" b="0" i="0" u="none" strike="noStrike" cap="none" dirty="0">
              <a:solidFill>
                <a:srgbClr val="000000"/>
              </a:solidFill>
              <a:latin typeface="+mn-lt"/>
              <a:ea typeface="Arial"/>
              <a:cs typeface="Arial"/>
              <a:sym typeface="Arial"/>
            </a:endParaRPr>
          </a:p>
          <a:p>
            <a:pPr marL="457200" marR="0" lvl="0" indent="-457200" algn="l" rtl="0">
              <a:lnSpc>
                <a:spcPct val="90000"/>
              </a:lnSpc>
              <a:spcBef>
                <a:spcPts val="1000"/>
              </a:spcBef>
              <a:spcAft>
                <a:spcPts val="0"/>
              </a:spcAft>
              <a:buClr>
                <a:srgbClr val="000000"/>
              </a:buClr>
              <a:buSzPct val="100000"/>
              <a:buFont typeface="Arial"/>
              <a:buChar char="•"/>
            </a:pPr>
            <a:r>
              <a:rPr lang="en-GB" sz="2800" b="0" i="0" u="none" strike="noStrike" cap="none" dirty="0">
                <a:solidFill>
                  <a:srgbClr val="000000"/>
                </a:solidFill>
                <a:latin typeface="+mn-lt"/>
                <a:ea typeface="Overlock"/>
                <a:cs typeface="Overlock"/>
                <a:sym typeface="Overlock"/>
              </a:rPr>
              <a:t>It creates a two-way communication between home and school.</a:t>
            </a:r>
            <a:endParaRPr sz="2800" b="0" i="0" u="none" strike="noStrike" cap="none" dirty="0">
              <a:solidFill>
                <a:schemeClr val="dk1"/>
              </a:solidFill>
              <a:latin typeface="+mn-lt"/>
              <a:ea typeface="Calibri"/>
              <a:cs typeface="Calibri"/>
              <a:sym typeface="Calibri"/>
            </a:endParaRPr>
          </a:p>
        </p:txBody>
      </p:sp>
      <p:pic>
        <p:nvPicPr>
          <p:cNvPr id="225" name="Google Shape;225;p15"/>
          <p:cNvPicPr preferRelativeResize="0"/>
          <p:nvPr/>
        </p:nvPicPr>
        <p:blipFill rotWithShape="1">
          <a:blip r:embed="rId3">
            <a:alphaModFix/>
          </a:blip>
          <a:srcRect/>
          <a:stretch/>
        </p:blipFill>
        <p:spPr>
          <a:xfrm>
            <a:off x="9509760" y="2563295"/>
            <a:ext cx="2160836" cy="2121408"/>
          </a:xfrm>
          <a:prstGeom prst="rect">
            <a:avLst/>
          </a:prstGeom>
          <a:noFill/>
          <a:ln>
            <a:noFill/>
          </a:ln>
        </p:spPr>
      </p:pic>
      <p:pic>
        <p:nvPicPr>
          <p:cNvPr id="3" name="Picture 2" descr="4 May 2018 Dear Parents and Carers, Re: The Headteacher of Woodpecker Hall  Primary Academy It is with great regret that I must a">
            <a:extLst>
              <a:ext uri="{FF2B5EF4-FFF2-40B4-BE49-F238E27FC236}">
                <a16:creationId xmlns:a16="http://schemas.microsoft.com/office/drawing/2014/main" id="{36CA73EB-FF6D-CC8F-9813-A8548559DC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89123" y="184826"/>
            <a:ext cx="1947233" cy="5192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904E95D-F7D8-D3BE-1339-33E9C784167B}"/>
              </a:ext>
            </a:extLst>
          </p:cNvPr>
          <p:cNvSpPr txBox="1"/>
          <p:nvPr/>
        </p:nvSpPr>
        <p:spPr>
          <a:xfrm>
            <a:off x="292432" y="4907134"/>
            <a:ext cx="11526583" cy="1383969"/>
          </a:xfrm>
          <a:prstGeom prst="rect">
            <a:avLst/>
          </a:prstGeom>
          <a:noFill/>
        </p:spPr>
        <p:txBody>
          <a:bodyPr wrap="square" rtlCol="0">
            <a:spAutoFit/>
          </a:bodyPr>
          <a:lstStyle/>
          <a:p>
            <a:pPr marL="457200" lvl="0" indent="-457200">
              <a:lnSpc>
                <a:spcPct val="90000"/>
              </a:lnSpc>
              <a:spcBef>
                <a:spcPts val="1000"/>
              </a:spcBef>
              <a:buClr>
                <a:srgbClr val="FF0000"/>
              </a:buClr>
              <a:buSzPct val="100000"/>
              <a:buFont typeface="Arial"/>
              <a:buChar char="•"/>
            </a:pPr>
            <a:r>
              <a:rPr lang="en-GB" sz="2800" dirty="0">
                <a:solidFill>
                  <a:srgbClr val="FF0000"/>
                </a:solidFill>
                <a:latin typeface="+mn-lt"/>
                <a:ea typeface="Overlock"/>
                <a:cs typeface="Overlock"/>
                <a:sym typeface="Overlock"/>
              </a:rPr>
              <a:t>In September, your class teacher will set you up on Arbor.</a:t>
            </a:r>
          </a:p>
          <a:p>
            <a:pPr marL="457200" lvl="0" indent="-457200">
              <a:lnSpc>
                <a:spcPct val="90000"/>
              </a:lnSpc>
              <a:spcBef>
                <a:spcPts val="1000"/>
              </a:spcBef>
              <a:buClr>
                <a:srgbClr val="FF0000"/>
              </a:buClr>
              <a:buSzPct val="100000"/>
              <a:buFont typeface="Arial"/>
              <a:buChar char="•"/>
            </a:pPr>
            <a:r>
              <a:rPr lang="en-GB" sz="2800" dirty="0">
                <a:solidFill>
                  <a:srgbClr val="FF0000"/>
                </a:solidFill>
                <a:latin typeface="+mn-lt"/>
                <a:ea typeface="Overlock"/>
                <a:cs typeface="Overlock"/>
                <a:sym typeface="Overlock"/>
              </a:rPr>
              <a:t>We will also hold an information meeting dedicated to Tapestry by the end of September (Date tbc).</a:t>
            </a:r>
            <a:endParaRPr lang="en-GB" sz="2800" dirty="0">
              <a:latin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5"/>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18</a:t>
            </a:fld>
            <a:endParaRPr/>
          </a:p>
        </p:txBody>
      </p:sp>
      <p:sp>
        <p:nvSpPr>
          <p:cNvPr id="131" name="Google Shape;131;p5"/>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chemeClr val="lt1"/>
                </a:solidFill>
                <a:latin typeface="Calibri"/>
                <a:ea typeface="Calibri"/>
                <a:cs typeface="Calibri"/>
                <a:sym typeface="Calibri"/>
              </a:rPr>
              <a:t>18</a:t>
            </a:fld>
            <a:endParaRPr sz="1100" b="1" i="0" u="none" strike="noStrike" cap="none">
              <a:solidFill>
                <a:schemeClr val="lt1"/>
              </a:solidFill>
              <a:latin typeface="Calibri"/>
              <a:ea typeface="Calibri"/>
              <a:cs typeface="Calibri"/>
              <a:sym typeface="Calibri"/>
            </a:endParaRPr>
          </a:p>
        </p:txBody>
      </p:sp>
      <p:sp>
        <p:nvSpPr>
          <p:cNvPr id="133" name="Google Shape;133;p5"/>
          <p:cNvSpPr txBox="1"/>
          <p:nvPr/>
        </p:nvSpPr>
        <p:spPr>
          <a:xfrm>
            <a:off x="366713" y="310944"/>
            <a:ext cx="8243887" cy="109378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FF0000"/>
              </a:buClr>
              <a:buSzPts val="6000"/>
              <a:buFont typeface="Overlock"/>
              <a:buNone/>
            </a:pPr>
            <a:r>
              <a:rPr lang="en-GB" sz="6000" b="0" i="0" u="none" strike="noStrike" cap="none" dirty="0">
                <a:solidFill>
                  <a:srgbClr val="FF0000"/>
                </a:solidFill>
                <a:latin typeface="Overlock"/>
                <a:ea typeface="Overlock"/>
                <a:cs typeface="Overlock"/>
                <a:sym typeface="Overlock"/>
              </a:rPr>
              <a:t>Wraparound Care</a:t>
            </a:r>
            <a:endParaRPr sz="6000" b="0" i="0" u="none" strike="noStrike" cap="none" dirty="0">
              <a:solidFill>
                <a:srgbClr val="FF0000"/>
              </a:solidFill>
              <a:latin typeface="Overlock"/>
              <a:ea typeface="Overlock"/>
              <a:cs typeface="Overlock"/>
              <a:sym typeface="Overlock"/>
            </a:endParaRPr>
          </a:p>
        </p:txBody>
      </p:sp>
      <p:sp>
        <p:nvSpPr>
          <p:cNvPr id="134" name="Google Shape;134;p5"/>
          <p:cNvSpPr txBox="1"/>
          <p:nvPr/>
        </p:nvSpPr>
        <p:spPr>
          <a:xfrm>
            <a:off x="250825" y="1984248"/>
            <a:ext cx="6788150" cy="4688924"/>
          </a:xfrm>
          <a:prstGeom prst="rect">
            <a:avLst/>
          </a:prstGeom>
          <a:noFill/>
          <a:ln>
            <a:noFill/>
          </a:ln>
        </p:spPr>
        <p:txBody>
          <a:bodyPr spcFirstLastPara="1" wrap="square" lIns="91425" tIns="45700" rIns="91425" bIns="45700" anchor="t" anchorCtr="0">
            <a:normAutofit lnSpcReduction="10000"/>
          </a:bodyPr>
          <a:lstStyle/>
          <a:p>
            <a:pPr>
              <a:lnSpc>
                <a:spcPct val="90000"/>
              </a:lnSpc>
              <a:buClr>
                <a:srgbClr val="FF00FF"/>
              </a:buClr>
              <a:buSzPts val="2800"/>
            </a:pPr>
            <a:r>
              <a:rPr lang="en-GB" sz="4000" u="sng" dirty="0">
                <a:solidFill>
                  <a:srgbClr val="0070C0"/>
                </a:solidFill>
                <a:latin typeface="Overlock"/>
                <a:ea typeface="Overlock"/>
                <a:cs typeface="Overlock"/>
                <a:sym typeface="Overlock"/>
              </a:rPr>
              <a:t>Breakfast Club</a:t>
            </a:r>
            <a:endParaRPr lang="en-GB" sz="4000" dirty="0">
              <a:solidFill>
                <a:srgbClr val="0070C0"/>
              </a:solidFill>
            </a:endParaRPr>
          </a:p>
          <a:p>
            <a:pPr>
              <a:lnSpc>
                <a:spcPct val="90000"/>
              </a:lnSpc>
              <a:buClr>
                <a:srgbClr val="FF00FF"/>
              </a:buClr>
              <a:buSzPts val="2800"/>
            </a:pPr>
            <a:r>
              <a:rPr lang="en-GB" sz="2800" dirty="0">
                <a:solidFill>
                  <a:srgbClr val="FF00FF"/>
                </a:solidFill>
                <a:latin typeface="Overlock"/>
                <a:ea typeface="Overlock"/>
                <a:cs typeface="Overlock"/>
                <a:sym typeface="Overlock"/>
              </a:rPr>
              <a:t>8:00-8:30pm</a:t>
            </a:r>
          </a:p>
          <a:p>
            <a:pPr>
              <a:lnSpc>
                <a:spcPct val="90000"/>
              </a:lnSpc>
              <a:buClr>
                <a:srgbClr val="FF00FF"/>
              </a:buClr>
              <a:buSzPts val="2800"/>
            </a:pPr>
            <a:r>
              <a:rPr lang="en-GB" sz="2800" dirty="0">
                <a:latin typeface="Overlock" panose="020B0604020202020204" charset="0"/>
              </a:rPr>
              <a:t>We offer the children cereal, toast, fruit and water.</a:t>
            </a:r>
          </a:p>
          <a:p>
            <a:pPr marL="0" marR="0" lvl="0" indent="0" algn="l" rtl="0">
              <a:lnSpc>
                <a:spcPct val="90000"/>
              </a:lnSpc>
              <a:spcBef>
                <a:spcPts val="0"/>
              </a:spcBef>
              <a:spcAft>
                <a:spcPts val="0"/>
              </a:spcAft>
              <a:buClr>
                <a:srgbClr val="FF00FF"/>
              </a:buClr>
              <a:buSzPts val="2800"/>
              <a:buFont typeface="Arial"/>
              <a:buNone/>
            </a:pPr>
            <a:endParaRPr lang="en-GB" sz="4000" b="0" i="0" u="sng" strike="noStrike" cap="none" dirty="0">
              <a:solidFill>
                <a:srgbClr val="0070C0"/>
              </a:solidFill>
              <a:latin typeface="Overlock"/>
              <a:ea typeface="Overlock"/>
              <a:cs typeface="Overlock"/>
              <a:sym typeface="Overlock"/>
            </a:endParaRPr>
          </a:p>
          <a:p>
            <a:pPr marL="0" marR="0" lvl="0" indent="0" algn="l" rtl="0">
              <a:lnSpc>
                <a:spcPct val="90000"/>
              </a:lnSpc>
              <a:spcBef>
                <a:spcPts val="0"/>
              </a:spcBef>
              <a:spcAft>
                <a:spcPts val="0"/>
              </a:spcAft>
              <a:buClr>
                <a:srgbClr val="FF00FF"/>
              </a:buClr>
              <a:buSzPts val="2800"/>
              <a:buFont typeface="Arial"/>
              <a:buNone/>
            </a:pPr>
            <a:r>
              <a:rPr lang="en-GB" sz="4000" b="0" i="0" u="sng" strike="noStrike" cap="none" dirty="0">
                <a:solidFill>
                  <a:srgbClr val="0070C0"/>
                </a:solidFill>
                <a:latin typeface="Overlock"/>
                <a:ea typeface="Overlock"/>
                <a:cs typeface="Overlock"/>
                <a:sym typeface="Overlock"/>
              </a:rPr>
              <a:t>After Nursery Care</a:t>
            </a:r>
            <a:endParaRPr sz="4000" b="0" i="0" u="none" strike="noStrike" cap="none" dirty="0">
              <a:solidFill>
                <a:srgbClr val="0070C0"/>
              </a:solidFill>
              <a:latin typeface="Arial"/>
              <a:ea typeface="Arial"/>
              <a:cs typeface="Arial"/>
              <a:sym typeface="Arial"/>
            </a:endParaRPr>
          </a:p>
          <a:p>
            <a:pPr marL="0" marR="0" lvl="0" indent="0" algn="l" rtl="0">
              <a:lnSpc>
                <a:spcPct val="90000"/>
              </a:lnSpc>
              <a:spcBef>
                <a:spcPts val="1000"/>
              </a:spcBef>
              <a:spcAft>
                <a:spcPts val="0"/>
              </a:spcAft>
              <a:buClr>
                <a:srgbClr val="FF00FF"/>
              </a:buClr>
              <a:buSzPts val="2800"/>
              <a:buFont typeface="Arial"/>
              <a:buNone/>
            </a:pPr>
            <a:r>
              <a:rPr lang="en-GB" sz="2800" b="0" i="0" u="none" strike="noStrike" cap="none" dirty="0">
                <a:solidFill>
                  <a:srgbClr val="FF00FF"/>
                </a:solidFill>
                <a:latin typeface="Overlock"/>
                <a:ea typeface="Overlock"/>
                <a:cs typeface="Overlock"/>
                <a:sym typeface="Overlock"/>
              </a:rPr>
              <a:t>3.15-6.15pm </a:t>
            </a:r>
          </a:p>
          <a:p>
            <a:pPr marL="0" marR="0" lvl="0" indent="0" algn="l" rtl="0">
              <a:lnSpc>
                <a:spcPct val="90000"/>
              </a:lnSpc>
              <a:spcBef>
                <a:spcPts val="1000"/>
              </a:spcBef>
              <a:spcAft>
                <a:spcPts val="0"/>
              </a:spcAft>
              <a:buClr>
                <a:srgbClr val="FF00FF"/>
              </a:buClr>
              <a:buSzPts val="2800"/>
              <a:buFont typeface="Arial"/>
              <a:buNone/>
            </a:pPr>
            <a:r>
              <a:rPr lang="en-GB" sz="2800" dirty="0">
                <a:latin typeface="Overlock" panose="020B0604020202020204" charset="0"/>
              </a:rPr>
              <a:t>Children staying in After Nursery Care will be provided with a light meal.</a:t>
            </a:r>
          </a:p>
          <a:p>
            <a:pPr marL="0" marR="0" lvl="0" indent="0" algn="l" rtl="0">
              <a:lnSpc>
                <a:spcPct val="90000"/>
              </a:lnSpc>
              <a:spcBef>
                <a:spcPts val="1000"/>
              </a:spcBef>
              <a:spcAft>
                <a:spcPts val="0"/>
              </a:spcAft>
              <a:buClr>
                <a:srgbClr val="FF00FF"/>
              </a:buClr>
              <a:buSzPts val="2800"/>
              <a:buFont typeface="Arial"/>
              <a:buNone/>
            </a:pPr>
            <a:r>
              <a:rPr lang="en-GB" sz="2800" dirty="0">
                <a:latin typeface="Overlock" panose="020B0604020202020204" charset="0"/>
              </a:rPr>
              <a:t> (See the Wrap Around Care menu)</a:t>
            </a:r>
            <a:endParaRPr sz="2800" b="0" i="0" u="none" strike="noStrike" cap="none" dirty="0">
              <a:solidFill>
                <a:srgbClr val="000000"/>
              </a:solidFill>
              <a:latin typeface="Overlock" panose="020B0604020202020204" charset="0"/>
              <a:sym typeface="Arial"/>
            </a:endParaRPr>
          </a:p>
          <a:p>
            <a:pPr marL="0" marR="0" lvl="0" indent="0" algn="l" rtl="0">
              <a:lnSpc>
                <a:spcPct val="90000"/>
              </a:lnSpc>
              <a:spcBef>
                <a:spcPts val="1000"/>
              </a:spcBef>
              <a:spcAft>
                <a:spcPts val="0"/>
              </a:spcAft>
              <a:buClr>
                <a:schemeClr val="dk1"/>
              </a:buClr>
              <a:buSzPts val="2800"/>
              <a:buFont typeface="Arial"/>
              <a:buNone/>
            </a:pPr>
            <a:endParaRPr sz="2800" b="0" i="0" u="none" strike="noStrike" cap="none" dirty="0">
              <a:solidFill>
                <a:srgbClr val="FF00FF"/>
              </a:solidFill>
              <a:latin typeface="Overlock"/>
              <a:ea typeface="Overlock"/>
              <a:cs typeface="Overlock"/>
              <a:sym typeface="Overlock"/>
            </a:endParaRPr>
          </a:p>
          <a:p>
            <a:pPr marL="0" marR="0" lvl="0" indent="0" algn="l" rtl="0">
              <a:lnSpc>
                <a:spcPct val="90000"/>
              </a:lnSpc>
              <a:spcBef>
                <a:spcPts val="1000"/>
              </a:spcBef>
              <a:spcAft>
                <a:spcPts val="0"/>
              </a:spcAft>
              <a:buClr>
                <a:schemeClr val="dk1"/>
              </a:buClr>
              <a:buSzPts val="4000"/>
              <a:buFont typeface="Arial"/>
              <a:buNone/>
            </a:pPr>
            <a:endParaRPr sz="4000" b="0" i="0" u="none" strike="noStrike" cap="none" dirty="0">
              <a:solidFill>
                <a:srgbClr val="000000"/>
              </a:solidFill>
              <a:latin typeface="Overlock"/>
              <a:ea typeface="Overlock"/>
              <a:cs typeface="Overlock"/>
              <a:sym typeface="Overlock"/>
            </a:endParaRPr>
          </a:p>
        </p:txBody>
      </p:sp>
      <p:pic>
        <p:nvPicPr>
          <p:cNvPr id="4" name="Picture 3">
            <a:extLst>
              <a:ext uri="{FF2B5EF4-FFF2-40B4-BE49-F238E27FC236}">
                <a16:creationId xmlns:a16="http://schemas.microsoft.com/office/drawing/2014/main" id="{A352B703-8E8A-3049-3EA7-F6A14214B19C}"/>
              </a:ext>
            </a:extLst>
          </p:cNvPr>
          <p:cNvPicPr>
            <a:picLocks noChangeAspect="1"/>
          </p:cNvPicPr>
          <p:nvPr/>
        </p:nvPicPr>
        <p:blipFill>
          <a:blip r:embed="rId3"/>
          <a:stretch>
            <a:fillRect/>
          </a:stretch>
        </p:blipFill>
        <p:spPr>
          <a:xfrm>
            <a:off x="7653701" y="4758811"/>
            <a:ext cx="4165314" cy="1914361"/>
          </a:xfrm>
          <a:prstGeom prst="rect">
            <a:avLst/>
          </a:prstGeom>
        </p:spPr>
      </p:pic>
      <p:pic>
        <p:nvPicPr>
          <p:cNvPr id="5" name="Picture 4" descr="4 May 2018 Dear Parents and Carers, Re: The Headteacher of Woodpecker Hall  Primary Academy It is with great regret that I must a">
            <a:extLst>
              <a:ext uri="{FF2B5EF4-FFF2-40B4-BE49-F238E27FC236}">
                <a16:creationId xmlns:a16="http://schemas.microsoft.com/office/drawing/2014/main" id="{371614BA-4BE4-F5CB-5FFB-3F5E47A93A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89123" y="184826"/>
            <a:ext cx="1947233" cy="51926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y Child's Nursery Menu Is Not Nutritious Or Healthy. What Should I Do? |  The Children's Nutritionist">
            <a:extLst>
              <a:ext uri="{FF2B5EF4-FFF2-40B4-BE49-F238E27FC236}">
                <a16:creationId xmlns:a16="http://schemas.microsoft.com/office/drawing/2014/main" id="{DA1AD279-EF29-8F20-EF05-62DA9D545D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8926" y="890039"/>
            <a:ext cx="2917182" cy="19143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ursery World - Choice on a plate">
            <a:extLst>
              <a:ext uri="{FF2B5EF4-FFF2-40B4-BE49-F238E27FC236}">
                <a16:creationId xmlns:a16="http://schemas.microsoft.com/office/drawing/2014/main" id="{4B0DD514-C422-79BD-8E63-643457B0FD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70628" y="2630072"/>
            <a:ext cx="3159924" cy="21066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9">
          <a:extLst>
            <a:ext uri="{FF2B5EF4-FFF2-40B4-BE49-F238E27FC236}">
              <a16:creationId xmlns:a16="http://schemas.microsoft.com/office/drawing/2014/main" id="{C086D0BF-C192-157A-6FA6-72E144EAF805}"/>
            </a:ext>
          </a:extLst>
        </p:cNvPr>
        <p:cNvGrpSpPr/>
        <p:nvPr/>
      </p:nvGrpSpPr>
      <p:grpSpPr>
        <a:xfrm>
          <a:off x="0" y="0"/>
          <a:ext cx="0" cy="0"/>
          <a:chOff x="0" y="0"/>
          <a:chExt cx="0" cy="0"/>
        </a:xfrm>
      </p:grpSpPr>
      <p:sp>
        <p:nvSpPr>
          <p:cNvPr id="230" name="Google Shape;230;p16">
            <a:extLst>
              <a:ext uri="{FF2B5EF4-FFF2-40B4-BE49-F238E27FC236}">
                <a16:creationId xmlns:a16="http://schemas.microsoft.com/office/drawing/2014/main" id="{F274F69B-C636-EF15-7788-CF4A90484FBD}"/>
              </a:ext>
            </a:extLst>
          </p:cNvPr>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19</a:t>
            </a:fld>
            <a:endParaRPr/>
          </a:p>
        </p:txBody>
      </p:sp>
      <p:sp>
        <p:nvSpPr>
          <p:cNvPr id="231" name="Google Shape;231;p16">
            <a:extLst>
              <a:ext uri="{FF2B5EF4-FFF2-40B4-BE49-F238E27FC236}">
                <a16:creationId xmlns:a16="http://schemas.microsoft.com/office/drawing/2014/main" id="{F80B8C1A-0868-3CC7-852A-8C443C37BEF0}"/>
              </a:ext>
            </a:extLst>
          </p:cNvPr>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chemeClr val="lt1"/>
                </a:solidFill>
                <a:latin typeface="Calibri"/>
                <a:ea typeface="Calibri"/>
                <a:cs typeface="Calibri"/>
                <a:sym typeface="Calibri"/>
              </a:rPr>
              <a:t>19</a:t>
            </a:fld>
            <a:endParaRPr sz="1100" b="1" i="0" u="none" strike="noStrike" cap="none">
              <a:solidFill>
                <a:schemeClr val="lt1"/>
              </a:solidFill>
              <a:latin typeface="Calibri"/>
              <a:ea typeface="Calibri"/>
              <a:cs typeface="Calibri"/>
              <a:sym typeface="Calibri"/>
            </a:endParaRPr>
          </a:p>
        </p:txBody>
      </p:sp>
      <p:sp>
        <p:nvSpPr>
          <p:cNvPr id="233" name="Google Shape;233;p16">
            <a:extLst>
              <a:ext uri="{FF2B5EF4-FFF2-40B4-BE49-F238E27FC236}">
                <a16:creationId xmlns:a16="http://schemas.microsoft.com/office/drawing/2014/main" id="{CE958639-B655-7626-6F1F-CEB33B6DC609}"/>
              </a:ext>
            </a:extLst>
          </p:cNvPr>
          <p:cNvSpPr txBox="1"/>
          <p:nvPr/>
        </p:nvSpPr>
        <p:spPr>
          <a:xfrm>
            <a:off x="442913" y="103188"/>
            <a:ext cx="9646210" cy="17780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Overlock"/>
              <a:buNone/>
            </a:pPr>
            <a:r>
              <a:rPr lang="en-GB" sz="6000" b="0" i="0" u="none" strike="noStrike" cap="none" dirty="0">
                <a:solidFill>
                  <a:srgbClr val="0070C0"/>
                </a:solidFill>
                <a:latin typeface="Overlock"/>
                <a:ea typeface="Overlock"/>
                <a:cs typeface="Overlock"/>
                <a:sym typeface="Overlock"/>
              </a:rPr>
              <a:t>Friends of Woody</a:t>
            </a:r>
            <a:endParaRPr sz="1400" b="0" i="0" u="none" strike="noStrike" cap="none" dirty="0">
              <a:solidFill>
                <a:srgbClr val="0070C0"/>
              </a:solidFill>
              <a:latin typeface="Arial"/>
              <a:ea typeface="Arial"/>
              <a:cs typeface="Arial"/>
              <a:sym typeface="Arial"/>
            </a:endParaRPr>
          </a:p>
        </p:txBody>
      </p:sp>
      <p:pic>
        <p:nvPicPr>
          <p:cNvPr id="3" name="Picture 2" descr="4 May 2018 Dear Parents and Carers, Re: The Headteacher of Woodpecker Hall  Primary Academy It is with great regret that I must a">
            <a:extLst>
              <a:ext uri="{FF2B5EF4-FFF2-40B4-BE49-F238E27FC236}">
                <a16:creationId xmlns:a16="http://schemas.microsoft.com/office/drawing/2014/main" id="{37345052-32EC-8C1C-80B0-6E8724CB3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9123" y="184826"/>
            <a:ext cx="1947233" cy="51926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elcome to Cotford St Luke PTA ...">
            <a:extLst>
              <a:ext uri="{FF2B5EF4-FFF2-40B4-BE49-F238E27FC236}">
                <a16:creationId xmlns:a16="http://schemas.microsoft.com/office/drawing/2014/main" id="{40F7928E-DF5E-B1DE-5172-FFE22F163D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2372" y="476078"/>
            <a:ext cx="3884096" cy="142766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EC13E01-0CB5-68E4-895A-2CA9E8C4071E}"/>
              </a:ext>
            </a:extLst>
          </p:cNvPr>
          <p:cNvSpPr txBox="1"/>
          <p:nvPr/>
        </p:nvSpPr>
        <p:spPr>
          <a:xfrm>
            <a:off x="580103" y="2125473"/>
            <a:ext cx="9953785" cy="4185761"/>
          </a:xfrm>
          <a:prstGeom prst="rect">
            <a:avLst/>
          </a:prstGeom>
          <a:noFill/>
        </p:spPr>
        <p:txBody>
          <a:bodyPr wrap="square" rtlCol="0">
            <a:spAutoFit/>
          </a:bodyPr>
          <a:lstStyle/>
          <a:p>
            <a:pPr marL="285750" indent="-285750">
              <a:buFontTx/>
              <a:buChar char="-"/>
            </a:pPr>
            <a:r>
              <a:rPr lang="en-GB" sz="2800" dirty="0">
                <a:latin typeface="Overlock" panose="020B0604020202020204" charset="0"/>
              </a:rPr>
              <a:t>All parents are part of the Parent Teacher Association </a:t>
            </a:r>
            <a:r>
              <a:rPr lang="en-GB" sz="2800" b="1" dirty="0">
                <a:latin typeface="Overlock" panose="020B0604020202020204" charset="0"/>
              </a:rPr>
              <a:t>(PTA).</a:t>
            </a:r>
          </a:p>
          <a:p>
            <a:pPr marL="285750" indent="-285750">
              <a:buFontTx/>
              <a:buChar char="-"/>
            </a:pPr>
            <a:r>
              <a:rPr lang="en-GB" sz="2800" b="1" dirty="0">
                <a:solidFill>
                  <a:srgbClr val="7030A0"/>
                </a:solidFill>
                <a:latin typeface="Overlock" panose="020B0604020202020204" charset="0"/>
              </a:rPr>
              <a:t>Friends of Woody.</a:t>
            </a:r>
          </a:p>
          <a:p>
            <a:pPr marL="285750" indent="-285750">
              <a:buFontTx/>
              <a:buChar char="-"/>
            </a:pPr>
            <a:r>
              <a:rPr lang="en-GB" sz="2800" dirty="0">
                <a:latin typeface="Overlock" panose="020B0604020202020204" charset="0"/>
              </a:rPr>
              <a:t>Each class to have x2 representatives (encourage parents to get involved).</a:t>
            </a:r>
          </a:p>
          <a:p>
            <a:pPr marL="285750" indent="-285750">
              <a:buFontTx/>
              <a:buChar char="-"/>
            </a:pPr>
            <a:r>
              <a:rPr lang="en-GB" sz="2800" dirty="0">
                <a:latin typeface="Overlock" panose="020B0604020202020204" charset="0"/>
              </a:rPr>
              <a:t>All ideas welcome.</a:t>
            </a:r>
          </a:p>
          <a:p>
            <a:pPr marL="285750" indent="-285750">
              <a:buFontTx/>
              <a:buChar char="-"/>
            </a:pPr>
            <a:r>
              <a:rPr lang="en-GB" sz="2800" dirty="0">
                <a:latin typeface="Overlock" panose="020B0604020202020204" charset="0"/>
              </a:rPr>
              <a:t>No organising of events just helping get things set up/helping at events.</a:t>
            </a:r>
          </a:p>
          <a:p>
            <a:pPr marL="285750" indent="-285750">
              <a:buFontTx/>
              <a:buChar char="-"/>
            </a:pPr>
            <a:r>
              <a:rPr lang="en-GB" sz="2800" dirty="0">
                <a:latin typeface="Overlock" panose="020B0604020202020204" charset="0"/>
              </a:rPr>
              <a:t>Events only happen with your support.</a:t>
            </a:r>
          </a:p>
          <a:p>
            <a:pPr marL="285750" indent="-285750">
              <a:buFontTx/>
              <a:buChar char="-"/>
            </a:pPr>
            <a:endParaRPr lang="en-GB" dirty="0"/>
          </a:p>
          <a:p>
            <a:pPr marL="285750" indent="-285750">
              <a:buFontTx/>
              <a:buChar char="-"/>
            </a:pPr>
            <a:endParaRPr lang="en-GB" b="1" dirty="0"/>
          </a:p>
          <a:p>
            <a:pPr marL="285750" indent="-285750">
              <a:buFontTx/>
              <a:buChar char="-"/>
            </a:pPr>
            <a:endParaRPr lang="en-GB" b="1" dirty="0"/>
          </a:p>
        </p:txBody>
      </p:sp>
      <p:pic>
        <p:nvPicPr>
          <p:cNvPr id="5" name="Picture 4">
            <a:extLst>
              <a:ext uri="{FF2B5EF4-FFF2-40B4-BE49-F238E27FC236}">
                <a16:creationId xmlns:a16="http://schemas.microsoft.com/office/drawing/2014/main" id="{BA9DD8B7-4C44-D747-A98D-E2C542A2F924}"/>
              </a:ext>
            </a:extLst>
          </p:cNvPr>
          <p:cNvPicPr>
            <a:picLocks noChangeAspect="1"/>
          </p:cNvPicPr>
          <p:nvPr/>
        </p:nvPicPr>
        <p:blipFill>
          <a:blip r:embed="rId5"/>
          <a:stretch>
            <a:fillRect/>
          </a:stretch>
        </p:blipFill>
        <p:spPr>
          <a:xfrm>
            <a:off x="10223951" y="3895344"/>
            <a:ext cx="1758395" cy="2526253"/>
          </a:xfrm>
          <a:prstGeom prst="rect">
            <a:avLst/>
          </a:prstGeom>
        </p:spPr>
      </p:pic>
    </p:spTree>
    <p:extLst>
      <p:ext uri="{BB962C8B-B14F-4D97-AF65-F5344CB8AC3E}">
        <p14:creationId xmlns:p14="http://schemas.microsoft.com/office/powerpoint/2010/main" val="172910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15"/>
          <p:cNvSpPr txBox="1">
            <a:spLocks noGrp="1"/>
          </p:cNvSpPr>
          <p:nvPr>
            <p:ph type="title"/>
          </p:nvPr>
        </p:nvSpPr>
        <p:spPr>
          <a:xfrm>
            <a:off x="4541456" y="1710180"/>
            <a:ext cx="7650544" cy="2136144"/>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Overlock"/>
              <a:buNone/>
            </a:pPr>
            <a:br>
              <a:rPr lang="en-GB" sz="4900" dirty="0">
                <a:latin typeface="Comfortaa"/>
                <a:ea typeface="Comfortaa"/>
                <a:cs typeface="Comfortaa"/>
                <a:sym typeface="Comfortaa"/>
              </a:rPr>
            </a:br>
            <a:br>
              <a:rPr lang="en-GB" sz="4900" dirty="0">
                <a:latin typeface="Comfortaa"/>
                <a:ea typeface="Comfortaa"/>
                <a:cs typeface="Comfortaa"/>
                <a:sym typeface="Comfortaa"/>
              </a:rPr>
            </a:br>
            <a:br>
              <a:rPr lang="en-GB" sz="4900" dirty="0">
                <a:latin typeface="Comfortaa"/>
                <a:ea typeface="Comfortaa"/>
                <a:cs typeface="Comfortaa"/>
                <a:sym typeface="Comfortaa"/>
              </a:rPr>
            </a:br>
            <a:br>
              <a:rPr lang="en-GB" sz="4900" dirty="0">
                <a:latin typeface="Comfortaa"/>
                <a:ea typeface="Comfortaa"/>
                <a:cs typeface="Comfortaa"/>
                <a:sym typeface="Comfortaa"/>
              </a:rPr>
            </a:br>
            <a:r>
              <a:rPr lang="en-GB" sz="6700" dirty="0">
                <a:latin typeface="+mn-lt"/>
                <a:ea typeface="Comfortaa"/>
                <a:cs typeface="Comfortaa"/>
                <a:sym typeface="Comfortaa"/>
              </a:rPr>
              <a:t>Nursery information on our website</a:t>
            </a:r>
            <a:br>
              <a:rPr lang="en-GB" b="1" dirty="0">
                <a:latin typeface="Comfortaa"/>
                <a:ea typeface="Comfortaa"/>
                <a:cs typeface="Comfortaa"/>
                <a:sym typeface="Comfortaa"/>
              </a:rPr>
            </a:br>
            <a:br>
              <a:rPr lang="en-GB" b="1" dirty="0">
                <a:latin typeface="Comfortaa"/>
                <a:ea typeface="Comfortaa"/>
                <a:cs typeface="Comfortaa"/>
                <a:sym typeface="Comfortaa"/>
              </a:rPr>
            </a:br>
            <a:r>
              <a:rPr lang="en-GB" sz="3300" dirty="0">
                <a:solidFill>
                  <a:srgbClr val="7030A0"/>
                </a:solidFill>
                <a:latin typeface="+mn-lt"/>
                <a:ea typeface="Comfortaa"/>
                <a:cs typeface="Comfortaa"/>
                <a:sym typeface="Comfortaa"/>
              </a:rPr>
              <a:t>https://www.woodpeckerhallacademy.org.uk </a:t>
            </a:r>
            <a:br>
              <a:rPr lang="en-GB" sz="3300" b="1" dirty="0">
                <a:latin typeface="Comfortaa"/>
                <a:ea typeface="Comfortaa"/>
                <a:cs typeface="Comfortaa"/>
                <a:sym typeface="Comfortaa"/>
              </a:rPr>
            </a:br>
            <a:endParaRPr sz="3300" b="1" dirty="0">
              <a:latin typeface="Comfortaa"/>
              <a:ea typeface="Comfortaa"/>
              <a:cs typeface="Comfortaa"/>
              <a:sym typeface="Comfortaa"/>
            </a:endParaRPr>
          </a:p>
        </p:txBody>
      </p:sp>
      <p:pic>
        <p:nvPicPr>
          <p:cNvPr id="249" name="Google Shape;249;p15" descr="8519A725-C19D-42F7-ACED-0D7072BCCF0B"/>
          <p:cNvPicPr preferRelativeResize="0"/>
          <p:nvPr/>
        </p:nvPicPr>
        <p:blipFill rotWithShape="1">
          <a:blip r:embed="rId3">
            <a:alphaModFix/>
          </a:blip>
          <a:srcRect/>
          <a:stretch/>
        </p:blipFill>
        <p:spPr>
          <a:xfrm>
            <a:off x="966652" y="1710179"/>
            <a:ext cx="3574804" cy="4766405"/>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C6B8519B-00EF-1FE8-6A68-C6104F99928C}"/>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6"/>
          <p:cNvSpPr txBox="1">
            <a:spLocks noGrp="1"/>
          </p:cNvSpPr>
          <p:nvPr>
            <p:ph type="title"/>
          </p:nvPr>
        </p:nvSpPr>
        <p:spPr>
          <a:xfrm>
            <a:off x="838200" y="365125"/>
            <a:ext cx="77724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Overlock"/>
              <a:buNone/>
            </a:pPr>
            <a:r>
              <a:rPr lang="en-GB" dirty="0">
                <a:latin typeface="+mj-lt"/>
                <a:ea typeface="Comfortaa"/>
                <a:cs typeface="Comfortaa"/>
                <a:sym typeface="Comfortaa"/>
              </a:rPr>
              <a:t>Any questions?</a:t>
            </a:r>
            <a:endParaRPr dirty="0">
              <a:latin typeface="+mj-lt"/>
              <a:ea typeface="Comfortaa"/>
              <a:cs typeface="Comfortaa"/>
              <a:sym typeface="Comfortaa"/>
            </a:endParaRPr>
          </a:p>
        </p:txBody>
      </p:sp>
      <p:sp>
        <p:nvSpPr>
          <p:cNvPr id="256" name="Google Shape;256;p16"/>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57" name="Google Shape;257;p16"/>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21</a:t>
            </a:fld>
            <a:endParaRPr sz="1100" b="1">
              <a:solidFill>
                <a:schemeClr val="lt1"/>
              </a:solidFill>
              <a:latin typeface="Calibri"/>
              <a:ea typeface="Calibri"/>
              <a:cs typeface="Calibri"/>
              <a:sym typeface="Calibri"/>
            </a:endParaRPr>
          </a:p>
        </p:txBody>
      </p:sp>
      <p:sp>
        <p:nvSpPr>
          <p:cNvPr id="259" name="Google Shape;259;p16"/>
          <p:cNvSpPr txBox="1"/>
          <p:nvPr/>
        </p:nvSpPr>
        <p:spPr>
          <a:xfrm>
            <a:off x="1869465" y="2467288"/>
            <a:ext cx="8229600" cy="4456112"/>
          </a:xfrm>
          <a:prstGeom prst="rect">
            <a:avLst/>
          </a:prstGeom>
          <a:noFill/>
          <a:ln>
            <a:noFill/>
          </a:ln>
        </p:spPr>
        <p:txBody>
          <a:bodyPr spcFirstLastPara="1" wrap="square" lIns="91425" tIns="45700" rIns="91425" bIns="45700" anchor="t" anchorCtr="0">
            <a:normAutofit/>
          </a:bodyPr>
          <a:lstStyle/>
          <a:p>
            <a:pPr marL="0" marR="0" lvl="0" indent="0" algn="l" rtl="0">
              <a:lnSpc>
                <a:spcPct val="80000"/>
              </a:lnSpc>
              <a:spcBef>
                <a:spcPts val="0"/>
              </a:spcBef>
              <a:spcAft>
                <a:spcPts val="0"/>
              </a:spcAft>
              <a:buClr>
                <a:schemeClr val="dk1"/>
              </a:buClr>
              <a:buSzPts val="4400"/>
              <a:buFont typeface="Arial"/>
              <a:buNone/>
            </a:pPr>
            <a:r>
              <a:rPr lang="en-GB" sz="4400">
                <a:solidFill>
                  <a:schemeClr val="dk1"/>
                </a:solidFill>
                <a:latin typeface="Calibri"/>
                <a:ea typeface="Calibri"/>
                <a:cs typeface="Calibri"/>
                <a:sym typeface="Calibri"/>
              </a:rPr>
              <a:t> </a:t>
            </a:r>
            <a:endParaRPr/>
          </a:p>
        </p:txBody>
      </p:sp>
      <p:pic>
        <p:nvPicPr>
          <p:cNvPr id="260" name="Google Shape;260;p16" descr="89 Cartoon asking questions Images, Royalty-free Stock Cartoon asking  questions Photos &amp;amp; Pictures | Depositphotos"/>
          <p:cNvPicPr preferRelativeResize="0"/>
          <p:nvPr/>
        </p:nvPicPr>
        <p:blipFill rotWithShape="1">
          <a:blip r:embed="rId3">
            <a:alphaModFix/>
          </a:blip>
          <a:srcRect/>
          <a:stretch/>
        </p:blipFill>
        <p:spPr>
          <a:xfrm>
            <a:off x="1790944" y="1946641"/>
            <a:ext cx="4592271" cy="4592271"/>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8C647577-F745-8753-A724-39F59F462B17}"/>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22bd001-b475-4de8-9e6b-fe2612c29544" xsi:nil="true"/>
    <lcf76f155ced4ddcb4097134ff3c332f xmlns="cd7f7c8a-c8d0-4a3a-89b8-482271a8509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DEBA2EB4D77AF458D0D9FE8E00DA4F4" ma:contentTypeVersion="13" ma:contentTypeDescription="Create a new document." ma:contentTypeScope="" ma:versionID="fa2823fabc7054c6c3ab23380d50ad6f">
  <xsd:schema xmlns:xsd="http://www.w3.org/2001/XMLSchema" xmlns:xs="http://www.w3.org/2001/XMLSchema" xmlns:p="http://schemas.microsoft.com/office/2006/metadata/properties" xmlns:ns2="cd7f7c8a-c8d0-4a3a-89b8-482271a8509b" xmlns:ns3="822bd001-b475-4de8-9e6b-fe2612c29544" targetNamespace="http://schemas.microsoft.com/office/2006/metadata/properties" ma:root="true" ma:fieldsID="fab054db6fe2c7b428de8ac22753f4e3" ns2:_="" ns3:_="">
    <xsd:import namespace="cd7f7c8a-c8d0-4a3a-89b8-482271a8509b"/>
    <xsd:import namespace="822bd001-b475-4de8-9e6b-fe2612c2954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7f7c8a-c8d0-4a3a-89b8-482271a850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2bd001-b475-4de8-9e6b-fe2612c2954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439b2c-5b81-40b0-9de4-77621dbefbf2}" ma:internalName="TaxCatchAll" ma:showField="CatchAllData" ma:web="822bd001-b475-4de8-9e6b-fe2612c295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225460-7FAE-4138-9919-062D8DD7338E}">
  <ds:schemaRefs>
    <ds:schemaRef ds:uri="http://schemas.microsoft.com/sharepoint/v3/contenttype/forms"/>
  </ds:schemaRefs>
</ds:datastoreItem>
</file>

<file path=customXml/itemProps2.xml><?xml version="1.0" encoding="utf-8"?>
<ds:datastoreItem xmlns:ds="http://schemas.openxmlformats.org/officeDocument/2006/customXml" ds:itemID="{A909EAF2-8B5B-41C1-AA6B-1BA9ABED8BF6}">
  <ds:schemaRefs>
    <ds:schemaRef ds:uri="http://schemas.microsoft.com/office/2006/metadata/properties"/>
    <ds:schemaRef ds:uri="http://schemas.microsoft.com/office/infopath/2007/PartnerControls"/>
    <ds:schemaRef ds:uri="822bd001-b475-4de8-9e6b-fe2612c29544"/>
    <ds:schemaRef ds:uri="cd7f7c8a-c8d0-4a3a-89b8-482271a8509b"/>
  </ds:schemaRefs>
</ds:datastoreItem>
</file>

<file path=customXml/itemProps3.xml><?xml version="1.0" encoding="utf-8"?>
<ds:datastoreItem xmlns:ds="http://schemas.openxmlformats.org/officeDocument/2006/customXml" ds:itemID="{163709E0-7E5D-46AB-BFAF-6D0CF9FB02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7f7c8a-c8d0-4a3a-89b8-482271a8509b"/>
    <ds:schemaRef ds:uri="822bd001-b475-4de8-9e6b-fe2612c295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344</TotalTime>
  <Words>1170</Words>
  <Application>Microsoft Office PowerPoint</Application>
  <PresentationFormat>Widescreen</PresentationFormat>
  <Paragraphs>178</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Overlock</vt:lpstr>
      <vt:lpstr>Arial</vt:lpstr>
      <vt:lpstr>Noto Sans Symbols</vt:lpstr>
      <vt:lpstr>Comfortaa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Working in Partnership with Parents  </vt:lpstr>
      <vt:lpstr>PowerPoint Presentation</vt:lpstr>
      <vt:lpstr>PowerPoint Presentation</vt:lpstr>
      <vt:lpstr>Key-Person System </vt:lpstr>
      <vt:lpstr>Clothes</vt:lpstr>
      <vt:lpstr>PowerPoint Presentation</vt:lpstr>
      <vt:lpstr>PowerPoint Presentation</vt:lpstr>
      <vt:lpstr>PowerPoint Presentation</vt:lpstr>
      <vt:lpstr>    Nursery information on our website  https://www.woodpeckerhallacademy.org.uk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6</cp:revision>
  <dcterms:created xsi:type="dcterms:W3CDTF">2021-05-26T17:13:06Z</dcterms:created>
  <dcterms:modified xsi:type="dcterms:W3CDTF">2025-09-28T15:05:28Z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0x0101001DEBA2EB4D77AF458D0D9FE8E00DA4F4</vt:lpwstr>
  </property>
  <property fmtid="{D5CDD505-2E9C-101B-9397-08002B2CF9AE}" pid="3" name="MediaServiceImageTags">
    <vt:lpwstr/>
  </property>
</Properties>
</file>